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ctiveX/activeX1.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34" r:id="rId7"/>
    <p:sldMasterId id="2147483746" r:id="rId8"/>
    <p:sldMasterId id="2147483758" r:id="rId9"/>
    <p:sldMasterId id="2147483770" r:id="rId10"/>
    <p:sldMasterId id="2147483798" r:id="rId11"/>
    <p:sldMasterId id="2147483800" r:id="rId12"/>
    <p:sldMasterId id="2147483812" r:id="rId13"/>
  </p:sldMasterIdLst>
  <p:notesMasterIdLst>
    <p:notesMasterId r:id="rId51"/>
  </p:notesMasterIdLst>
  <p:sldIdLst>
    <p:sldId id="257" r:id="rId14"/>
    <p:sldId id="262" r:id="rId15"/>
    <p:sldId id="263" r:id="rId16"/>
    <p:sldId id="3968" r:id="rId17"/>
    <p:sldId id="3956" r:id="rId18"/>
    <p:sldId id="336" r:id="rId19"/>
    <p:sldId id="266" r:id="rId20"/>
    <p:sldId id="3919" r:id="rId21"/>
    <p:sldId id="276" r:id="rId22"/>
    <p:sldId id="3925" r:id="rId23"/>
    <p:sldId id="3926" r:id="rId24"/>
    <p:sldId id="3927" r:id="rId25"/>
    <p:sldId id="3957" r:id="rId26"/>
    <p:sldId id="3923" r:id="rId27"/>
    <p:sldId id="3929" r:id="rId28"/>
    <p:sldId id="3932" r:id="rId29"/>
    <p:sldId id="279" r:id="rId30"/>
    <p:sldId id="3958" r:id="rId31"/>
    <p:sldId id="3930" r:id="rId32"/>
    <p:sldId id="3931" r:id="rId33"/>
    <p:sldId id="281" r:id="rId34"/>
    <p:sldId id="3938" r:id="rId35"/>
    <p:sldId id="3959" r:id="rId36"/>
    <p:sldId id="3960" r:id="rId37"/>
    <p:sldId id="3961" r:id="rId38"/>
    <p:sldId id="3962" r:id="rId39"/>
    <p:sldId id="291" r:id="rId40"/>
    <p:sldId id="3949" r:id="rId41"/>
    <p:sldId id="3967" r:id="rId42"/>
    <p:sldId id="3963" r:id="rId43"/>
    <p:sldId id="346" r:id="rId44"/>
    <p:sldId id="297" r:id="rId45"/>
    <p:sldId id="3964" r:id="rId46"/>
    <p:sldId id="3965" r:id="rId47"/>
    <p:sldId id="3966" r:id="rId48"/>
    <p:sldId id="290" r:id="rId49"/>
    <p:sldId id="33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3" autoAdjust="0"/>
    <p:restoredTop sz="90629" autoAdjust="0"/>
  </p:normalViewPr>
  <p:slideViewPr>
    <p:cSldViewPr snapToGrid="0">
      <p:cViewPr varScale="1">
        <p:scale>
          <a:sx n="75" d="100"/>
          <a:sy n="75" d="100"/>
        </p:scale>
        <p:origin x="50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774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827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2025/4/9</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509542667"/>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4/9/2025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35607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45693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332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4724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118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60841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37173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4162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577641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00053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43488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4/9/2025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5.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25404231"/>
      </p:ext>
    </p:extLst>
  </p:cSld>
  <p:clrMap bg1="lt1" tx1="dk1" bg2="lt2" tx2="dk2" accent1="accent1" accent2="accent2" accent3="accent3" accent4="accent4" accent5="accent5" accent6="accent6" hlink="hlink" folHlink="folHlink"/>
  <p:sldLayoutIdLst>
    <p:sldLayoutId id="214748379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6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7.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8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8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93.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3.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10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0.wmf"/><Relationship Id="rId2" Type="http://schemas.openxmlformats.org/officeDocument/2006/relationships/slideLayout" Target="../slideLayouts/slideLayout115.xml"/><Relationship Id="rId1" Type="http://schemas.openxmlformats.org/officeDocument/2006/relationships/control" Target="../activeX/activeX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129.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4.png"/><Relationship Id="rId5" Type="http://schemas.microsoft.com/office/2007/relationships/hdphoto" Target="../media/hdphoto12.wdp"/><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a:stretch>
            <a:fillRect/>
          </a:stretch>
        </p:blipFill>
        <p:spPr>
          <a:xfrm>
            <a:off x="4499238" y="1354285"/>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a:stretch>
            <a:fillRect/>
          </a:stretch>
        </p:blipFill>
        <p:spPr>
          <a:xfrm>
            <a:off x="1668427" y="2210122"/>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a:stretch>
            <a:fillRect/>
          </a:stretch>
        </p:blipFill>
        <p:spPr>
          <a:xfrm>
            <a:off x="8045005" y="6211768"/>
            <a:ext cx="4407790" cy="646232"/>
          </a:xfrm>
          <a:prstGeom prst="rect">
            <a:avLst/>
          </a:prstGeom>
        </p:spPr>
      </p:pic>
      <p:sp>
        <p:nvSpPr>
          <p:cNvPr id="4" name="TextBox 3">
            <a:extLst>
              <a:ext uri="{FF2B5EF4-FFF2-40B4-BE49-F238E27FC236}">
                <a16:creationId xmlns:a16="http://schemas.microsoft.com/office/drawing/2014/main" id="{5AA438F7-9F84-ECF2-0094-B5AA8DB582E7}"/>
              </a:ext>
            </a:extLst>
          </p:cNvPr>
          <p:cNvSpPr txBox="1"/>
          <p:nvPr/>
        </p:nvSpPr>
        <p:spPr>
          <a:xfrm>
            <a:off x="4038034" y="-9563"/>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69013" y="2058141"/>
            <a:ext cx="11285415" cy="348081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53204" y="2200468"/>
            <a:ext cx="10873804" cy="2800767"/>
          </a:xfrm>
          <a:prstGeom prst="rect">
            <a:avLst/>
          </a:prstGeom>
          <a:noFill/>
        </p:spPr>
        <p:txBody>
          <a:bodyPr wrap="square" rtlCol="0">
            <a:spAutoFit/>
          </a:bodyPr>
          <a:lstStyle/>
          <a:p>
            <a:pPr algn="just" defTabSz="1219170"/>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295459" y="1436534"/>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B76FE7-0772-F8CA-5FD5-4E918FC0BB24}"/>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79523" y="1932017"/>
            <a:ext cx="11285415" cy="4195514"/>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80118" y="2263530"/>
            <a:ext cx="10975853" cy="3785652"/>
          </a:xfrm>
          <a:prstGeom prst="rect">
            <a:avLst/>
          </a:prstGeom>
          <a:noFill/>
        </p:spPr>
        <p:txBody>
          <a:bodyPr wrap="square" rtlCol="0">
            <a:spAutoFit/>
          </a:bodyPr>
          <a:lstStyle/>
          <a:p>
            <a:pPr algn="just" defTabSz="1219170">
              <a:defRPr/>
            </a:pP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p:txBody>
      </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380792" y="1259353"/>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7CD00F-F2A1-82DF-CD70-D340B7A56F53}"/>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64718" y="1396351"/>
            <a:ext cx="11379199" cy="524789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1815815"/>
            <a:ext cx="10825609" cy="4524315"/>
          </a:xfrm>
          <a:prstGeom prst="rect">
            <a:avLst/>
          </a:prstGeom>
          <a:noFill/>
        </p:spPr>
        <p:txBody>
          <a:bodyPr wrap="square" rtlCol="0">
            <a:spAutoFit/>
          </a:bodyPr>
          <a:lstStyle/>
          <a:p>
            <a:pPr algn="just" defTabSz="1219170">
              <a:defRPr/>
            </a:pP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16" name="Picture 2" descr="Number png images | PNGWing">
            <a:extLst>
              <a:ext uri="{FF2B5EF4-FFF2-40B4-BE49-F238E27FC236}">
                <a16:creationId xmlns:a16="http://schemas.microsoft.com/office/drawing/2014/main" id="{2184BBFE-7A1A-430B-A929-6CBFAD5DA1D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484" b="22123" l="41087" r="55543">
                        <a14:foregroundMark x1="51522" y1="21973" x2="48261" y2="22123"/>
                        <a14:foregroundMark x1="50326" y1="4484" x2="48261" y2="4484"/>
                        <a14:foregroundMark x1="49674" y1="7175" x2="47826" y2="7175"/>
                        <a14:foregroundMark x1="49783" y1="5680" x2="48043" y2="5680"/>
                        <a14:foregroundMark x1="50000" y1="4783" x2="49022" y2="4783"/>
                        <a14:foregroundMark x1="49022" y1="5082" x2="47826" y2="5381"/>
                      </a14:backgroundRemoval>
                    </a14:imgEffect>
                  </a14:imgLayer>
                </a14:imgProps>
              </a:ext>
              <a:ext uri="{28A0092B-C50C-407E-A947-70E740481C1C}">
                <a14:useLocalDpi xmlns:a14="http://schemas.microsoft.com/office/drawing/2010/main" val="0"/>
              </a:ext>
            </a:extLst>
          </a:blip>
          <a:srcRect l="39277" t="2734" r="42487" b="76144"/>
          <a:stretch/>
        </p:blipFill>
        <p:spPr bwMode="auto">
          <a:xfrm>
            <a:off x="421008" y="1251920"/>
            <a:ext cx="849440" cy="715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6"/>
          <a:stretch>
            <a:fillRect/>
          </a:stretch>
        </p:blipFill>
        <p:spPr>
          <a:xfrm>
            <a:off x="2265548" y="0"/>
            <a:ext cx="8711939" cy="2158171"/>
          </a:xfrm>
          <a:prstGeom prst="rect">
            <a:avLst/>
          </a:prstGeom>
        </p:spPr>
      </p:pic>
    </p:spTree>
    <p:extLst>
      <p:ext uri="{BB962C8B-B14F-4D97-AF65-F5344CB8AC3E}">
        <p14:creationId xmlns:p14="http://schemas.microsoft.com/office/powerpoint/2010/main" val="373364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75228" y="1690640"/>
            <a:ext cx="11379199" cy="4342297"/>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2141635"/>
            <a:ext cx="10825609" cy="3416320"/>
          </a:xfrm>
          <a:prstGeom prst="rect">
            <a:avLst/>
          </a:prstGeom>
          <a:noFill/>
        </p:spPr>
        <p:txBody>
          <a:bodyPr wrap="square" rtlCol="0">
            <a:spAutoFit/>
          </a:bodyPr>
          <a:lstStyle/>
          <a:p>
            <a:pPr lvl="0" algn="just" defTabSz="1219170">
              <a:defRPr/>
            </a:pP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4"/>
          <a:stretch>
            <a:fillRect/>
          </a:stretch>
        </p:blipFill>
        <p:spPr>
          <a:xfrm>
            <a:off x="2202486" y="105103"/>
            <a:ext cx="8711939" cy="2158171"/>
          </a:xfrm>
          <a:prstGeom prst="rect">
            <a:avLst/>
          </a:prstGeom>
        </p:spPr>
      </p:pic>
      <p:pic>
        <p:nvPicPr>
          <p:cNvPr id="1026" name="Picture 2" descr="Số 4 liệu có phải con số mang Phong Thủy xấu? - Đá Thạch Anh Kim Tự Tháp">
            <a:extLst>
              <a:ext uri="{FF2B5EF4-FFF2-40B4-BE49-F238E27FC236}">
                <a16:creationId xmlns:a16="http://schemas.microsoft.com/office/drawing/2014/main" id="{345526BC-C3A6-75DE-5A9E-26D676F289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618" y="1485079"/>
            <a:ext cx="1068934" cy="106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8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283669" y="1617898"/>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910" y="2225564"/>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2"/>
            <a:ext cx="5331417" cy="2062103"/>
          </a:xfrm>
          <a:prstGeom prst="rect">
            <a:avLst/>
          </a:prstGeom>
          <a:noFill/>
        </p:spPr>
        <p:txBody>
          <a:bodyPr wrap="square" rtlCol="0">
            <a:spAutoFit/>
          </a:bodyPr>
          <a:lstStyle/>
          <a:p>
            <a:pPr algn="ctr" defTabSz="1219170">
              <a:defRPr/>
            </a:pPr>
            <a:r>
              <a:rPr lang="en-US" sz="6400" b="1" dirty="0" err="1">
                <a:solidFill>
                  <a:srgbClr val="FFFF00"/>
                </a:solidFill>
                <a:latin typeface="Cambria" panose="02040503050406030204" pitchFamily="18" charset="0"/>
                <a:ea typeface="Cambria" panose="02040503050406030204" pitchFamily="18" charset="0"/>
              </a:rPr>
              <a:t>Luyện</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đọc</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trong</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nhóm</a:t>
            </a:r>
            <a:endParaRPr lang="en-US" sz="6400" b="1" dirty="0">
              <a:solidFill>
                <a:srgbClr val="FFFF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D4AB329-A1A3-424D-912B-512CBEE7F519}"/>
              </a:ext>
            </a:extLst>
          </p:cNvPr>
          <p:cNvGrpSpPr/>
          <p:nvPr/>
        </p:nvGrpSpPr>
        <p:grpSpPr>
          <a:xfrm>
            <a:off x="5981375" y="181089"/>
            <a:ext cx="6325252" cy="3001659"/>
            <a:chOff x="3696677" y="331989"/>
            <a:chExt cx="4743939" cy="2251244"/>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805299" y="331989"/>
              <a:ext cx="4635317" cy="2176846"/>
            </a:xfrm>
            <a:prstGeom prst="rect">
              <a:avLst/>
            </a:prstGeom>
          </p:spPr>
          <p:txBody>
            <a:bodyPr wrap="square">
              <a:spAutoFit/>
            </a:bodyPr>
            <a:lstStyle/>
            <a:p>
              <a:pPr defTabSz="1219170">
                <a:lnSpc>
                  <a:spcPct val="120000"/>
                </a:lnSpc>
                <a:buClr>
                  <a:srgbClr val="000000"/>
                </a:buClr>
              </a:pPr>
              <a:r>
                <a:rPr lang="en-US" altLang="zh-CN" sz="3733"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267"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4267" b="1">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4267"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733"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3422611" y="3460914"/>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3"/>
            <a:ext cx="5331417" cy="2062103"/>
          </a:xfrm>
          <a:prstGeom prst="rect">
            <a:avLst/>
          </a:prstGeom>
          <a:noFill/>
        </p:spPr>
        <p:txBody>
          <a:bodyPr wrap="square" rtlCol="0">
            <a:spAutoFit/>
          </a:bodyPr>
          <a:lstStyle/>
          <a:p>
            <a:pPr algn="ctr" defTabSz="1219170">
              <a:defRPr/>
            </a:pPr>
            <a:r>
              <a:rPr lang="en-US" sz="6400">
                <a:solidFill>
                  <a:srgbClr val="FFFF00"/>
                </a:solidFill>
                <a:latin typeface="Cambria" panose="02040503050406030204" pitchFamily="18" charset="0"/>
                <a:ea typeface="Cambria" panose="02040503050406030204" pitchFamily="18"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5114001" y="3117036"/>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188" y="140355"/>
            <a:ext cx="3572915" cy="276179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759017" y="2451586"/>
            <a:ext cx="8826366" cy="394921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83625" y="3315697"/>
              <a:ext cx="7439291" cy="2011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202124"/>
                  </a:solidFill>
                  <a:effectLst/>
                  <a:uLnTx/>
                  <a:uFillTx/>
                  <a:latin typeface="iCiel Cadena" panose="02000503000000020004" pitchFamily="2" charset="0"/>
                  <a:ea typeface="+mn-ea"/>
                  <a:cs typeface="+mn-cs"/>
                </a:rPr>
                <a:t>Kể về chuyến thăm bà với những cảm xúc yêu thương thông qua sự quan tâm dành cho nhau của Thanh và bà. </a:t>
              </a:r>
              <a:endParaRPr kumimoji="0" lang="en-US" sz="3200" b="0" i="0" u="none" strike="noStrike" kern="1200" cap="none" spc="0" normalizeH="0" baseline="0" noProof="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71" y="166686"/>
            <a:ext cx="10473836" cy="2536156"/>
          </a:xfrm>
          <a:prstGeom prst="rect">
            <a:avLst/>
          </a:prstGeom>
        </p:spPr>
      </p:pic>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70C2C0-54A1-67B8-CA6E-661B93506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2" name="TextBox 1">
            <a:extLst>
              <a:ext uri="{FF2B5EF4-FFF2-40B4-BE49-F238E27FC236}">
                <a16:creationId xmlns:a16="http://schemas.microsoft.com/office/drawing/2014/main" id="{9060714F-FC17-DF29-AE22-8143513B6CAC}"/>
              </a:ext>
            </a:extLst>
          </p:cNvPr>
          <p:cNvSpPr txBox="1"/>
          <p:nvPr/>
        </p:nvSpPr>
        <p:spPr>
          <a:xfrm>
            <a:off x="2962275" y="2000250"/>
            <a:ext cx="5867400" cy="1569660"/>
          </a:xfrm>
          <a:prstGeom prst="rect">
            <a:avLst/>
          </a:prstGeom>
          <a:noFill/>
        </p:spPr>
        <p:txBody>
          <a:bodyPr wrap="square" rtlCol="0">
            <a:spAutoFit/>
          </a:bodyPr>
          <a:lstStyle/>
          <a:p>
            <a:pPr algn="ctr"/>
            <a:r>
              <a:rPr lang="en-US" sz="4800" b="1" dirty="0" err="1">
                <a:solidFill>
                  <a:schemeClr val="bg1"/>
                </a:solidFill>
              </a:rPr>
              <a:t>Nêu</a:t>
            </a:r>
            <a:r>
              <a:rPr lang="en-US" sz="4800" b="1" dirty="0">
                <a:solidFill>
                  <a:schemeClr val="bg1"/>
                </a:solidFill>
              </a:rPr>
              <a:t> </a:t>
            </a:r>
            <a:r>
              <a:rPr lang="en-US" sz="4800" b="1" dirty="0" err="1">
                <a:solidFill>
                  <a:schemeClr val="bg1"/>
                </a:solidFill>
              </a:rPr>
              <a:t>cảm</a:t>
            </a:r>
            <a:r>
              <a:rPr lang="en-US" sz="4800" b="1" dirty="0">
                <a:solidFill>
                  <a:schemeClr val="bg1"/>
                </a:solidFill>
              </a:rPr>
              <a:t> </a:t>
            </a:r>
            <a:r>
              <a:rPr lang="en-US" sz="4800" b="1" dirty="0" err="1">
                <a:solidFill>
                  <a:schemeClr val="bg1"/>
                </a:solidFill>
              </a:rPr>
              <a:t>nhận</a:t>
            </a:r>
            <a:r>
              <a:rPr lang="en-US" sz="4800" b="1" dirty="0">
                <a:solidFill>
                  <a:schemeClr val="bg1"/>
                </a:solidFill>
              </a:rPr>
              <a:t> </a:t>
            </a:r>
            <a:r>
              <a:rPr lang="en-US" sz="4800" b="1" dirty="0" err="1">
                <a:solidFill>
                  <a:schemeClr val="bg1"/>
                </a:solidFill>
              </a:rPr>
              <a:t>của</a:t>
            </a:r>
            <a:r>
              <a:rPr lang="en-US" sz="4800" b="1" dirty="0">
                <a:solidFill>
                  <a:schemeClr val="bg1"/>
                </a:solidFill>
              </a:rPr>
              <a:t> </a:t>
            </a:r>
            <a:r>
              <a:rPr lang="en-US" sz="4800" b="1" dirty="0" err="1">
                <a:solidFill>
                  <a:schemeClr val="bg1"/>
                </a:solidFill>
              </a:rPr>
              <a:t>em</a:t>
            </a:r>
            <a:r>
              <a:rPr lang="en-US" sz="4800" b="1" dirty="0">
                <a:solidFill>
                  <a:schemeClr val="bg1"/>
                </a:solidFill>
              </a:rPr>
              <a:t> </a:t>
            </a:r>
            <a:r>
              <a:rPr lang="en-US" sz="4800" b="1" dirty="0" err="1">
                <a:solidFill>
                  <a:schemeClr val="bg1"/>
                </a:solidFill>
              </a:rPr>
              <a:t>về</a:t>
            </a:r>
            <a:r>
              <a:rPr lang="en-US" sz="4800" b="1" dirty="0">
                <a:solidFill>
                  <a:schemeClr val="bg1"/>
                </a:solidFill>
              </a:rPr>
              <a:t> </a:t>
            </a:r>
            <a:r>
              <a:rPr lang="en-US" sz="4800" b="1" dirty="0" err="1">
                <a:solidFill>
                  <a:schemeClr val="bg1"/>
                </a:solidFill>
              </a:rPr>
              <a:t>bài</a:t>
            </a:r>
            <a:r>
              <a:rPr lang="en-US" sz="4800" b="1" dirty="0">
                <a:solidFill>
                  <a:schemeClr val="bg1"/>
                </a:solidFill>
              </a:rPr>
              <a:t> </a:t>
            </a:r>
            <a:r>
              <a:rPr lang="en-US" sz="4800" b="1" dirty="0" err="1">
                <a:solidFill>
                  <a:schemeClr val="bg1"/>
                </a:solidFill>
              </a:rPr>
              <a:t>hát</a:t>
            </a:r>
            <a:r>
              <a:rPr lang="en-US" sz="4800" b="1" dirty="0">
                <a:solidFill>
                  <a:schemeClr val="bg1"/>
                </a:solidFill>
              </a:rPr>
              <a:t> </a:t>
            </a:r>
            <a:r>
              <a:rPr lang="en-US" sz="4800" b="1" dirty="0" err="1">
                <a:solidFill>
                  <a:schemeClr val="bg1"/>
                </a:solidFill>
              </a:rPr>
              <a:t>vừa</a:t>
            </a:r>
            <a:r>
              <a:rPr lang="en-US" sz="4800" b="1" dirty="0">
                <a:solidFill>
                  <a:schemeClr val="bg1"/>
                </a:solidFill>
              </a:rPr>
              <a:t> </a:t>
            </a:r>
            <a:r>
              <a:rPr lang="en-US" sz="4800" b="1" dirty="0" err="1">
                <a:solidFill>
                  <a:schemeClr val="bg1"/>
                </a:solidFill>
              </a:rPr>
              <a:t>nghe</a:t>
            </a:r>
            <a:endParaRPr lang="en-US" sz="4800" b="1" dirty="0">
              <a:solidFill>
                <a:schemeClr val="bg1"/>
              </a:solidFill>
            </a:endParaRPr>
          </a:p>
        </p:txBody>
      </p:sp>
    </p:spTree>
    <p:extLst>
      <p:ext uri="{BB962C8B-B14F-4D97-AF65-F5344CB8AC3E}">
        <p14:creationId xmlns:p14="http://schemas.microsoft.com/office/powerpoint/2010/main" val="2047591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523961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tôi và chúng tôi 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2122278552"/>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263410825"/>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Mỗi chiều, bọn trẻ chúng tôi tụ năm tụ bảy ở bển sông, vui đùa dủ các trò của tuổi </a:t>
                      </a:r>
                      <a:r>
                        <a:rPr lang="en-US" sz="3200" b="1">
                          <a:solidFill>
                            <a:srgbClr val="000000"/>
                          </a:solidFill>
                          <a:effectLst/>
                          <a:latin typeface="Cambria" panose="02040503050406030204" pitchFamily="18" charset="0"/>
                          <a:ea typeface="Cambria" panose="02040503050406030204" pitchFamily="18" charset="0"/>
                        </a:rPr>
                        <a:t>con nít.</a:t>
                      </a:r>
                      <a:endParaRPr lang="en-US" sz="320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1286126"/>
            <a:chOff x="547894" y="1803375"/>
            <a:chExt cx="11096212" cy="1609682"/>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62" y="1889956"/>
              <a:ext cx="10068781" cy="152310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Trái</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a:stretch>
            <a:fillRect/>
          </a:stretch>
        </p:blipFill>
        <p:spPr>
          <a:xfrm>
            <a:off x="1433204" y="658770"/>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9ebf14">
            <a:hlinkClick r:id="" action="ppaction://media"/>
            <a:extLst>
              <a:ext uri="{FF2B5EF4-FFF2-40B4-BE49-F238E27FC236}">
                <a16:creationId xmlns:a16="http://schemas.microsoft.com/office/drawing/2014/main" id="{D06E5246-02EC-835F-4BB5-3C3BFF09A8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84310" cy="6858001"/>
          </a:xfrm>
          <a:prstGeom prst="rect">
            <a:avLst/>
          </a:prstGeom>
        </p:spPr>
      </p:pic>
    </p:spTree>
    <p:extLst>
      <p:ext uri="{BB962C8B-B14F-4D97-AF65-F5344CB8AC3E}">
        <p14:creationId xmlns:p14="http://schemas.microsoft.com/office/powerpoint/2010/main" val="40289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075A2136-2B90-1696-C684-54DB62F646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5753" y="-250867"/>
            <a:ext cx="4525019" cy="7108867"/>
          </a:xfrm>
          <a:prstGeom prst="rect">
            <a:avLst/>
          </a:prstGeom>
        </p:spPr>
      </p:pic>
      <p:grpSp>
        <p:nvGrpSpPr>
          <p:cNvPr id="15" name="Group 14">
            <a:extLst>
              <a:ext uri="{FF2B5EF4-FFF2-40B4-BE49-F238E27FC236}">
                <a16:creationId xmlns:a16="http://schemas.microsoft.com/office/drawing/2014/main" id="{64F15F38-F6C4-2826-3891-0E47BB976DD0}"/>
              </a:ext>
            </a:extLst>
          </p:cNvPr>
          <p:cNvGrpSpPr/>
          <p:nvPr/>
        </p:nvGrpSpPr>
        <p:grpSpPr>
          <a:xfrm>
            <a:off x="4531087" y="278296"/>
            <a:ext cx="7660913" cy="5540457"/>
            <a:chOff x="74342" y="1538752"/>
            <a:chExt cx="9069658" cy="3323063"/>
          </a:xfrm>
        </p:grpSpPr>
        <p:sp>
          <p:nvSpPr>
            <p:cNvPr id="16" name="Rounded Rectangle 13">
              <a:extLst>
                <a:ext uri="{FF2B5EF4-FFF2-40B4-BE49-F238E27FC236}">
                  <a16:creationId xmlns:a16="http://schemas.microsoft.com/office/drawing/2014/main" id="{1545ADCE-6462-5A8A-CBE9-DB9713AEB931}"/>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ounded Rectangle 14">
              <a:extLst>
                <a:ext uri="{FF2B5EF4-FFF2-40B4-BE49-F238E27FC236}">
                  <a16:creationId xmlns:a16="http://schemas.microsoft.com/office/drawing/2014/main" id="{0E71F890-2AA5-82C5-D0A3-71718DC6FCE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8" name="TextBox 7">
            <a:extLst>
              <a:ext uri="{FF2B5EF4-FFF2-40B4-BE49-F238E27FC236}">
                <a16:creationId xmlns:a16="http://schemas.microsoft.com/office/drawing/2014/main" id="{68F93BC7-E5C7-21E1-A162-FBCD61F40EE9}"/>
              </a:ext>
            </a:extLst>
          </p:cNvPr>
          <p:cNvSpPr txBox="1"/>
          <p:nvPr/>
        </p:nvSpPr>
        <p:spPr>
          <a:xfrm>
            <a:off x="4431214" y="720426"/>
            <a:ext cx="7500788" cy="4801314"/>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văn bản phù hợp với nội dung; tốc độ đọc khoảng 90 – 100 tiếng trong 1 phút;</a:t>
            </a: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Biết đến những câu chuyện hay (cổ tích, đồng thoại, khoa học viễn tưởng,...) và những điều làm nên sự thú vị của câu chuyện: bối cảnh, nhân vật, sự việc,...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p>
        </p:txBody>
      </p:sp>
      <p:pic>
        <p:nvPicPr>
          <p:cNvPr id="19" name="Picture 18">
            <a:extLst>
              <a:ext uri="{FF2B5EF4-FFF2-40B4-BE49-F238E27FC236}">
                <a16:creationId xmlns:a16="http://schemas.microsoft.com/office/drawing/2014/main" id="{5A8475B6-B069-74D9-A944-2EF24499C84A}"/>
              </a:ext>
            </a:extLst>
          </p:cNvPr>
          <p:cNvPicPr>
            <a:picLocks noChangeAspect="1"/>
          </p:cNvPicPr>
          <p:nvPr/>
        </p:nvPicPr>
        <p:blipFill>
          <a:blip r:embed="rId5"/>
          <a:stretch>
            <a:fillRect/>
          </a:stretch>
        </p:blipFill>
        <p:spPr>
          <a:xfrm>
            <a:off x="144402" y="235424"/>
            <a:ext cx="3499407" cy="2786113"/>
          </a:xfrm>
          <a:prstGeom prst="rect">
            <a:avLst/>
          </a:prstGeom>
        </p:spPr>
      </p:pic>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circle(in)">
                                      <p:cBhvr>
                                        <p:cTn id="1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20411" y="5469417"/>
            <a:ext cx="6053108" cy="1224000"/>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Đoạn 4: Còn lại.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4"/>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6"/>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2271</Words>
  <Application>Microsoft Office PowerPoint</Application>
  <PresentationFormat>Widescreen</PresentationFormat>
  <Paragraphs>107</Paragraphs>
  <Slides>37</Slides>
  <Notes>25</Notes>
  <HiddenSlides>0</HiddenSlides>
  <MMClips>1</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37</vt:i4>
      </vt:variant>
    </vt:vector>
  </HeadingPairs>
  <TitlesOfParts>
    <vt:vector size="64" baseType="lpstr">
      <vt:lpstr>等线</vt:lpstr>
      <vt:lpstr>Arial</vt:lpstr>
      <vt:lpstr>Calibri</vt:lpstr>
      <vt:lpstr>Calibri Light</vt:lpstr>
      <vt:lpstr>Cambria</vt:lpstr>
      <vt:lpstr>iCiel Altus</vt:lpstr>
      <vt:lpstr>iCiel Cadena</vt:lpstr>
      <vt:lpstr>Lato Hairline</vt:lpstr>
      <vt:lpstr>Lato Light</vt:lpstr>
      <vt:lpstr>Lato Regular</vt:lpstr>
      <vt:lpstr>Open Sans</vt:lpstr>
      <vt:lpstr>Roboto</vt:lpstr>
      <vt:lpstr>Segoe UI Historic</vt:lpstr>
      <vt:lpstr>Times New Roman</vt:lpstr>
      <vt:lpstr>1_Office Theme</vt:lpstr>
      <vt:lpstr>Custom Design</vt:lpstr>
      <vt:lpstr>Office Theme</vt:lpstr>
      <vt:lpstr>2_Office Theme</vt:lpstr>
      <vt:lpstr>3_Office Theme</vt:lpstr>
      <vt:lpstr>4_Office Theme</vt:lpstr>
      <vt:lpstr>5_Office Theme</vt:lpstr>
      <vt:lpstr>6_Office Theme</vt:lpstr>
      <vt:lpstr>7_Office Theme</vt:lpstr>
      <vt:lpstr>Office 主题​​</vt:lpstr>
      <vt:lpstr>9_Office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38</cp:revision>
  <dcterms:created xsi:type="dcterms:W3CDTF">2024-06-16T10:42:46Z</dcterms:created>
  <dcterms:modified xsi:type="dcterms:W3CDTF">2025-04-09T02:41:04Z</dcterms:modified>
</cp:coreProperties>
</file>