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  <p:sldMasterId id="2147483680" r:id="rId2"/>
    <p:sldMasterId id="2147483693" r:id="rId3"/>
    <p:sldMasterId id="2147483700" r:id="rId4"/>
  </p:sldMasterIdLst>
  <p:notesMasterIdLst>
    <p:notesMasterId r:id="rId28"/>
  </p:notesMasterIdLst>
  <p:sldIdLst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258" r:id="rId15"/>
    <p:sldId id="315" r:id="rId16"/>
    <p:sldId id="339" r:id="rId17"/>
    <p:sldId id="340" r:id="rId18"/>
    <p:sldId id="312" r:id="rId19"/>
    <p:sldId id="264" r:id="rId20"/>
    <p:sldId id="313" r:id="rId21"/>
    <p:sldId id="341" r:id="rId22"/>
    <p:sldId id="342" r:id="rId23"/>
    <p:sldId id="343" r:id="rId24"/>
    <p:sldId id="344" r:id="rId25"/>
    <p:sldId id="345" r:id="rId26"/>
    <p:sldId id="325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F9CC"/>
    <a:srgbClr val="0081B4"/>
    <a:srgbClr val="F59620"/>
    <a:srgbClr val="FBD7AB"/>
    <a:srgbClr val="585364"/>
    <a:srgbClr val="ABD3E8"/>
    <a:srgbClr val="0069B5"/>
    <a:srgbClr val="AADFFA"/>
    <a:srgbClr val="AAE0FA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DB59B3-F5E0-4BBD-9CCF-3F066E7571C1}">
  <a:tblStyle styleId="{94DB59B3-F5E0-4BBD-9CCF-3F066E7571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4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973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e4b7ac326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e4b7ac326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16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118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48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87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653650" y="1143350"/>
            <a:ext cx="7836000" cy="3429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6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86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61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89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83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5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8858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287725" y="573550"/>
            <a:ext cx="6546000" cy="285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959175" y="4000100"/>
            <a:ext cx="5224500" cy="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269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87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653650" y="1143350"/>
            <a:ext cx="7836000" cy="3429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091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653250" y="571500"/>
            <a:ext cx="7837500" cy="4001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75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1520713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5175588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520713" y="2955325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5175588" y="2955250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9103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69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23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308068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287725" y="573550"/>
            <a:ext cx="6546000" cy="285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959175" y="4000100"/>
            <a:ext cx="5224500" cy="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9478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87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653650" y="1143350"/>
            <a:ext cx="7836000" cy="3429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1726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653250" y="571500"/>
            <a:ext cx="7837500" cy="4001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75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1520713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5175588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520713" y="2955325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5175588" y="2955250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027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695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289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8222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2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4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1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2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72" r:id="rId3"/>
    <p:sldLayoutId id="214748367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6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6729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68580"/>
            <a:ext cx="9144000" cy="5212080"/>
          </a:xfrm>
          <a:prstGeom prst="rect">
            <a:avLst/>
          </a:prstGeom>
          <a:blipFill dpi="0"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577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slide" Target="slide4.xml"/><Relationship Id="rId7" Type="http://schemas.openxmlformats.org/officeDocument/2006/relationships/image" Target="../media/image37.png"/><Relationship Id="rId12" Type="http://schemas.openxmlformats.org/officeDocument/2006/relationships/image" Target="../media/image46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oleObject" Target="../embeddings/oleObject6.bin"/><Relationship Id="rId5" Type="http://schemas.microsoft.com/office/2007/relationships/hdphoto" Target="../media/hdphoto4.wdp"/><Relationship Id="rId10" Type="http://schemas.openxmlformats.org/officeDocument/2006/relationships/image" Target="../media/image40.sv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5.wdp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0.gif"/><Relationship Id="rId1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7.gif"/><Relationship Id="rId12" Type="http://schemas.openxmlformats.org/officeDocument/2006/relationships/slide" Target="slide5.xml"/><Relationship Id="rId17" Type="http://schemas.openxmlformats.org/officeDocument/2006/relationships/image" Target="../media/image32.gif"/><Relationship Id="rId2" Type="http://schemas.openxmlformats.org/officeDocument/2006/relationships/image" Target="../media/image24.jpeg"/><Relationship Id="rId16" Type="http://schemas.openxmlformats.org/officeDocument/2006/relationships/slide" Target="slide10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9.xml"/><Relationship Id="rId11" Type="http://schemas.openxmlformats.org/officeDocument/2006/relationships/image" Target="../media/image29.gif"/><Relationship Id="rId5" Type="http://schemas.microsoft.com/office/2007/relationships/hdphoto" Target="../media/hdphoto3.wdp"/><Relationship Id="rId15" Type="http://schemas.openxmlformats.org/officeDocument/2006/relationships/image" Target="../media/image31.gif"/><Relationship Id="rId10" Type="http://schemas.openxmlformats.org/officeDocument/2006/relationships/slide" Target="slide6.xml"/><Relationship Id="rId19" Type="http://schemas.openxmlformats.org/officeDocument/2006/relationships/image" Target="../media/image34.gif"/><Relationship Id="rId4" Type="http://schemas.openxmlformats.org/officeDocument/2006/relationships/image" Target="../media/image26.png"/><Relationship Id="rId9" Type="http://schemas.openxmlformats.org/officeDocument/2006/relationships/image" Target="../media/image28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slide" Target="slide4.xml"/><Relationship Id="rId7" Type="http://schemas.openxmlformats.org/officeDocument/2006/relationships/image" Target="../media/image37.png"/><Relationship Id="rId12" Type="http://schemas.openxmlformats.org/officeDocument/2006/relationships/image" Target="../media/image41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oleObject" Target="../embeddings/oleObject1.bin"/><Relationship Id="rId5" Type="http://schemas.microsoft.com/office/2007/relationships/hdphoto" Target="../media/hdphoto4.wdp"/><Relationship Id="rId10" Type="http://schemas.openxmlformats.org/officeDocument/2006/relationships/image" Target="../media/image40.sv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slide" Target="slide4.xml"/><Relationship Id="rId7" Type="http://schemas.openxmlformats.org/officeDocument/2006/relationships/image" Target="../media/image37.png"/><Relationship Id="rId12" Type="http://schemas.openxmlformats.org/officeDocument/2006/relationships/image" Target="../media/image42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oleObject" Target="../embeddings/oleObject2.bin"/><Relationship Id="rId5" Type="http://schemas.microsoft.com/office/2007/relationships/hdphoto" Target="../media/hdphoto4.wdp"/><Relationship Id="rId10" Type="http://schemas.openxmlformats.org/officeDocument/2006/relationships/image" Target="../media/image40.sv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slide" Target="slide4.xml"/><Relationship Id="rId7" Type="http://schemas.openxmlformats.org/officeDocument/2006/relationships/image" Target="../media/image37.png"/><Relationship Id="rId12" Type="http://schemas.openxmlformats.org/officeDocument/2006/relationships/image" Target="../media/image43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oleObject" Target="../embeddings/oleObject3.bin"/><Relationship Id="rId5" Type="http://schemas.microsoft.com/office/2007/relationships/hdphoto" Target="../media/hdphoto4.wdp"/><Relationship Id="rId10" Type="http://schemas.openxmlformats.org/officeDocument/2006/relationships/image" Target="../media/image40.sv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slide" Target="slide4.xml"/><Relationship Id="rId7" Type="http://schemas.openxmlformats.org/officeDocument/2006/relationships/image" Target="../media/image37.png"/><Relationship Id="rId12" Type="http://schemas.openxmlformats.org/officeDocument/2006/relationships/image" Target="../media/image44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oleObject" Target="../embeddings/oleObject4.bin"/><Relationship Id="rId5" Type="http://schemas.microsoft.com/office/2007/relationships/hdphoto" Target="../media/hdphoto4.wdp"/><Relationship Id="rId10" Type="http://schemas.openxmlformats.org/officeDocument/2006/relationships/image" Target="../media/image40.sv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slide" Target="slide4.xml"/><Relationship Id="rId7" Type="http://schemas.openxmlformats.org/officeDocument/2006/relationships/image" Target="../media/image37.png"/><Relationship Id="rId12" Type="http://schemas.openxmlformats.org/officeDocument/2006/relationships/image" Target="../media/image4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oleObject" Target="../embeddings/oleObject5.bin"/><Relationship Id="rId5" Type="http://schemas.microsoft.com/office/2007/relationships/hdphoto" Target="../media/hdphoto4.wdp"/><Relationship Id="rId10" Type="http://schemas.openxmlformats.org/officeDocument/2006/relationships/image" Target="../media/image40.sv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2472" y="3057622"/>
            <a:ext cx="9998478" cy="2481085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23491" y="853927"/>
            <a:ext cx="6672873" cy="3760605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4350" y="601913"/>
            <a:ext cx="6368549" cy="3433757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6353028" y="426535"/>
            <a:ext cx="331157" cy="675829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47487" y="426535"/>
            <a:ext cx="331157" cy="675829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6427900" y="601913"/>
            <a:ext cx="2588383" cy="5810655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018082" y="3927963"/>
            <a:ext cx="1441281" cy="175629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8487299" y="232566"/>
            <a:ext cx="1057966" cy="1063768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2092450" y="4523880"/>
            <a:ext cx="6361725" cy="3458465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3121982"/>
            <a:ext cx="639776" cy="1401898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5448300" y="3790950"/>
            <a:ext cx="1562100" cy="1498592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9200" y="400050"/>
            <a:ext cx="5081457" cy="12833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458" y="1380876"/>
            <a:ext cx="5733785" cy="28988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600" y="400050"/>
            <a:ext cx="1511939" cy="1130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38DF6A-1618-E3A8-B275-79ADDE7F2EE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23732" y="3510047"/>
            <a:ext cx="1835055" cy="8535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8BDD35-D303-6D8C-8F5F-761145123AF5}"/>
              </a:ext>
            </a:extLst>
          </p:cNvPr>
          <p:cNvSpPr txBox="1"/>
          <p:nvPr/>
        </p:nvSpPr>
        <p:spPr>
          <a:xfrm>
            <a:off x="1327144" y="-21447"/>
            <a:ext cx="554166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18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6252"/>
            <a:ext cx="9144000" cy="528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112CA06-1067-4C5A-9493-4494DE16AF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id="{CF40BE68-D3D2-4BFF-88A8-11849DE7B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925" y="630504"/>
            <a:ext cx="6360476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654387-21FA-452B-BD74-B3C17239DF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018813" flipH="1">
            <a:off x="2056850" y="2590234"/>
            <a:ext cx="4487413" cy="2294848"/>
          </a:xfrm>
          <a:prstGeom prst="rect">
            <a:avLst/>
          </a:prstGeom>
        </p:spPr>
      </p:pic>
      <p:sp>
        <p:nvSpPr>
          <p:cNvPr id="12" name="Text Box 34">
            <a:extLst>
              <a:ext uri="{FF2B5EF4-FFF2-40B4-BE49-F238E27FC236}">
                <a16:creationId xmlns:a16="http://schemas.microsoft.com/office/drawing/2014/main" id="{52AF1BA2-860A-4A9E-8B9F-AADD8EF83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041" y="1138824"/>
            <a:ext cx="4270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g =            kg =…. kg  </a:t>
            </a:r>
          </a:p>
        </p:txBody>
      </p:sp>
      <p:graphicFrame>
        <p:nvGraphicFramePr>
          <p:cNvPr id="13" name="Object 13">
            <a:extLst>
              <a:ext uri="{FF2B5EF4-FFF2-40B4-BE49-F238E27FC236}">
                <a16:creationId xmlns:a16="http://schemas.microsoft.com/office/drawing/2014/main" id="{65DFBC08-3F2F-400F-867A-55521DCBB3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54891" y="978487"/>
          <a:ext cx="70485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5292" imgH="393359" progId="Equation.DSMT4">
                  <p:embed/>
                </p:oleObj>
              </mc:Choice>
              <mc:Fallback>
                <p:oleObj name="Equation" r:id="rId11" imgW="355292" imgH="393359" progId="Equation.DSMT4">
                  <p:embed/>
                  <p:pic>
                    <p:nvPicPr>
                      <p:cNvPr id="13" name="Object 13">
                        <a:extLst>
                          <a:ext uri="{FF2B5EF4-FFF2-40B4-BE49-F238E27FC236}">
                            <a16:creationId xmlns:a16="http://schemas.microsoft.com/office/drawing/2014/main" id="{65DFBC08-3F2F-400F-867A-55521DCBB3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891" y="978487"/>
                        <a:ext cx="704850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34">
            <a:extLst>
              <a:ext uri="{FF2B5EF4-FFF2-40B4-BE49-F238E27FC236}">
                <a16:creationId xmlns:a16="http://schemas.microsoft.com/office/drawing/2014/main" id="{A1D4E69F-1461-428A-A0AE-5E11274B9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537" y="3217026"/>
            <a:ext cx="4270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g =           kg =          kg  </a:t>
            </a:r>
          </a:p>
        </p:txBody>
      </p:sp>
      <p:graphicFrame>
        <p:nvGraphicFramePr>
          <p:cNvPr id="15" name="Object 13">
            <a:extLst>
              <a:ext uri="{FF2B5EF4-FFF2-40B4-BE49-F238E27FC236}">
                <a16:creationId xmlns:a16="http://schemas.microsoft.com/office/drawing/2014/main" id="{EFFEB768-B325-4CA6-B5F5-827C985B12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6356" y="3047064"/>
          <a:ext cx="70485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5292" imgH="393359" progId="Equation.DSMT4">
                  <p:embed/>
                </p:oleObj>
              </mc:Choice>
              <mc:Fallback>
                <p:oleObj name="Equation" r:id="rId11" imgW="355292" imgH="393359" progId="Equation.DSMT4">
                  <p:embed/>
                  <p:pic>
                    <p:nvPicPr>
                      <p:cNvPr id="15" name="Object 13">
                        <a:extLst>
                          <a:ext uri="{FF2B5EF4-FFF2-40B4-BE49-F238E27FC236}">
                            <a16:creationId xmlns:a16="http://schemas.microsoft.com/office/drawing/2014/main" id="{EFFEB768-B325-4CA6-B5F5-827C985B12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356" y="3047064"/>
                        <a:ext cx="704850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34">
            <a:extLst>
              <a:ext uri="{FF2B5EF4-FFF2-40B4-BE49-F238E27FC236}">
                <a16:creationId xmlns:a16="http://schemas.microsoft.com/office/drawing/2014/main" id="{ECBB6444-8493-4D81-AC12-E75FB2450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757" y="3247188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0,006   </a:t>
            </a:r>
          </a:p>
        </p:txBody>
      </p:sp>
    </p:spTree>
    <p:extLst>
      <p:ext uri="{BB962C8B-B14F-4D97-AF65-F5344CB8AC3E}">
        <p14:creationId xmlns:p14="http://schemas.microsoft.com/office/powerpoint/2010/main" val="41232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450921" y="2848787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47160" y="3161000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E473F98B-9470-05DB-018F-D5444E761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22" y="259372"/>
            <a:ext cx="5785537" cy="4333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324715"/>
            <a:ext cx="8473439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D2C277EE-7229-85FA-A1A8-52D1A6BD9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65760" y="312420"/>
            <a:ext cx="188431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F1C412-A25D-9FA0-6DD8-12623116C866}"/>
              </a:ext>
            </a:extLst>
          </p:cNvPr>
          <p:cNvSpPr txBox="1"/>
          <p:nvPr/>
        </p:nvSpPr>
        <p:spPr>
          <a:xfrm>
            <a:off x="1981200" y="487680"/>
            <a:ext cx="610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F902A-8CB0-9A3C-AF44-C214DDB837BA}"/>
              </a:ext>
            </a:extLst>
          </p:cNvPr>
          <p:cNvSpPr txBox="1"/>
          <p:nvPr/>
        </p:nvSpPr>
        <p:spPr>
          <a:xfrm>
            <a:off x="60960" y="960120"/>
            <a:ext cx="86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B56DE9-135A-A453-2200-6A2DBA4DB2DD}"/>
              </a:ext>
            </a:extLst>
          </p:cNvPr>
          <p:cNvSpPr/>
          <p:nvPr/>
        </p:nvSpPr>
        <p:spPr>
          <a:xfrm>
            <a:off x="693420" y="1211580"/>
            <a:ext cx="3169920" cy="199644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8355D8-C12B-B3BB-6C78-9FB47225FEA2}"/>
              </a:ext>
            </a:extLst>
          </p:cNvPr>
          <p:cNvSpPr/>
          <p:nvPr/>
        </p:nvSpPr>
        <p:spPr>
          <a:xfrm>
            <a:off x="4236720" y="1188720"/>
            <a:ext cx="4389120" cy="19964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2B87FE-91B9-E287-1CEF-FC1AAE5D0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" y="1289263"/>
            <a:ext cx="1197180" cy="1202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05BD82-5CD6-56F3-36E1-44EA28213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060" y="1296883"/>
            <a:ext cx="1197180" cy="1202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3BC0E8-6F15-F4D7-903E-ED8D2B4DD21D}"/>
              </a:ext>
            </a:extLst>
          </p:cNvPr>
          <p:cNvSpPr txBox="1"/>
          <p:nvPr/>
        </p:nvSpPr>
        <p:spPr>
          <a:xfrm>
            <a:off x="982980" y="2628900"/>
            <a:ext cx="268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 (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9C7B47-EF9B-17C9-E7B0-673C2D207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500" y="1261110"/>
            <a:ext cx="1206817" cy="1206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7511E8-F98F-1B21-3646-B589484449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124" y="1287780"/>
            <a:ext cx="1184656" cy="1189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DE8F3A-31E5-5C6F-BD05-CB50E5DA7814}"/>
                  </a:ext>
                </a:extLst>
              </p:cNvPr>
              <p:cNvSpPr txBox="1"/>
              <p:nvPr/>
            </p:nvSpPr>
            <p:spPr>
              <a:xfrm>
                <a:off x="3939540" y="2491740"/>
                <a:ext cx="2689860" cy="554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ba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ầ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ườ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DE8F3A-31E5-5C6F-BD05-CB50E5DA7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540" y="2491740"/>
                <a:ext cx="2689860" cy="554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8B6700-AB05-E2DF-0319-9E3325B654E2}"/>
                  </a:ext>
                </a:extLst>
              </p:cNvPr>
              <p:cNvSpPr txBox="1"/>
              <p:nvPr/>
            </p:nvSpPr>
            <p:spPr>
              <a:xfrm>
                <a:off x="6431280" y="2476500"/>
                <a:ext cx="2377440" cy="554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ầ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ộ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tr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ă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8B6700-AB05-E2DF-0319-9E3325B6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280" y="2476500"/>
                <a:ext cx="2377440" cy="5549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AF7F24E-E12A-832B-6D1C-7DF4222D7125}"/>
              </a:ext>
            </a:extLst>
          </p:cNvPr>
          <p:cNvSpPr txBox="1"/>
          <p:nvPr/>
        </p:nvSpPr>
        <p:spPr>
          <a:xfrm>
            <a:off x="1203960" y="3528060"/>
            <a:ext cx="5646420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gồm 2 đơn vị, 3 phần mười, 8 phần trăm.</a:t>
            </a:r>
            <a:endParaRPr lang="en-US" sz="20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 là: 2,38. Đọc là: Hai phẩy ba mươi tám.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035356-216A-00CF-BBE2-0DA4053669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0447" y="3208020"/>
            <a:ext cx="1071479" cy="1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4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11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D4C674-31DB-BFF4-1357-CE8A1DA90B4E}"/>
              </a:ext>
            </a:extLst>
          </p:cNvPr>
          <p:cNvSpPr txBox="1"/>
          <p:nvPr/>
        </p:nvSpPr>
        <p:spPr>
          <a:xfrm>
            <a:off x="99060" y="266700"/>
            <a:ext cx="86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graphicFrame>
        <p:nvGraphicFramePr>
          <p:cNvPr id="14" name="Table 19">
            <a:extLst>
              <a:ext uri="{FF2B5EF4-FFF2-40B4-BE49-F238E27FC236}">
                <a16:creationId xmlns:a16="http://schemas.microsoft.com/office/drawing/2014/main" id="{068F4851-085F-7C83-B85F-6937DD2C6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648045"/>
              </p:ext>
            </p:extLst>
          </p:nvPr>
        </p:nvGraphicFramePr>
        <p:xfrm>
          <a:off x="739140" y="274320"/>
          <a:ext cx="7894318" cy="3241773"/>
        </p:xfrm>
        <a:graphic>
          <a:graphicData uri="http://schemas.openxmlformats.org/drawingml/2006/table">
            <a:tbl>
              <a:tblPr firstRow="1" bandRow="1">
                <a:tableStyleId>{94DB59B3-F5E0-4BBD-9CCF-3F066E7571C1}</a:tableStyleId>
              </a:tblPr>
              <a:tblGrid>
                <a:gridCol w="1127760">
                  <a:extLst>
                    <a:ext uri="{9D8B030D-6E8A-4147-A177-3AD203B41FA5}">
                      <a16:colId xmlns:a16="http://schemas.microsoft.com/office/drawing/2014/main" val="3256828040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val="2720023934"/>
                    </a:ext>
                  </a:extLst>
                </a:gridCol>
                <a:gridCol w="932569">
                  <a:extLst>
                    <a:ext uri="{9D8B030D-6E8A-4147-A177-3AD203B41FA5}">
                      <a16:colId xmlns:a16="http://schemas.microsoft.com/office/drawing/2014/main" val="3223947834"/>
                    </a:ext>
                  </a:extLst>
                </a:gridCol>
                <a:gridCol w="537041">
                  <a:extLst>
                    <a:ext uri="{9D8B030D-6E8A-4147-A177-3AD203B41FA5}">
                      <a16:colId xmlns:a16="http://schemas.microsoft.com/office/drawing/2014/main" val="506118031"/>
                    </a:ext>
                  </a:extLst>
                </a:gridCol>
                <a:gridCol w="1220250">
                  <a:extLst>
                    <a:ext uri="{9D8B030D-6E8A-4147-A177-3AD203B41FA5}">
                      <a16:colId xmlns:a16="http://schemas.microsoft.com/office/drawing/2014/main" val="233611339"/>
                    </a:ext>
                  </a:extLst>
                </a:gridCol>
                <a:gridCol w="2063159">
                  <a:extLst>
                    <a:ext uri="{9D8B030D-6E8A-4147-A177-3AD203B41FA5}">
                      <a16:colId xmlns:a16="http://schemas.microsoft.com/office/drawing/2014/main" val="3358264885"/>
                    </a:ext>
                  </a:extLst>
                </a:gridCol>
                <a:gridCol w="885779">
                  <a:extLst>
                    <a:ext uri="{9D8B030D-6E8A-4147-A177-3AD203B41FA5}">
                      <a16:colId xmlns:a16="http://schemas.microsoft.com/office/drawing/2014/main" val="1892601312"/>
                    </a:ext>
                  </a:extLst>
                </a:gridCol>
              </a:tblGrid>
              <a:tr h="591701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28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1413"/>
                  </a:ext>
                </a:extLst>
              </a:tr>
              <a:tr h="4539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16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6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6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6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23344"/>
                  </a:ext>
                </a:extLst>
              </a:tr>
              <a:tr h="1661983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105262"/>
                  </a:ext>
                </a:extLst>
              </a:tr>
              <a:tr h="408969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647805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0FADAD70-2F36-47B2-EB73-D986E8F51734}"/>
              </a:ext>
            </a:extLst>
          </p:cNvPr>
          <p:cNvSpPr/>
          <p:nvPr/>
        </p:nvSpPr>
        <p:spPr>
          <a:xfrm>
            <a:off x="1005840" y="165354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83D842-5DB0-03A0-C203-3436C81CDC08}"/>
              </a:ext>
            </a:extLst>
          </p:cNvPr>
          <p:cNvSpPr/>
          <p:nvPr/>
        </p:nvSpPr>
        <p:spPr>
          <a:xfrm>
            <a:off x="1028700" y="208788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BEA7CE-EE2E-35E0-9162-8D41B8F4E616}"/>
              </a:ext>
            </a:extLst>
          </p:cNvPr>
          <p:cNvSpPr/>
          <p:nvPr/>
        </p:nvSpPr>
        <p:spPr>
          <a:xfrm>
            <a:off x="1028700" y="246888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D938DF-1FD5-F94B-7D51-FC203E65D14B}"/>
              </a:ext>
            </a:extLst>
          </p:cNvPr>
          <p:cNvSpPr/>
          <p:nvPr/>
        </p:nvSpPr>
        <p:spPr>
          <a:xfrm>
            <a:off x="2110740" y="167640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E13D7F-263C-E340-F6E4-125C15F0D18F}"/>
              </a:ext>
            </a:extLst>
          </p:cNvPr>
          <p:cNvSpPr/>
          <p:nvPr/>
        </p:nvSpPr>
        <p:spPr>
          <a:xfrm>
            <a:off x="2110740" y="204216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66DC5C-A7DF-9BC1-69DE-D3D1A7DA0303}"/>
              </a:ext>
            </a:extLst>
          </p:cNvPr>
          <p:cNvSpPr/>
          <p:nvPr/>
        </p:nvSpPr>
        <p:spPr>
          <a:xfrm>
            <a:off x="3040380" y="163068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DDF73E-AE07-E3DC-C7AD-94E42D806043}"/>
              </a:ext>
            </a:extLst>
          </p:cNvPr>
          <p:cNvSpPr/>
          <p:nvPr/>
        </p:nvSpPr>
        <p:spPr>
          <a:xfrm>
            <a:off x="3451860" y="163830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448824-08A3-4E92-51F8-7E48989CA797}"/>
              </a:ext>
            </a:extLst>
          </p:cNvPr>
          <p:cNvSpPr/>
          <p:nvPr/>
        </p:nvSpPr>
        <p:spPr>
          <a:xfrm>
            <a:off x="3040380" y="201168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5D4FDE-2AB3-0FEB-366B-20B371D32ABF}"/>
              </a:ext>
            </a:extLst>
          </p:cNvPr>
          <p:cNvSpPr/>
          <p:nvPr/>
        </p:nvSpPr>
        <p:spPr>
          <a:xfrm>
            <a:off x="3451860" y="201930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FFB3EC-7BE2-0B12-B8E0-85B91357FF76}"/>
              </a:ext>
            </a:extLst>
          </p:cNvPr>
          <p:cNvSpPr/>
          <p:nvPr/>
        </p:nvSpPr>
        <p:spPr>
          <a:xfrm>
            <a:off x="3268980" y="236220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D38137-5DCB-00EB-0BA2-458AA55DB465}"/>
              </a:ext>
            </a:extLst>
          </p:cNvPr>
          <p:cNvSpPr txBox="1"/>
          <p:nvPr/>
        </p:nvSpPr>
        <p:spPr>
          <a:xfrm>
            <a:off x="1234440" y="306324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A68C71-FED3-867D-428D-9E98B7620475}"/>
              </a:ext>
            </a:extLst>
          </p:cNvPr>
          <p:cNvSpPr txBox="1"/>
          <p:nvPr/>
        </p:nvSpPr>
        <p:spPr>
          <a:xfrm>
            <a:off x="2301240" y="307086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E637C7-A2BB-79E8-6445-A739CADB26D8}"/>
              </a:ext>
            </a:extLst>
          </p:cNvPr>
          <p:cNvSpPr txBox="1"/>
          <p:nvPr/>
        </p:nvSpPr>
        <p:spPr>
          <a:xfrm>
            <a:off x="3268980" y="305562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FD1A13-CB6B-0F61-D5E7-B0A3A835A2FD}"/>
              </a:ext>
            </a:extLst>
          </p:cNvPr>
          <p:cNvSpPr txBox="1"/>
          <p:nvPr/>
        </p:nvSpPr>
        <p:spPr>
          <a:xfrm>
            <a:off x="4030980" y="300990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CC4558A-0695-E0D9-11F4-0A0014747952}"/>
                  </a:ext>
                </a:extLst>
              </p:cNvPr>
              <p:cNvSpPr/>
              <p:nvPr/>
            </p:nvSpPr>
            <p:spPr>
              <a:xfrm>
                <a:off x="4594860" y="156972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CC4558A-0695-E0D9-11F4-0A00147479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860" y="1569720"/>
                <a:ext cx="373380" cy="5638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C03B5E2-4B53-2558-8AD8-DECF71D63AEB}"/>
                  </a:ext>
                </a:extLst>
              </p:cNvPr>
              <p:cNvSpPr/>
              <p:nvPr/>
            </p:nvSpPr>
            <p:spPr>
              <a:xfrm>
                <a:off x="5189220" y="156972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C03B5E2-4B53-2558-8AD8-DECF71D63A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1569720"/>
                <a:ext cx="373380" cy="5638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F75AEDE-6C69-659A-59DD-62E6C06913EB}"/>
                  </a:ext>
                </a:extLst>
              </p:cNvPr>
              <p:cNvSpPr/>
              <p:nvPr/>
            </p:nvSpPr>
            <p:spPr>
              <a:xfrm>
                <a:off x="4587240" y="224028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F75AEDE-6C69-659A-59DD-62E6C06913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240" y="2240280"/>
                <a:ext cx="373380" cy="5638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A5DC0EC-D80F-4308-796D-9676F4F8831E}"/>
                  </a:ext>
                </a:extLst>
              </p:cNvPr>
              <p:cNvSpPr/>
              <p:nvPr/>
            </p:nvSpPr>
            <p:spPr>
              <a:xfrm>
                <a:off x="5181600" y="224028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A5DC0EC-D80F-4308-796D-9676F4F883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2240280"/>
                <a:ext cx="373380" cy="5638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E97859EF-2E7F-BA6E-1C99-CDCC6126C5DB}"/>
              </a:ext>
            </a:extLst>
          </p:cNvPr>
          <p:cNvSpPr txBox="1"/>
          <p:nvPr/>
        </p:nvSpPr>
        <p:spPr>
          <a:xfrm>
            <a:off x="4899660" y="307848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F245C16-9727-5A1A-AE40-E94DDE97EB44}"/>
                  </a:ext>
                </a:extLst>
              </p:cNvPr>
              <p:cNvSpPr/>
              <p:nvPr/>
            </p:nvSpPr>
            <p:spPr>
              <a:xfrm>
                <a:off x="5806440" y="156210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F245C16-9727-5A1A-AE40-E94DDE97EB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440" y="1562100"/>
                <a:ext cx="373380" cy="563880"/>
              </a:xfrm>
              <a:prstGeom prst="rect">
                <a:avLst/>
              </a:prstGeom>
              <a:blipFill>
                <a:blip r:embed="rId6"/>
                <a:stretch>
                  <a:fillRect l="-769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48F32CF-A06F-50F4-B12A-155D741573D1}"/>
                  </a:ext>
                </a:extLst>
              </p:cNvPr>
              <p:cNvSpPr/>
              <p:nvPr/>
            </p:nvSpPr>
            <p:spPr>
              <a:xfrm>
                <a:off x="6423660" y="158496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48F32CF-A06F-50F4-B12A-155D74157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660" y="1584960"/>
                <a:ext cx="373380" cy="563880"/>
              </a:xfrm>
              <a:prstGeom prst="rect">
                <a:avLst/>
              </a:prstGeom>
              <a:blipFill>
                <a:blip r:embed="rId7"/>
                <a:stretch>
                  <a:fillRect l="-769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BB9FB12-204B-2EFF-085B-21A198E28D6C}"/>
                  </a:ext>
                </a:extLst>
              </p:cNvPr>
              <p:cNvSpPr/>
              <p:nvPr/>
            </p:nvSpPr>
            <p:spPr>
              <a:xfrm>
                <a:off x="7071360" y="157734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BB9FB12-204B-2EFF-085B-21A198E28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360" y="1577340"/>
                <a:ext cx="373380" cy="563880"/>
              </a:xfrm>
              <a:prstGeom prst="rect">
                <a:avLst/>
              </a:prstGeom>
              <a:blipFill>
                <a:blip r:embed="rId8"/>
                <a:stretch>
                  <a:fillRect l="-615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13722F-B33A-79E8-C9FD-4F78E68C1635}"/>
                  </a:ext>
                </a:extLst>
              </p:cNvPr>
              <p:cNvSpPr/>
              <p:nvPr/>
            </p:nvSpPr>
            <p:spPr>
              <a:xfrm>
                <a:off x="7955280" y="156972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13722F-B33A-79E8-C9FD-4F78E68C1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280" y="1569720"/>
                <a:ext cx="373380" cy="563880"/>
              </a:xfrm>
              <a:prstGeom prst="rect">
                <a:avLst/>
              </a:prstGeom>
              <a:blipFill>
                <a:blip r:embed="rId9"/>
                <a:stretch>
                  <a:fillRect l="-23077" r="-615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DD32D9F2-2D3C-4CE1-BCAA-1EADE0170791}"/>
              </a:ext>
            </a:extLst>
          </p:cNvPr>
          <p:cNvSpPr txBox="1"/>
          <p:nvPr/>
        </p:nvSpPr>
        <p:spPr>
          <a:xfrm>
            <a:off x="6560820" y="304800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C436B4-093D-A39C-E2B9-B9D1CAAEEB77}"/>
              </a:ext>
            </a:extLst>
          </p:cNvPr>
          <p:cNvSpPr txBox="1"/>
          <p:nvPr/>
        </p:nvSpPr>
        <p:spPr>
          <a:xfrm>
            <a:off x="8008620" y="307086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FA8772-57D6-30D0-C604-4884465A3E32}"/>
              </a:ext>
            </a:extLst>
          </p:cNvPr>
          <p:cNvSpPr txBox="1"/>
          <p:nvPr/>
        </p:nvSpPr>
        <p:spPr>
          <a:xfrm>
            <a:off x="365760" y="3832860"/>
            <a:ext cx="8511540" cy="648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1600" b="1" i="0" u="none" strike="noStrike" dirty="0">
                <a:solidFill>
                  <a:srgbClr val="2828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gồm 3 trăm, 2 chục, 5 đơn vị, 4 phần mười, 3 phần trăm, 1 phần nghìn. Viết là: 325,431.</a:t>
            </a:r>
            <a:endParaRPr lang="en-US" sz="1600" b="1" i="0" u="none" strike="noStrike" dirty="0">
              <a:solidFill>
                <a:srgbClr val="2828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1600" b="1" i="0" u="none" strike="noStrike" dirty="0">
                <a:solidFill>
                  <a:srgbClr val="2828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là: Ba trăm hai mươi lăm phẩy bốn trăm ba mươi mốt.</a:t>
            </a:r>
            <a:endParaRPr lang="vi-VN" sz="1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6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324715"/>
            <a:ext cx="8473439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图片 12" descr="E:\PPT\PPT\千\9月15号绿色卡通风安全主题班会PPT模板\千库网_老师教师划重点敲黑板表情包_元素编号13404547.png千库网_老师教师划重点敲黑板表情包_元素编号13404547">
            <a:extLst>
              <a:ext uri="{FF2B5EF4-FFF2-40B4-BE49-F238E27FC236}">
                <a16:creationId xmlns:a16="http://schemas.microsoft.com/office/drawing/2014/main" id="{8F8A3628-85F8-2C23-3EB7-DA22C64C7E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30" b="19210"/>
          <a:stretch>
            <a:fillRect/>
          </a:stretch>
        </p:blipFill>
        <p:spPr>
          <a:xfrm flipH="1">
            <a:off x="-1" y="2381036"/>
            <a:ext cx="2708170" cy="27624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50C2F5-A3BF-7B96-EAB8-0D31BF5A04DC}"/>
              </a:ext>
            </a:extLst>
          </p:cNvPr>
          <p:cNvSpPr txBox="1"/>
          <p:nvPr/>
        </p:nvSpPr>
        <p:spPr>
          <a:xfrm>
            <a:off x="1217489" y="524891"/>
            <a:ext cx="7320336" cy="1615827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 viết một số thập phân, trước hết viết phần nguyên, viết dấu phẩy, sau đó viết phần thập phân.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DD29DE-3F26-8163-C964-7500CD533ED8}"/>
              </a:ext>
            </a:extLst>
          </p:cNvPr>
          <p:cNvSpPr txBox="1"/>
          <p:nvPr/>
        </p:nvSpPr>
        <p:spPr>
          <a:xfrm>
            <a:off x="2009969" y="2338451"/>
            <a:ext cx="6714931" cy="1615827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 đọc một số thập phân, trước hết đọc phần nguyên, đọc dấu phẩy, sau đó đọc phần thập phân.</a:t>
            </a:r>
          </a:p>
        </p:txBody>
      </p:sp>
    </p:spTree>
    <p:extLst>
      <p:ext uri="{BB962C8B-B14F-4D97-AF65-F5344CB8AC3E}">
        <p14:creationId xmlns:p14="http://schemas.microsoft.com/office/powerpoint/2010/main" val="376249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633345" y="324715"/>
            <a:ext cx="7869183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19901" y="200576"/>
            <a:ext cx="907989" cy="1184916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E287976-A495-4EE5-98CF-B910B9383973}"/>
              </a:ext>
            </a:extLst>
          </p:cNvPr>
          <p:cNvSpPr/>
          <p:nvPr/>
        </p:nvSpPr>
        <p:spPr>
          <a:xfrm>
            <a:off x="1902831" y="718672"/>
            <a:ext cx="1187226" cy="380238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8071870" y="3808933"/>
            <a:ext cx="908126" cy="1234084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>
                <a16:creationId xmlns:a16="http://schemas.microsoft.com/office/drawing/2014/main" id="{684A4CDB-ED5D-46B4-BEFB-8C1046D0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558" y="896161"/>
            <a:ext cx="1544156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2,7        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id="{3737EABF-4778-4521-B457-C1E5B76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798" y="2290762"/>
            <a:ext cx="14663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8,56      </a:t>
            </a:r>
          </a:p>
        </p:txBody>
      </p:sp>
      <p:sp>
        <p:nvSpPr>
          <p:cNvPr id="29" name="Text Box 36">
            <a:extLst>
              <a:ext uri="{FF2B5EF4-FFF2-40B4-BE49-F238E27FC236}">
                <a16:creationId xmlns:a16="http://schemas.microsoft.com/office/drawing/2014/main" id="{6DE49441-F181-4BD6-B925-791E60E45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78" y="3815573"/>
            <a:ext cx="180895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0,195    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4685720" y="2262357"/>
            <a:ext cx="3601632" cy="6326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92758" y="24420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id="{B8D5F004-78AB-48A0-8071-331ABCA5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2736">
            <a:off x="3198279" y="2985417"/>
            <a:ext cx="1681378" cy="9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E49C0EB0-BB3E-48AA-9EF5-512A36F89006}"/>
              </a:ext>
            </a:extLst>
          </p:cNvPr>
          <p:cNvSpPr/>
          <p:nvPr/>
        </p:nvSpPr>
        <p:spPr>
          <a:xfrm>
            <a:off x="633345" y="324715"/>
            <a:ext cx="7869183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66" name="Google Shape;1066;p42"/>
          <p:cNvGrpSpPr/>
          <p:nvPr/>
        </p:nvGrpSpPr>
        <p:grpSpPr>
          <a:xfrm>
            <a:off x="8111000" y="1261900"/>
            <a:ext cx="827325" cy="1079650"/>
            <a:chOff x="6015500" y="3528850"/>
            <a:chExt cx="827325" cy="1079650"/>
          </a:xfrm>
        </p:grpSpPr>
        <p:sp>
          <p:nvSpPr>
            <p:cNvPr id="1067" name="Google Shape;1067;p42"/>
            <p:cNvSpPr/>
            <p:nvPr/>
          </p:nvSpPr>
          <p:spPr>
            <a:xfrm>
              <a:off x="6015500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395" y="0"/>
                  </a:moveTo>
                  <a:cubicBezTo>
                    <a:pt x="1" y="0"/>
                    <a:pt x="1" y="9670"/>
                    <a:pt x="1" y="21596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2"/>
            <p:cNvSpPr/>
            <p:nvPr/>
          </p:nvSpPr>
          <p:spPr>
            <a:xfrm>
              <a:off x="6353675" y="3746425"/>
              <a:ext cx="208775" cy="181450"/>
            </a:xfrm>
            <a:custGeom>
              <a:avLst/>
              <a:gdLst/>
              <a:ahLst/>
              <a:cxnLst/>
              <a:rect l="l" t="t" r="r" b="b"/>
              <a:pathLst>
                <a:path w="8351" h="7258" extrusionOk="0">
                  <a:moveTo>
                    <a:pt x="3270" y="0"/>
                  </a:moveTo>
                  <a:cubicBezTo>
                    <a:pt x="1158" y="0"/>
                    <a:pt x="0" y="287"/>
                    <a:pt x="0" y="3779"/>
                  </a:cubicBezTo>
                  <a:cubicBezTo>
                    <a:pt x="0" y="6851"/>
                    <a:pt x="1184" y="7257"/>
                    <a:pt x="2793" y="7257"/>
                  </a:cubicBezTo>
                  <a:cubicBezTo>
                    <a:pt x="3373" y="7257"/>
                    <a:pt x="4007" y="7204"/>
                    <a:pt x="4662" y="7204"/>
                  </a:cubicBezTo>
                  <a:cubicBezTo>
                    <a:pt x="7133" y="7204"/>
                    <a:pt x="8350" y="6995"/>
                    <a:pt x="8350" y="3779"/>
                  </a:cubicBezTo>
                  <a:cubicBezTo>
                    <a:pt x="8350" y="1176"/>
                    <a:pt x="7587" y="12"/>
                    <a:pt x="4626" y="12"/>
                  </a:cubicBezTo>
                  <a:cubicBezTo>
                    <a:pt x="4138" y="12"/>
                    <a:pt x="3685" y="0"/>
                    <a:pt x="3270" y="0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2"/>
            <p:cNvSpPr/>
            <p:nvPr/>
          </p:nvSpPr>
          <p:spPr>
            <a:xfrm>
              <a:off x="6125625" y="3976975"/>
              <a:ext cx="664850" cy="293450"/>
            </a:xfrm>
            <a:custGeom>
              <a:avLst/>
              <a:gdLst/>
              <a:ahLst/>
              <a:cxnLst/>
              <a:rect l="l" t="t" r="r" b="b"/>
              <a:pathLst>
                <a:path w="26594" h="11738" extrusionOk="0">
                  <a:moveTo>
                    <a:pt x="11636" y="0"/>
                  </a:moveTo>
                  <a:cubicBezTo>
                    <a:pt x="4959" y="0"/>
                    <a:pt x="1" y="463"/>
                    <a:pt x="1" y="6112"/>
                  </a:cubicBezTo>
                  <a:cubicBezTo>
                    <a:pt x="1" y="11079"/>
                    <a:pt x="4671" y="11737"/>
                    <a:pt x="10004" y="11737"/>
                  </a:cubicBezTo>
                  <a:cubicBezTo>
                    <a:pt x="11927" y="11737"/>
                    <a:pt x="13935" y="11652"/>
                    <a:pt x="15842" y="11652"/>
                  </a:cubicBezTo>
                  <a:cubicBezTo>
                    <a:pt x="23048" y="11652"/>
                    <a:pt x="26593" y="11324"/>
                    <a:pt x="26593" y="6112"/>
                  </a:cubicBezTo>
                  <a:cubicBezTo>
                    <a:pt x="26593" y="1905"/>
                    <a:pt x="24373" y="18"/>
                    <a:pt x="15735" y="18"/>
                  </a:cubicBezTo>
                  <a:cubicBezTo>
                    <a:pt x="14319" y="18"/>
                    <a:pt x="12944" y="0"/>
                    <a:pt x="11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2"/>
            <p:cNvSpPr/>
            <p:nvPr/>
          </p:nvSpPr>
          <p:spPr>
            <a:xfrm>
              <a:off x="6057600" y="3908875"/>
              <a:ext cx="688100" cy="316850"/>
            </a:xfrm>
            <a:custGeom>
              <a:avLst/>
              <a:gdLst/>
              <a:ahLst/>
              <a:cxnLst/>
              <a:rect l="l" t="t" r="r" b="b"/>
              <a:pathLst>
                <a:path w="27524" h="12674" extrusionOk="0">
                  <a:moveTo>
                    <a:pt x="12105" y="940"/>
                  </a:moveTo>
                  <a:cubicBezTo>
                    <a:pt x="12744" y="940"/>
                    <a:pt x="13394" y="946"/>
                    <a:pt x="14058" y="951"/>
                  </a:cubicBezTo>
                  <a:cubicBezTo>
                    <a:pt x="14761" y="951"/>
                    <a:pt x="15472" y="957"/>
                    <a:pt x="16199" y="957"/>
                  </a:cubicBezTo>
                  <a:cubicBezTo>
                    <a:pt x="24927" y="957"/>
                    <a:pt x="26585" y="2933"/>
                    <a:pt x="26585" y="6580"/>
                  </a:cubicBezTo>
                  <a:cubicBezTo>
                    <a:pt x="26585" y="11213"/>
                    <a:pt x="23769" y="11648"/>
                    <a:pt x="16307" y="11648"/>
                  </a:cubicBezTo>
                  <a:cubicBezTo>
                    <a:pt x="15353" y="11648"/>
                    <a:pt x="14356" y="11671"/>
                    <a:pt x="13389" y="11695"/>
                  </a:cubicBezTo>
                  <a:cubicBezTo>
                    <a:pt x="12426" y="11716"/>
                    <a:pt x="11456" y="11737"/>
                    <a:pt x="10506" y="11737"/>
                  </a:cubicBezTo>
                  <a:cubicBezTo>
                    <a:pt x="7010" y="11737"/>
                    <a:pt x="3780" y="11455"/>
                    <a:pt x="2137" y="9845"/>
                  </a:cubicBezTo>
                  <a:cubicBezTo>
                    <a:pt x="1331" y="9057"/>
                    <a:pt x="937" y="7989"/>
                    <a:pt x="937" y="6580"/>
                  </a:cubicBezTo>
                  <a:cubicBezTo>
                    <a:pt x="937" y="4981"/>
                    <a:pt x="1355" y="3786"/>
                    <a:pt x="2209" y="2933"/>
                  </a:cubicBezTo>
                  <a:cubicBezTo>
                    <a:pt x="4011" y="1142"/>
                    <a:pt x="7700" y="940"/>
                    <a:pt x="12105" y="940"/>
                  </a:cubicBezTo>
                  <a:close/>
                  <a:moveTo>
                    <a:pt x="12117" y="0"/>
                  </a:moveTo>
                  <a:cubicBezTo>
                    <a:pt x="7495" y="0"/>
                    <a:pt x="3603" y="224"/>
                    <a:pt x="1546" y="2271"/>
                  </a:cubicBezTo>
                  <a:cubicBezTo>
                    <a:pt x="507" y="3304"/>
                    <a:pt x="0" y="4718"/>
                    <a:pt x="0" y="6580"/>
                  </a:cubicBezTo>
                  <a:cubicBezTo>
                    <a:pt x="0" y="8233"/>
                    <a:pt x="496" y="9558"/>
                    <a:pt x="1480" y="10519"/>
                  </a:cubicBezTo>
                  <a:cubicBezTo>
                    <a:pt x="3361" y="12364"/>
                    <a:pt x="6810" y="12674"/>
                    <a:pt x="10499" y="12674"/>
                  </a:cubicBezTo>
                  <a:cubicBezTo>
                    <a:pt x="11461" y="12674"/>
                    <a:pt x="12439" y="12657"/>
                    <a:pt x="13413" y="12632"/>
                  </a:cubicBezTo>
                  <a:cubicBezTo>
                    <a:pt x="14367" y="12615"/>
                    <a:pt x="15364" y="12591"/>
                    <a:pt x="16307" y="12591"/>
                  </a:cubicBezTo>
                  <a:cubicBezTo>
                    <a:pt x="23470" y="12591"/>
                    <a:pt x="27524" y="12310"/>
                    <a:pt x="27524" y="6580"/>
                  </a:cubicBezTo>
                  <a:cubicBezTo>
                    <a:pt x="27524" y="1734"/>
                    <a:pt x="24563" y="20"/>
                    <a:pt x="16199" y="20"/>
                  </a:cubicBezTo>
                  <a:cubicBezTo>
                    <a:pt x="15477" y="20"/>
                    <a:pt x="14761" y="14"/>
                    <a:pt x="14063" y="9"/>
                  </a:cubicBezTo>
                  <a:cubicBezTo>
                    <a:pt x="13403" y="4"/>
                    <a:pt x="12753" y="0"/>
                    <a:pt x="1211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2"/>
            <p:cNvSpPr/>
            <p:nvPr/>
          </p:nvSpPr>
          <p:spPr>
            <a:xfrm>
              <a:off x="6285625" y="3678250"/>
              <a:ext cx="232050" cy="204900"/>
            </a:xfrm>
            <a:custGeom>
              <a:avLst/>
              <a:gdLst/>
              <a:ahLst/>
              <a:cxnLst/>
              <a:rect l="l" t="t" r="r" b="b"/>
              <a:pathLst>
                <a:path w="9282" h="8196" extrusionOk="0">
                  <a:moveTo>
                    <a:pt x="3731" y="942"/>
                  </a:moveTo>
                  <a:cubicBezTo>
                    <a:pt x="3927" y="942"/>
                    <a:pt x="4136" y="942"/>
                    <a:pt x="4351" y="948"/>
                  </a:cubicBezTo>
                  <a:cubicBezTo>
                    <a:pt x="4590" y="948"/>
                    <a:pt x="4835" y="955"/>
                    <a:pt x="5091" y="955"/>
                  </a:cubicBezTo>
                  <a:cubicBezTo>
                    <a:pt x="7873" y="955"/>
                    <a:pt x="8345" y="1969"/>
                    <a:pt x="8345" y="4250"/>
                  </a:cubicBezTo>
                  <a:cubicBezTo>
                    <a:pt x="8345" y="7061"/>
                    <a:pt x="7515" y="7204"/>
                    <a:pt x="5127" y="7204"/>
                  </a:cubicBezTo>
                  <a:cubicBezTo>
                    <a:pt x="4781" y="7204"/>
                    <a:pt x="4447" y="7215"/>
                    <a:pt x="4119" y="7228"/>
                  </a:cubicBezTo>
                  <a:cubicBezTo>
                    <a:pt x="3813" y="7242"/>
                    <a:pt x="3520" y="7255"/>
                    <a:pt x="3244" y="7255"/>
                  </a:cubicBezTo>
                  <a:cubicBezTo>
                    <a:pt x="2553" y="7255"/>
                    <a:pt x="1975" y="7173"/>
                    <a:pt x="1599" y="6810"/>
                  </a:cubicBezTo>
                  <a:cubicBezTo>
                    <a:pt x="1152" y="6386"/>
                    <a:pt x="937" y="5545"/>
                    <a:pt x="937" y="4250"/>
                  </a:cubicBezTo>
                  <a:cubicBezTo>
                    <a:pt x="937" y="2769"/>
                    <a:pt x="1146" y="1873"/>
                    <a:pt x="1593" y="1426"/>
                  </a:cubicBezTo>
                  <a:cubicBezTo>
                    <a:pt x="2023" y="1002"/>
                    <a:pt x="2745" y="942"/>
                    <a:pt x="3731" y="942"/>
                  </a:cubicBezTo>
                  <a:close/>
                  <a:moveTo>
                    <a:pt x="3756" y="0"/>
                  </a:moveTo>
                  <a:cubicBezTo>
                    <a:pt x="2572" y="0"/>
                    <a:pt x="1618" y="86"/>
                    <a:pt x="937" y="757"/>
                  </a:cubicBezTo>
                  <a:cubicBezTo>
                    <a:pt x="287" y="1402"/>
                    <a:pt x="0" y="2476"/>
                    <a:pt x="0" y="4250"/>
                  </a:cubicBezTo>
                  <a:cubicBezTo>
                    <a:pt x="0" y="5837"/>
                    <a:pt x="298" y="6870"/>
                    <a:pt x="949" y="7490"/>
                  </a:cubicBezTo>
                  <a:cubicBezTo>
                    <a:pt x="1557" y="8075"/>
                    <a:pt x="2370" y="8195"/>
                    <a:pt x="3259" y="8195"/>
                  </a:cubicBezTo>
                  <a:cubicBezTo>
                    <a:pt x="3551" y="8195"/>
                    <a:pt x="3849" y="8182"/>
                    <a:pt x="4155" y="8171"/>
                  </a:cubicBezTo>
                  <a:cubicBezTo>
                    <a:pt x="4471" y="8159"/>
                    <a:pt x="4799" y="8141"/>
                    <a:pt x="5127" y="8141"/>
                  </a:cubicBezTo>
                  <a:cubicBezTo>
                    <a:pt x="7712" y="8141"/>
                    <a:pt x="9282" y="7879"/>
                    <a:pt x="9282" y="4250"/>
                  </a:cubicBezTo>
                  <a:cubicBezTo>
                    <a:pt x="9282" y="1707"/>
                    <a:pt x="8571" y="11"/>
                    <a:pt x="5091" y="11"/>
                  </a:cubicBezTo>
                  <a:cubicBezTo>
                    <a:pt x="4841" y="11"/>
                    <a:pt x="4596" y="11"/>
                    <a:pt x="4364" y="5"/>
                  </a:cubicBezTo>
                  <a:cubicBezTo>
                    <a:pt x="4155" y="3"/>
                    <a:pt x="3953" y="0"/>
                    <a:pt x="3756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2"/>
            <p:cNvSpPr/>
            <p:nvPr/>
          </p:nvSpPr>
          <p:spPr>
            <a:xfrm>
              <a:off x="6367100" y="4319625"/>
              <a:ext cx="208625" cy="181400"/>
            </a:xfrm>
            <a:custGeom>
              <a:avLst/>
              <a:gdLst/>
              <a:ahLst/>
              <a:cxnLst/>
              <a:rect l="l" t="t" r="r" b="b"/>
              <a:pathLst>
                <a:path w="8345" h="7256" extrusionOk="0">
                  <a:moveTo>
                    <a:pt x="3276" y="1"/>
                  </a:moveTo>
                  <a:cubicBezTo>
                    <a:pt x="1162" y="1"/>
                    <a:pt x="0" y="286"/>
                    <a:pt x="0" y="3778"/>
                  </a:cubicBezTo>
                  <a:cubicBezTo>
                    <a:pt x="0" y="6849"/>
                    <a:pt x="1184" y="7256"/>
                    <a:pt x="2794" y="7256"/>
                  </a:cubicBezTo>
                  <a:cubicBezTo>
                    <a:pt x="3373" y="7256"/>
                    <a:pt x="4008" y="7203"/>
                    <a:pt x="4662" y="7203"/>
                  </a:cubicBezTo>
                  <a:cubicBezTo>
                    <a:pt x="7133" y="7203"/>
                    <a:pt x="8345" y="6995"/>
                    <a:pt x="8345" y="3778"/>
                  </a:cubicBezTo>
                  <a:cubicBezTo>
                    <a:pt x="8345" y="1175"/>
                    <a:pt x="7587" y="11"/>
                    <a:pt x="4620" y="11"/>
                  </a:cubicBezTo>
                  <a:cubicBezTo>
                    <a:pt x="4137" y="11"/>
                    <a:pt x="3689" y="1"/>
                    <a:pt x="3276" y="1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2"/>
            <p:cNvSpPr/>
            <p:nvPr/>
          </p:nvSpPr>
          <p:spPr>
            <a:xfrm>
              <a:off x="6298900" y="4251550"/>
              <a:ext cx="232200" cy="204750"/>
            </a:xfrm>
            <a:custGeom>
              <a:avLst/>
              <a:gdLst/>
              <a:ahLst/>
              <a:cxnLst/>
              <a:rect l="l" t="t" r="r" b="b"/>
              <a:pathLst>
                <a:path w="9288" h="8190" extrusionOk="0">
                  <a:moveTo>
                    <a:pt x="3731" y="937"/>
                  </a:moveTo>
                  <a:cubicBezTo>
                    <a:pt x="3927" y="937"/>
                    <a:pt x="4136" y="944"/>
                    <a:pt x="4357" y="944"/>
                  </a:cubicBezTo>
                  <a:cubicBezTo>
                    <a:pt x="4591" y="950"/>
                    <a:pt x="4841" y="950"/>
                    <a:pt x="5092" y="950"/>
                  </a:cubicBezTo>
                  <a:cubicBezTo>
                    <a:pt x="7880" y="950"/>
                    <a:pt x="8351" y="1969"/>
                    <a:pt x="8351" y="4244"/>
                  </a:cubicBezTo>
                  <a:cubicBezTo>
                    <a:pt x="8351" y="7055"/>
                    <a:pt x="7522" y="7198"/>
                    <a:pt x="5133" y="7198"/>
                  </a:cubicBezTo>
                  <a:cubicBezTo>
                    <a:pt x="4787" y="7198"/>
                    <a:pt x="4447" y="7211"/>
                    <a:pt x="4119" y="7228"/>
                  </a:cubicBezTo>
                  <a:cubicBezTo>
                    <a:pt x="3825" y="7240"/>
                    <a:pt x="3542" y="7251"/>
                    <a:pt x="3275" y="7251"/>
                  </a:cubicBezTo>
                  <a:cubicBezTo>
                    <a:pt x="2572" y="7251"/>
                    <a:pt x="1980" y="7172"/>
                    <a:pt x="1599" y="6804"/>
                  </a:cubicBezTo>
                  <a:cubicBezTo>
                    <a:pt x="1158" y="6380"/>
                    <a:pt x="943" y="5545"/>
                    <a:pt x="943" y="4244"/>
                  </a:cubicBezTo>
                  <a:cubicBezTo>
                    <a:pt x="943" y="2763"/>
                    <a:pt x="1152" y="1868"/>
                    <a:pt x="1599" y="1427"/>
                  </a:cubicBezTo>
                  <a:cubicBezTo>
                    <a:pt x="2029" y="1003"/>
                    <a:pt x="2751" y="937"/>
                    <a:pt x="3731" y="937"/>
                  </a:cubicBezTo>
                  <a:close/>
                  <a:moveTo>
                    <a:pt x="3737" y="0"/>
                  </a:moveTo>
                  <a:cubicBezTo>
                    <a:pt x="2560" y="0"/>
                    <a:pt x="1619" y="86"/>
                    <a:pt x="938" y="758"/>
                  </a:cubicBezTo>
                  <a:cubicBezTo>
                    <a:pt x="293" y="1396"/>
                    <a:pt x="1" y="2471"/>
                    <a:pt x="1" y="4244"/>
                  </a:cubicBezTo>
                  <a:cubicBezTo>
                    <a:pt x="1" y="5837"/>
                    <a:pt x="304" y="6865"/>
                    <a:pt x="949" y="7485"/>
                  </a:cubicBezTo>
                  <a:cubicBezTo>
                    <a:pt x="1564" y="8076"/>
                    <a:pt x="2376" y="8190"/>
                    <a:pt x="3265" y="8190"/>
                  </a:cubicBezTo>
                  <a:cubicBezTo>
                    <a:pt x="3558" y="8190"/>
                    <a:pt x="3856" y="8178"/>
                    <a:pt x="4161" y="8165"/>
                  </a:cubicBezTo>
                  <a:cubicBezTo>
                    <a:pt x="4477" y="8154"/>
                    <a:pt x="4800" y="8142"/>
                    <a:pt x="5133" y="8142"/>
                  </a:cubicBezTo>
                  <a:cubicBezTo>
                    <a:pt x="7718" y="8142"/>
                    <a:pt x="9288" y="7879"/>
                    <a:pt x="9288" y="4244"/>
                  </a:cubicBezTo>
                  <a:cubicBezTo>
                    <a:pt x="9288" y="1702"/>
                    <a:pt x="8577" y="13"/>
                    <a:pt x="5092" y="13"/>
                  </a:cubicBezTo>
                  <a:cubicBezTo>
                    <a:pt x="4841" y="13"/>
                    <a:pt x="4602" y="5"/>
                    <a:pt x="4370" y="5"/>
                  </a:cubicBezTo>
                  <a:cubicBezTo>
                    <a:pt x="4152" y="3"/>
                    <a:pt x="3941" y="0"/>
                    <a:pt x="373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4" name="Google Shape;1074;p42"/>
          <p:cNvGrpSpPr/>
          <p:nvPr/>
        </p:nvGrpSpPr>
        <p:grpSpPr>
          <a:xfrm>
            <a:off x="83134" y="4058928"/>
            <a:ext cx="789578" cy="1035179"/>
            <a:chOff x="933800" y="2100775"/>
            <a:chExt cx="827325" cy="1108500"/>
          </a:xfrm>
        </p:grpSpPr>
        <p:sp>
          <p:nvSpPr>
            <p:cNvPr id="1075" name="Google Shape;1075;p42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2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2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BEB6469-52D0-4950-8665-50B634E4DE5E}"/>
              </a:ext>
            </a:extLst>
          </p:cNvPr>
          <p:cNvSpPr txBox="1"/>
          <p:nvPr/>
        </p:nvSpPr>
        <p:spPr>
          <a:xfrm>
            <a:off x="4765131" y="324715"/>
            <a:ext cx="2133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56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8FA3FD3C-AD46-4EA9-8348-0AEF0FEEC308}"/>
              </a:ext>
            </a:extLst>
          </p:cNvPr>
          <p:cNvSpPr/>
          <p:nvPr/>
        </p:nvSpPr>
        <p:spPr>
          <a:xfrm rot="16200000">
            <a:off x="5426948" y="1338395"/>
            <a:ext cx="463607" cy="1676400"/>
          </a:xfrm>
          <a:prstGeom prst="leftBrace">
            <a:avLst>
              <a:gd name="adj1" fmla="val 8333"/>
              <a:gd name="adj2" fmla="val 54363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96CA52AF-1B79-47BE-9209-ACCCDED7DB78}"/>
              </a:ext>
            </a:extLst>
          </p:cNvPr>
          <p:cNvSpPr/>
          <p:nvPr/>
        </p:nvSpPr>
        <p:spPr>
          <a:xfrm rot="16200000">
            <a:off x="3462802" y="1698612"/>
            <a:ext cx="408709" cy="1032167"/>
          </a:xfrm>
          <a:prstGeom prst="leftBrace">
            <a:avLst>
              <a:gd name="adj1" fmla="val 8333"/>
              <a:gd name="adj2" fmla="val 54363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356B3A-B2FE-41C6-9A44-9FC4966FBF96}"/>
              </a:ext>
            </a:extLst>
          </p:cNvPr>
          <p:cNvSpPr txBox="1"/>
          <p:nvPr/>
        </p:nvSpPr>
        <p:spPr>
          <a:xfrm>
            <a:off x="3296546" y="324715"/>
            <a:ext cx="99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FB9ADB-6C38-4E0F-AF5A-5A042F3B86C5}"/>
              </a:ext>
            </a:extLst>
          </p:cNvPr>
          <p:cNvSpPr txBox="1"/>
          <p:nvPr/>
        </p:nvSpPr>
        <p:spPr>
          <a:xfrm>
            <a:off x="4190167" y="171732"/>
            <a:ext cx="83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0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</a:p>
        </p:txBody>
      </p:sp>
      <p:sp>
        <p:nvSpPr>
          <p:cNvPr id="42" name="Rounded Rectangle 15">
            <a:extLst>
              <a:ext uri="{FF2B5EF4-FFF2-40B4-BE49-F238E27FC236}">
                <a16:creationId xmlns:a16="http://schemas.microsoft.com/office/drawing/2014/main" id="{93D0BF39-11BF-476F-9A7E-FB4304FDF57C}"/>
              </a:ext>
            </a:extLst>
          </p:cNvPr>
          <p:cNvSpPr/>
          <p:nvPr/>
        </p:nvSpPr>
        <p:spPr>
          <a:xfrm>
            <a:off x="1010546" y="2662285"/>
            <a:ext cx="3276600" cy="928255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Phần nguyên</a:t>
            </a:r>
          </a:p>
        </p:txBody>
      </p:sp>
      <p:sp>
        <p:nvSpPr>
          <p:cNvPr id="43" name="Rounded Rectangle 16">
            <a:extLst>
              <a:ext uri="{FF2B5EF4-FFF2-40B4-BE49-F238E27FC236}">
                <a16:creationId xmlns:a16="http://schemas.microsoft.com/office/drawing/2014/main" id="{F18B1C93-A5D5-4D53-BF87-65B502DDAE80}"/>
              </a:ext>
            </a:extLst>
          </p:cNvPr>
          <p:cNvSpPr/>
          <p:nvPr/>
        </p:nvSpPr>
        <p:spPr>
          <a:xfrm>
            <a:off x="4820551" y="2641503"/>
            <a:ext cx="3276600" cy="928255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Phần thập phân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4B67D3-6F4E-4214-B47E-52A9D0136049}"/>
              </a:ext>
            </a:extLst>
          </p:cNvPr>
          <p:cNvSpPr txBox="1"/>
          <p:nvPr/>
        </p:nvSpPr>
        <p:spPr>
          <a:xfrm>
            <a:off x="1010546" y="3829474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8,56 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đọc là: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tám phẩy năm mươi sáu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 animBg="1"/>
      <p:bldP spid="39" grpId="0" animBg="1"/>
      <p:bldP spid="40" grpId="0"/>
      <p:bldP spid="40" grpId="1"/>
      <p:bldP spid="42" grpId="0" animBg="1"/>
      <p:bldP spid="43" grpId="0" animBg="1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618067" y="350109"/>
            <a:ext cx="7869183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8131407" y="3949553"/>
            <a:ext cx="789052" cy="1079500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DF5425E-4A96-4FA9-9500-2A05925AF9B1}"/>
              </a:ext>
            </a:extLst>
          </p:cNvPr>
          <p:cNvSpPr txBox="1"/>
          <p:nvPr/>
        </p:nvSpPr>
        <p:spPr>
          <a:xfrm>
            <a:off x="4330575" y="451593"/>
            <a:ext cx="27016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638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CEA4FB0A-510B-43CE-8CA8-EAAFE52ABE7B}"/>
              </a:ext>
            </a:extLst>
          </p:cNvPr>
          <p:cNvSpPr/>
          <p:nvPr/>
        </p:nvSpPr>
        <p:spPr>
          <a:xfrm rot="16200000">
            <a:off x="5449590" y="1180993"/>
            <a:ext cx="463607" cy="2265222"/>
          </a:xfrm>
          <a:prstGeom prst="leftBrace">
            <a:avLst>
              <a:gd name="adj1" fmla="val 8333"/>
              <a:gd name="adj2" fmla="val 54363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CB6A165A-37B1-46FA-B9B6-8ABF09A8F2D0}"/>
              </a:ext>
            </a:extLst>
          </p:cNvPr>
          <p:cNvSpPr/>
          <p:nvPr/>
        </p:nvSpPr>
        <p:spPr>
          <a:xfrm rot="16200000">
            <a:off x="2706130" y="1619313"/>
            <a:ext cx="408709" cy="1468587"/>
          </a:xfrm>
          <a:prstGeom prst="leftBrace">
            <a:avLst>
              <a:gd name="adj1" fmla="val 8333"/>
              <a:gd name="adj2" fmla="val 53420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1B67AC-85D8-424F-8937-7B1783107F79}"/>
              </a:ext>
            </a:extLst>
          </p:cNvPr>
          <p:cNvSpPr txBox="1"/>
          <p:nvPr/>
        </p:nvSpPr>
        <p:spPr>
          <a:xfrm>
            <a:off x="2103458" y="519565"/>
            <a:ext cx="2019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90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7E5681-FFB6-4A56-9E3C-AFF6C02C96AF}"/>
              </a:ext>
            </a:extLst>
          </p:cNvPr>
          <p:cNvSpPr txBox="1"/>
          <p:nvPr/>
        </p:nvSpPr>
        <p:spPr>
          <a:xfrm>
            <a:off x="3821418" y="281875"/>
            <a:ext cx="83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0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</a:p>
        </p:txBody>
      </p:sp>
      <p:sp>
        <p:nvSpPr>
          <p:cNvPr id="38" name="Rounded Rectangle 15">
            <a:extLst>
              <a:ext uri="{FF2B5EF4-FFF2-40B4-BE49-F238E27FC236}">
                <a16:creationId xmlns:a16="http://schemas.microsoft.com/office/drawing/2014/main" id="{06C0EAC8-7B89-491B-8726-A3C34F966D83}"/>
              </a:ext>
            </a:extLst>
          </p:cNvPr>
          <p:cNvSpPr/>
          <p:nvPr/>
        </p:nvSpPr>
        <p:spPr>
          <a:xfrm>
            <a:off x="846158" y="2817393"/>
            <a:ext cx="3276600" cy="83820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Phần nguyên</a:t>
            </a:r>
          </a:p>
        </p:txBody>
      </p:sp>
      <p:sp>
        <p:nvSpPr>
          <p:cNvPr id="40" name="Rounded Rectangle 16">
            <a:extLst>
              <a:ext uri="{FF2B5EF4-FFF2-40B4-BE49-F238E27FC236}">
                <a16:creationId xmlns:a16="http://schemas.microsoft.com/office/drawing/2014/main" id="{513672ED-945C-496E-B6E9-BBC87BFDA369}"/>
              </a:ext>
            </a:extLst>
          </p:cNvPr>
          <p:cNvSpPr/>
          <p:nvPr/>
        </p:nvSpPr>
        <p:spPr>
          <a:xfrm>
            <a:off x="4891689" y="2796610"/>
            <a:ext cx="3276600" cy="858983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Phần thập phân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6524AC-151A-49CE-B70B-F9A338576203}"/>
              </a:ext>
            </a:extLst>
          </p:cNvPr>
          <p:cNvSpPr txBox="1"/>
          <p:nvPr/>
        </p:nvSpPr>
        <p:spPr>
          <a:xfrm>
            <a:off x="1005489" y="3884193"/>
            <a:ext cx="7162800" cy="46166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90,638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chín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mươi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phẩy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sáu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mươi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tám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/>
      <p:bldP spid="38" grpId="0" animBg="1"/>
      <p:bldP spid="40" grpId="0" animBg="1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450921" y="2848787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47160" y="3161000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BCA7D5C-46C5-E64A-6388-117874C3F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" y="1595910"/>
            <a:ext cx="7942812" cy="14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7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E801C3-FDED-CCF7-FFCB-6D93F84D3399}"/>
              </a:ext>
            </a:extLst>
          </p:cNvPr>
          <p:cNvGrpSpPr/>
          <p:nvPr/>
        </p:nvGrpSpPr>
        <p:grpSpPr>
          <a:xfrm>
            <a:off x="557022" y="15069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4262D84-9E4F-3F4E-AB8B-78B35A0193E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7C7A8-BDF7-F420-29D3-164931C0780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</a:t>
              </a:r>
              <a:endParaRPr kumimoji="0" lang="en-VN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D5B4B3B-3AB5-AEB0-67F1-FEF0CE4CC8D7}"/>
              </a:ext>
            </a:extLst>
          </p:cNvPr>
          <p:cNvSpPr txBox="1"/>
          <p:nvPr/>
        </p:nvSpPr>
        <p:spPr>
          <a:xfrm>
            <a:off x="1209597" y="3224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, 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đọc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số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thập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phân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 (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theo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mẫu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)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508E161-93C1-31EF-9DE9-64C5788AC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484411"/>
              </p:ext>
            </p:extLst>
          </p:nvPr>
        </p:nvGraphicFramePr>
        <p:xfrm>
          <a:off x="571500" y="1172210"/>
          <a:ext cx="8100060" cy="3201990"/>
        </p:xfrm>
        <a:graphic>
          <a:graphicData uri="http://schemas.openxmlformats.org/drawingml/2006/table">
            <a:tbl>
              <a:tblPr firstRow="1" bandRow="1">
                <a:tableStyleId>{94DB59B3-F5E0-4BBD-9CCF-3F066E7571C1}</a:tableStyleId>
              </a:tblPr>
              <a:tblGrid>
                <a:gridCol w="3375660">
                  <a:extLst>
                    <a:ext uri="{9D8B030D-6E8A-4147-A177-3AD203B41FA5}">
                      <a16:colId xmlns:a16="http://schemas.microsoft.com/office/drawing/2014/main" val="933754049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val="90204043"/>
                    </a:ext>
                  </a:extLst>
                </a:gridCol>
                <a:gridCol w="2865120">
                  <a:extLst>
                    <a:ext uri="{9D8B030D-6E8A-4147-A177-3AD203B41FA5}">
                      <a16:colId xmlns:a16="http://schemas.microsoft.com/office/drawing/2014/main" val="3251795162"/>
                    </a:ext>
                  </a:extLst>
                </a:gridCol>
              </a:tblGrid>
              <a:tr h="64039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Số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thập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phân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gồm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Viết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số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Đọc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số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513676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just" rtl="0"/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3 chục, 5 đơn vị, 6 phần mười, 2 phần trăm, 4 phần nghìn</a:t>
                      </a:r>
                      <a:endParaRPr lang="vi-VN" sz="1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35 624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phảy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sáu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293536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just" rtl="0"/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116 đơn vị, 7 phần mười, 1 phần trăm, 5 phần nghìn</a:t>
                      </a:r>
                      <a:endParaRPr lang="vi-VN" sz="1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995058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just" rtl="0"/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0 đơn vị, 7 phần mười, 3 phần trăm</a:t>
                      </a:r>
                      <a:endParaRPr lang="vi-VN" sz="1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560778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just" rtl="0"/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26 đơn vị và 408 phần nghìn</a:t>
                      </a:r>
                      <a:endParaRPr lang="vi-VN" sz="1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962363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C85978-D89B-D36E-EA53-2182484BEA1C}"/>
              </a:ext>
            </a:extLst>
          </p:cNvPr>
          <p:cNvSpPr/>
          <p:nvPr/>
        </p:nvSpPr>
        <p:spPr>
          <a:xfrm>
            <a:off x="4137660" y="2514600"/>
            <a:ext cx="140970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116,715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1E8D2C-4DA7-9FBF-C03D-2ED830952936}"/>
              </a:ext>
            </a:extLst>
          </p:cNvPr>
          <p:cNvSpPr/>
          <p:nvPr/>
        </p:nvSpPr>
        <p:spPr>
          <a:xfrm>
            <a:off x="5928360" y="2529840"/>
            <a:ext cx="265938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Một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mười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phảy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mười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BD9006-2C94-9F8F-BB7D-F614CEFD9CA3}"/>
              </a:ext>
            </a:extLst>
          </p:cNvPr>
          <p:cNvSpPr/>
          <p:nvPr/>
        </p:nvSpPr>
        <p:spPr>
          <a:xfrm>
            <a:off x="4168140" y="3177540"/>
            <a:ext cx="140970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45E2EF-B19B-E4FA-6AE4-451F4EC9128F}"/>
              </a:ext>
            </a:extLst>
          </p:cNvPr>
          <p:cNvSpPr/>
          <p:nvPr/>
        </p:nvSpPr>
        <p:spPr>
          <a:xfrm>
            <a:off x="5974080" y="3185160"/>
            <a:ext cx="265938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</a:rPr>
              <a:t>Không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phảy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bảy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mươi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ba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181BB8-69D6-5CB5-FBE4-17560E1E5647}"/>
              </a:ext>
            </a:extLst>
          </p:cNvPr>
          <p:cNvSpPr/>
          <p:nvPr/>
        </p:nvSpPr>
        <p:spPr>
          <a:xfrm>
            <a:off x="4160520" y="3832860"/>
            <a:ext cx="140970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26,408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622D79B-352C-AE8E-06DA-2CA807CC482C}"/>
              </a:ext>
            </a:extLst>
          </p:cNvPr>
          <p:cNvSpPr/>
          <p:nvPr/>
        </p:nvSpPr>
        <p:spPr>
          <a:xfrm>
            <a:off x="5966460" y="3840480"/>
            <a:ext cx="265938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Hai </a:t>
            </a:r>
            <a:r>
              <a:rPr lang="en-US" sz="1800" b="1" dirty="0" err="1">
                <a:solidFill>
                  <a:srgbClr val="FF0000"/>
                </a:solidFill>
              </a:rPr>
              <a:t>mươi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sáu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phảy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bốn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trăm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linh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tám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332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450921" y="2848787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47160" y="3161000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4F72C15-E19D-33F4-16EB-1F8A701CE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240" y="1006134"/>
            <a:ext cx="3787202" cy="291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7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E801C3-FDED-CCF7-FFCB-6D93F84D3399}"/>
              </a:ext>
            </a:extLst>
          </p:cNvPr>
          <p:cNvGrpSpPr/>
          <p:nvPr/>
        </p:nvGrpSpPr>
        <p:grpSpPr>
          <a:xfrm>
            <a:off x="557022" y="15069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4262D84-9E4F-3F4E-AB8B-78B35A0193E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7C7A8-BDF7-F420-29D3-164931C0780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D5B4B3B-3AB5-AEB0-67F1-FEF0CE4CC8D7}"/>
              </a:ext>
            </a:extLst>
          </p:cNvPr>
          <p:cNvSpPr txBox="1"/>
          <p:nvPr/>
        </p:nvSpPr>
        <p:spPr>
          <a:xfrm>
            <a:off x="1209597" y="322465"/>
            <a:ext cx="7515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</a:rPr>
              <a:t> a) </a:t>
            </a:r>
            <a:r>
              <a:rPr lang="en-US" sz="2000" b="1" kern="1200" dirty="0" err="1">
                <a:solidFill>
                  <a:prstClr val="black"/>
                </a:solidFill>
              </a:rPr>
              <a:t>Nêu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phần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nguyên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và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phần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thập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phân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của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mỗi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số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thập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phân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rồi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đọc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số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thập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phân</a:t>
            </a:r>
            <a:r>
              <a:rPr lang="en-US" sz="2000" b="1" kern="1200" dirty="0">
                <a:solidFill>
                  <a:prstClr val="black"/>
                </a:solidFill>
              </a:rPr>
              <a:t>: 327,106; 49,251; 9,362.</a:t>
            </a:r>
            <a:endParaRPr kumimoji="0" lang="en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225A213-4799-EFEC-216B-EA847FC46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292138"/>
              </p:ext>
            </p:extLst>
          </p:nvPr>
        </p:nvGraphicFramePr>
        <p:xfrm>
          <a:off x="685800" y="1653540"/>
          <a:ext cx="7894321" cy="2743200"/>
        </p:xfrm>
        <a:graphic>
          <a:graphicData uri="http://schemas.openxmlformats.org/drawingml/2006/table">
            <a:tbl>
              <a:tblPr/>
              <a:tblGrid>
                <a:gridCol w="1069629">
                  <a:extLst>
                    <a:ext uri="{9D8B030D-6E8A-4147-A177-3AD203B41FA5}">
                      <a16:colId xmlns:a16="http://schemas.microsoft.com/office/drawing/2014/main" val="2301216469"/>
                    </a:ext>
                  </a:extLst>
                </a:gridCol>
                <a:gridCol w="1430046">
                  <a:extLst>
                    <a:ext uri="{9D8B030D-6E8A-4147-A177-3AD203B41FA5}">
                      <a16:colId xmlns:a16="http://schemas.microsoft.com/office/drawing/2014/main" val="4282869980"/>
                    </a:ext>
                  </a:extLst>
                </a:gridCol>
                <a:gridCol w="1755585">
                  <a:extLst>
                    <a:ext uri="{9D8B030D-6E8A-4147-A177-3AD203B41FA5}">
                      <a16:colId xmlns:a16="http://schemas.microsoft.com/office/drawing/2014/main" val="285227762"/>
                    </a:ext>
                  </a:extLst>
                </a:gridCol>
                <a:gridCol w="3639061">
                  <a:extLst>
                    <a:ext uri="{9D8B030D-6E8A-4147-A177-3AD203B41FA5}">
                      <a16:colId xmlns:a16="http://schemas.microsoft.com/office/drawing/2014/main" val="96869188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31230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327,106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trăm hai mươi bảy phẩy một trăm linh sáu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47188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49,251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 mươi chín phẩy hai trăm năm mươi mốt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33411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9,362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 phẩy ba trăm sáu mươi hai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1371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6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E801C3-FDED-CCF7-FFCB-6D93F84D3399}"/>
              </a:ext>
            </a:extLst>
          </p:cNvPr>
          <p:cNvGrpSpPr/>
          <p:nvPr/>
        </p:nvGrpSpPr>
        <p:grpSpPr>
          <a:xfrm>
            <a:off x="557022" y="15069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4262D84-9E4F-3F4E-AB8B-78B35A0193E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7C7A8-BDF7-F420-29D3-164931C0780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D5B4B3B-3AB5-AEB0-67F1-FEF0CE4CC8D7}"/>
              </a:ext>
            </a:extLst>
          </p:cNvPr>
          <p:cNvSpPr txBox="1"/>
          <p:nvPr/>
        </p:nvSpPr>
        <p:spPr>
          <a:xfrm>
            <a:off x="1209597" y="322465"/>
            <a:ext cx="7515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</a:rPr>
              <a:t>b) </a:t>
            </a:r>
            <a:r>
              <a:rPr lang="en-US" sz="2400" b="1" kern="1200" dirty="0" err="1">
                <a:solidFill>
                  <a:prstClr val="black"/>
                </a:solidFill>
              </a:rPr>
              <a:t>Đọc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các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số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thập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phân</a:t>
            </a:r>
            <a:r>
              <a:rPr lang="en-US" sz="2400" b="1" kern="1200" dirty="0">
                <a:solidFill>
                  <a:prstClr val="black"/>
                </a:solidFill>
              </a:rPr>
              <a:t> 4,05; 12,004; 8,03; 25,009 (</a:t>
            </a:r>
            <a:r>
              <a:rPr lang="en-US" sz="2400" b="1" kern="1200" dirty="0" err="1">
                <a:solidFill>
                  <a:prstClr val="black"/>
                </a:solidFill>
              </a:rPr>
              <a:t>theo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mẫu</a:t>
            </a:r>
            <a:r>
              <a:rPr lang="en-US" sz="2400" b="1" kern="12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8AD1B5-AA2E-E353-2CD7-244E5DD591CB}"/>
              </a:ext>
            </a:extLst>
          </p:cNvPr>
          <p:cNvSpPr/>
          <p:nvPr/>
        </p:nvSpPr>
        <p:spPr>
          <a:xfrm>
            <a:off x="708660" y="1379220"/>
            <a:ext cx="7780020" cy="9067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82F23-A45A-2AAD-31C3-7F47CB7CA420}"/>
              </a:ext>
            </a:extLst>
          </p:cNvPr>
          <p:cNvSpPr txBox="1"/>
          <p:nvPr/>
        </p:nvSpPr>
        <p:spPr>
          <a:xfrm>
            <a:off x="1074420" y="1485900"/>
            <a:ext cx="1912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12CE8-9944-A7E8-629E-D5254D26D692}"/>
              </a:ext>
            </a:extLst>
          </p:cNvPr>
          <p:cNvSpPr txBox="1"/>
          <p:nvPr/>
        </p:nvSpPr>
        <p:spPr>
          <a:xfrm>
            <a:off x="2110740" y="1470660"/>
            <a:ext cx="6195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b="1" dirty="0"/>
              <a:t>4,05 đọc là: Bốn phẩy không năm</a:t>
            </a: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b="1" dirty="0"/>
              <a:t>12,004 đọc là: Mười hai phẩy không không bốn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7E957C-1988-7B14-3760-3482630CCEAF}"/>
              </a:ext>
            </a:extLst>
          </p:cNvPr>
          <p:cNvSpPr txBox="1"/>
          <p:nvPr/>
        </p:nvSpPr>
        <p:spPr>
          <a:xfrm>
            <a:off x="952500" y="2385060"/>
            <a:ext cx="7444740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4,05 đọc là: Bốn phẩy không năm</a:t>
            </a: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12,004 đọc là: Mười hai phẩy không không bốn</a:t>
            </a: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8,03 đọc là: Tám phẩy không ba</a:t>
            </a: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25,009 đọc là: Hai mươi lăm phẩy không không chín</a:t>
            </a:r>
          </a:p>
        </p:txBody>
      </p:sp>
    </p:spTree>
    <p:extLst>
      <p:ext uri="{BB962C8B-B14F-4D97-AF65-F5344CB8AC3E}">
        <p14:creationId xmlns:p14="http://schemas.microsoft.com/office/powerpoint/2010/main" val="396033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E801C3-FDED-CCF7-FFCB-6D93F84D3399}"/>
              </a:ext>
            </a:extLst>
          </p:cNvPr>
          <p:cNvGrpSpPr/>
          <p:nvPr/>
        </p:nvGrpSpPr>
        <p:grpSpPr>
          <a:xfrm>
            <a:off x="557022" y="15069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4262D84-9E4F-3F4E-AB8B-78B35A0193E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7C7A8-BDF7-F420-29D3-164931C0780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D5B4B3B-3AB5-AEB0-67F1-FEF0CE4CC8D7}"/>
              </a:ext>
            </a:extLst>
          </p:cNvPr>
          <p:cNvSpPr txBox="1"/>
          <p:nvPr/>
        </p:nvSpPr>
        <p:spPr>
          <a:xfrm>
            <a:off x="1209597" y="322465"/>
            <a:ext cx="7515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en-US" sz="2400" b="1" kern="1200" dirty="0" err="1">
                <a:solidFill>
                  <a:prstClr val="black"/>
                </a:solidFill>
              </a:rPr>
              <a:t>Chọn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số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thập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phân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thích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hợp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với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mỗi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phân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số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thập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phân</a:t>
            </a:r>
            <a:r>
              <a:rPr lang="en-US" sz="2400" b="1" kern="1200" dirty="0">
                <a:solidFill>
                  <a:prstClr val="black"/>
                </a:solidFill>
              </a:rPr>
              <a:t> (</a:t>
            </a:r>
            <a:r>
              <a:rPr lang="en-US" sz="2400" b="1" kern="1200" dirty="0" err="1">
                <a:solidFill>
                  <a:prstClr val="black"/>
                </a:solidFill>
              </a:rPr>
              <a:t>theo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mẫu</a:t>
            </a:r>
            <a:r>
              <a:rPr lang="en-US" sz="2400" b="1" kern="1200" dirty="0">
                <a:solidFill>
                  <a:prstClr val="black"/>
                </a:solidFill>
              </a:rPr>
              <a:t>).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739393-C358-92FA-4165-7077D01C1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67765"/>
            <a:ext cx="3848100" cy="10867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814D0C-3230-F381-F97A-37837EBC9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672" y="2443162"/>
            <a:ext cx="6429375" cy="22383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639D3B-1AF3-A3DD-B496-9365DD893CE0}"/>
              </a:ext>
            </a:extLst>
          </p:cNvPr>
          <p:cNvCxnSpPr/>
          <p:nvPr/>
        </p:nvCxnSpPr>
        <p:spPr>
          <a:xfrm flipV="1">
            <a:off x="4625340" y="3032760"/>
            <a:ext cx="2004060" cy="3352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29A5D2-1B38-432E-527E-E508FC6F5804}"/>
              </a:ext>
            </a:extLst>
          </p:cNvPr>
          <p:cNvCxnSpPr>
            <a:cxnSpLocks/>
          </p:cNvCxnSpPr>
          <p:nvPr/>
        </p:nvCxnSpPr>
        <p:spPr>
          <a:xfrm flipH="1" flipV="1">
            <a:off x="4968240" y="3025140"/>
            <a:ext cx="617220" cy="4724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DED526-BE59-D3A6-4CB6-2026E81A9F7B}"/>
              </a:ext>
            </a:extLst>
          </p:cNvPr>
          <p:cNvCxnSpPr>
            <a:cxnSpLocks/>
          </p:cNvCxnSpPr>
          <p:nvPr/>
        </p:nvCxnSpPr>
        <p:spPr>
          <a:xfrm flipH="1" flipV="1">
            <a:off x="5775960" y="3055620"/>
            <a:ext cx="1013460" cy="3429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7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328457" y="1823294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6501132" y="2918701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Cartoon students Royalty Free Vector Image - VectorStock">
            <a:extLst>
              <a:ext uri="{FF2B5EF4-FFF2-40B4-BE49-F238E27FC236}">
                <a16:creationId xmlns:a16="http://schemas.microsoft.com/office/drawing/2014/main" id="{C6A3A9E0-67CB-437E-939E-0A71028D5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-27948" y="2107233"/>
            <a:ext cx="3310183" cy="314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8F31A-2DD0-9029-66D8-7D313C8EA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66" y="480060"/>
            <a:ext cx="7123537" cy="27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3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6" y="-86627"/>
            <a:ext cx="9170646" cy="523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30" y="1668114"/>
            <a:ext cx="329565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2045431" y="1713637"/>
            <a:ext cx="2461159" cy="16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00550"/>
            <a:ext cx="1028700" cy="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1568D7-609A-4AC4-B9D3-C6193490F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1454" y="215601"/>
            <a:ext cx="4887462" cy="127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2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96253"/>
            <a:ext cx="9143999" cy="523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905875"/>
            <a:ext cx="914400" cy="12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3" y="1337310"/>
            <a:ext cx="9144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\Desktop\Doreamon cau ca\allison-mcgrath-crayonsswimming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19550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2" y="4134395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0" y="2708910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3556" y="3885511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2625892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11" y="1089661"/>
            <a:ext cx="1177289" cy="117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73550"/>
            <a:ext cx="6096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6747556" y="20193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690B356C-DBA8-ADB8-E03A-AAC4AD646047}"/>
              </a:ext>
            </a:extLst>
          </p:cNvPr>
          <p:cNvSpPr/>
          <p:nvPr/>
        </p:nvSpPr>
        <p:spPr>
          <a:xfrm>
            <a:off x="152400" y="0"/>
            <a:ext cx="1104900" cy="4038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70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18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6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8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0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32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7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10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7376"/>
            <a:ext cx="9144000" cy="525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775A6AD-639D-47E5-9AD2-8E42096885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id="{32F19386-4E9F-46A6-8E91-951123DEE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4" y="660984"/>
            <a:ext cx="8770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CD4D2373-BE3E-4707-B73B-BC6CC61E85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018813" flipH="1">
            <a:off x="2265105" y="2560273"/>
            <a:ext cx="3749144" cy="2294848"/>
          </a:xfrm>
          <a:prstGeom prst="rect">
            <a:avLst/>
          </a:prstGeom>
        </p:spPr>
      </p:pic>
      <p:sp>
        <p:nvSpPr>
          <p:cNvPr id="21" name="Text Box 34">
            <a:extLst>
              <a:ext uri="{FF2B5EF4-FFF2-40B4-BE49-F238E27FC236}">
                <a16:creationId xmlns:a16="http://schemas.microsoft.com/office/drawing/2014/main" id="{AF94FC4B-72E1-4317-AF4A-E4220AEC1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1261" y="1193169"/>
            <a:ext cx="3489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 dm =      m =  …m </a:t>
            </a:r>
          </a:p>
        </p:txBody>
      </p:sp>
      <p:graphicFrame>
        <p:nvGraphicFramePr>
          <p:cNvPr id="22" name="Object 9">
            <a:extLst>
              <a:ext uri="{FF2B5EF4-FFF2-40B4-BE49-F238E27FC236}">
                <a16:creationId xmlns:a16="http://schemas.microsoft.com/office/drawing/2014/main" id="{AF4049E6-1F0C-4DF4-8398-445F5927E4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6452" y="1045531"/>
          <a:ext cx="4032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3112" imgH="393529" progId="Equation.3">
                  <p:embed/>
                </p:oleObj>
              </mc:Choice>
              <mc:Fallback>
                <p:oleObj name="Equation" r:id="rId11" imgW="203112" imgH="393529" progId="Equation.3">
                  <p:embed/>
                  <p:pic>
                    <p:nvPicPr>
                      <p:cNvPr id="22" name="Object 9">
                        <a:extLst>
                          <a:ext uri="{FF2B5EF4-FFF2-40B4-BE49-F238E27FC236}">
                            <a16:creationId xmlns:a16="http://schemas.microsoft.com/office/drawing/2014/main" id="{AF4049E6-1F0C-4DF4-8398-445F5927E4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452" y="1045531"/>
                        <a:ext cx="40322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34">
            <a:extLst>
              <a:ext uri="{FF2B5EF4-FFF2-40B4-BE49-F238E27FC236}">
                <a16:creationId xmlns:a16="http://schemas.microsoft.com/office/drawing/2014/main" id="{C769F609-EDA1-4E49-BC52-3E2DB8669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1261" y="3396353"/>
            <a:ext cx="3489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 dm =      m =      m </a:t>
            </a:r>
          </a:p>
        </p:txBody>
      </p:sp>
      <p:graphicFrame>
        <p:nvGraphicFramePr>
          <p:cNvPr id="26" name="Object 9">
            <a:extLst>
              <a:ext uri="{FF2B5EF4-FFF2-40B4-BE49-F238E27FC236}">
                <a16:creationId xmlns:a16="http://schemas.microsoft.com/office/drawing/2014/main" id="{45468449-4906-4A27-B2BF-3FCA23E04C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6452" y="3248715"/>
          <a:ext cx="4032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3112" imgH="393529" progId="Equation.3">
                  <p:embed/>
                </p:oleObj>
              </mc:Choice>
              <mc:Fallback>
                <p:oleObj name="Equation" r:id="rId11" imgW="203112" imgH="393529" progId="Equation.3">
                  <p:embed/>
                  <p:pic>
                    <p:nvPicPr>
                      <p:cNvPr id="26" name="Object 9">
                        <a:extLst>
                          <a:ext uri="{FF2B5EF4-FFF2-40B4-BE49-F238E27FC236}">
                            <a16:creationId xmlns:a16="http://schemas.microsoft.com/office/drawing/2014/main" id="{45468449-4906-4A27-B2BF-3FCA23E04C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452" y="3248715"/>
                        <a:ext cx="40322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34">
            <a:extLst>
              <a:ext uri="{FF2B5EF4-FFF2-40B4-BE49-F238E27FC236}">
                <a16:creationId xmlns:a16="http://schemas.microsoft.com/office/drawing/2014/main" id="{BCFCCD6D-FFB7-485D-9116-5CF101806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9269" y="3410490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0,5</a:t>
            </a:r>
          </a:p>
        </p:txBody>
      </p:sp>
    </p:spTree>
    <p:extLst>
      <p:ext uri="{BB962C8B-B14F-4D97-AF65-F5344CB8AC3E}">
        <p14:creationId xmlns:p14="http://schemas.microsoft.com/office/powerpoint/2010/main" val="25583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7376"/>
            <a:ext cx="9144000" cy="525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BC6307A-5B4E-4FA0-93AE-151F1475AA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id="{1F5FA9C2-550E-4DF3-A741-7FB06DB1A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554304"/>
            <a:ext cx="877093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44976F-7C4C-4DA1-B737-E20F35AABD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018813" flipH="1">
            <a:off x="2207610" y="2580608"/>
            <a:ext cx="4010622" cy="2294848"/>
          </a:xfrm>
          <a:prstGeom prst="rect">
            <a:avLst/>
          </a:prstGeom>
        </p:spPr>
      </p:pic>
      <p:sp>
        <p:nvSpPr>
          <p:cNvPr id="17" name="Text Box 34">
            <a:extLst>
              <a:ext uri="{FF2B5EF4-FFF2-40B4-BE49-F238E27FC236}">
                <a16:creationId xmlns:a16="http://schemas.microsoft.com/office/drawing/2014/main" id="{FB20A421-1210-46CD-AD2C-453934AEA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241" y="1204059"/>
            <a:ext cx="37004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mm =          m = … m  </a:t>
            </a:r>
          </a:p>
        </p:txBody>
      </p:sp>
      <p:graphicFrame>
        <p:nvGraphicFramePr>
          <p:cNvPr id="18" name="Object 9">
            <a:extLst>
              <a:ext uri="{FF2B5EF4-FFF2-40B4-BE49-F238E27FC236}">
                <a16:creationId xmlns:a16="http://schemas.microsoft.com/office/drawing/2014/main" id="{34A90CFE-8AEA-4EAF-B496-1B1BAB45A6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5523" y="1047542"/>
          <a:ext cx="706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5292" imgH="393359" progId="Equation.3">
                  <p:embed/>
                </p:oleObj>
              </mc:Choice>
              <mc:Fallback>
                <p:oleObj name="Equation" r:id="rId11" imgW="355292" imgH="393359" progId="Equation.3">
                  <p:embed/>
                  <p:pic>
                    <p:nvPicPr>
                      <p:cNvPr id="18" name="Object 9">
                        <a:extLst>
                          <a:ext uri="{FF2B5EF4-FFF2-40B4-BE49-F238E27FC236}">
                            <a16:creationId xmlns:a16="http://schemas.microsoft.com/office/drawing/2014/main" id="{34A90CFE-8AEA-4EAF-B496-1B1BAB45A6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523" y="1047542"/>
                        <a:ext cx="706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>
            <a:extLst>
              <a:ext uri="{FF2B5EF4-FFF2-40B4-BE49-F238E27FC236}">
                <a16:creationId xmlns:a16="http://schemas.microsoft.com/office/drawing/2014/main" id="{675B44DC-1D3D-4532-80AC-A1F3896F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123" y="3368674"/>
            <a:ext cx="37004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mm =          m =          m  </a:t>
            </a:r>
          </a:p>
        </p:txBody>
      </p:sp>
      <p:graphicFrame>
        <p:nvGraphicFramePr>
          <p:cNvPr id="20" name="Object 9">
            <a:extLst>
              <a:ext uri="{FF2B5EF4-FFF2-40B4-BE49-F238E27FC236}">
                <a16:creationId xmlns:a16="http://schemas.microsoft.com/office/drawing/2014/main" id="{83D30A42-8E5E-4B2D-85B5-98C92BBEDA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3405" y="3212157"/>
          <a:ext cx="706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5292" imgH="393359" progId="Equation.3">
                  <p:embed/>
                </p:oleObj>
              </mc:Choice>
              <mc:Fallback>
                <p:oleObj name="Equation" r:id="rId11" imgW="355292" imgH="393359" progId="Equation.3">
                  <p:embed/>
                  <p:pic>
                    <p:nvPicPr>
                      <p:cNvPr id="20" name="Object 9">
                        <a:extLst>
                          <a:ext uri="{FF2B5EF4-FFF2-40B4-BE49-F238E27FC236}">
                            <a16:creationId xmlns:a16="http://schemas.microsoft.com/office/drawing/2014/main" id="{83D30A42-8E5E-4B2D-85B5-98C92BBEDA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405" y="3212157"/>
                        <a:ext cx="706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4">
            <a:extLst>
              <a:ext uri="{FF2B5EF4-FFF2-40B4-BE49-F238E27FC236}">
                <a16:creationId xmlns:a16="http://schemas.microsoft.com/office/drawing/2014/main" id="{3E504990-23A5-4F4F-84C5-7B455861B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869" y="3362324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0,002</a:t>
            </a:r>
          </a:p>
        </p:txBody>
      </p:sp>
    </p:spTree>
    <p:extLst>
      <p:ext uri="{BB962C8B-B14F-4D97-AF65-F5344CB8AC3E}">
        <p14:creationId xmlns:p14="http://schemas.microsoft.com/office/powerpoint/2010/main" val="175141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5878"/>
            <a:ext cx="9144000" cy="529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59D0AD8-7E0C-48A6-9CCC-36356F47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id="{1D284358-AB5B-4AEB-9CF3-389E11D3C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584784"/>
            <a:ext cx="8770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A0B7F5-5A0D-4999-95FA-F7B4D6C72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018813" flipH="1">
            <a:off x="2187483" y="2579165"/>
            <a:ext cx="4355842" cy="2294848"/>
          </a:xfrm>
          <a:prstGeom prst="rect">
            <a:avLst/>
          </a:prstGeom>
        </p:spPr>
      </p:pic>
      <p:sp>
        <p:nvSpPr>
          <p:cNvPr id="17" name="Text Box 34">
            <a:extLst>
              <a:ext uri="{FF2B5EF4-FFF2-40B4-BE49-F238E27FC236}">
                <a16:creationId xmlns:a16="http://schemas.microsoft.com/office/drawing/2014/main" id="{DE74A2FD-BAB7-42A1-BD34-C5B241B1E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678" y="1116484"/>
            <a:ext cx="370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 g =         kg =  … kg </a:t>
            </a:r>
          </a:p>
        </p:txBody>
      </p:sp>
      <p:graphicFrame>
        <p:nvGraphicFramePr>
          <p:cNvPr id="18" name="Object 9">
            <a:extLst>
              <a:ext uri="{FF2B5EF4-FFF2-40B4-BE49-F238E27FC236}">
                <a16:creationId xmlns:a16="http://schemas.microsoft.com/office/drawing/2014/main" id="{5DAD811B-0FE8-4C27-BECE-D6F90C421F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1015" y="991071"/>
          <a:ext cx="706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5292" imgH="393359" progId="Equation.3">
                  <p:embed/>
                </p:oleObj>
              </mc:Choice>
              <mc:Fallback>
                <p:oleObj name="Equation" r:id="rId11" imgW="355292" imgH="393359" progId="Equation.3">
                  <p:embed/>
                  <p:pic>
                    <p:nvPicPr>
                      <p:cNvPr id="18" name="Object 9">
                        <a:extLst>
                          <a:ext uri="{FF2B5EF4-FFF2-40B4-BE49-F238E27FC236}">
                            <a16:creationId xmlns:a16="http://schemas.microsoft.com/office/drawing/2014/main" id="{5DAD811B-0FE8-4C27-BECE-D6F90C421F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015" y="991071"/>
                        <a:ext cx="706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>
            <a:extLst>
              <a:ext uri="{FF2B5EF4-FFF2-40B4-BE49-F238E27FC236}">
                <a16:creationId xmlns:a16="http://schemas.microsoft.com/office/drawing/2014/main" id="{B89F258B-319F-44E0-B4EC-EAA08D928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232" y="3359344"/>
            <a:ext cx="370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 g =         kg =         kg </a:t>
            </a:r>
          </a:p>
        </p:txBody>
      </p:sp>
      <p:graphicFrame>
        <p:nvGraphicFramePr>
          <p:cNvPr id="20" name="Object 9">
            <a:extLst>
              <a:ext uri="{FF2B5EF4-FFF2-40B4-BE49-F238E27FC236}">
                <a16:creationId xmlns:a16="http://schemas.microsoft.com/office/drawing/2014/main" id="{A38E4E23-9318-4F10-9BFD-403D291611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14569" y="3233931"/>
          <a:ext cx="706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5292" imgH="393359" progId="Equation.3">
                  <p:embed/>
                </p:oleObj>
              </mc:Choice>
              <mc:Fallback>
                <p:oleObj name="Equation" r:id="rId11" imgW="355292" imgH="393359" progId="Equation.3">
                  <p:embed/>
                  <p:pic>
                    <p:nvPicPr>
                      <p:cNvPr id="20" name="Object 9">
                        <a:extLst>
                          <a:ext uri="{FF2B5EF4-FFF2-40B4-BE49-F238E27FC236}">
                            <a16:creationId xmlns:a16="http://schemas.microsoft.com/office/drawing/2014/main" id="{A38E4E23-9318-4F10-9BFD-403D291611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569" y="3233931"/>
                        <a:ext cx="706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4">
            <a:extLst>
              <a:ext uri="{FF2B5EF4-FFF2-40B4-BE49-F238E27FC236}">
                <a16:creationId xmlns:a16="http://schemas.microsoft.com/office/drawing/2014/main" id="{51A016F2-2013-43CA-BFE7-3631541DD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768" y="3368674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0,004</a:t>
            </a:r>
          </a:p>
        </p:txBody>
      </p:sp>
    </p:spTree>
    <p:extLst>
      <p:ext uri="{BB962C8B-B14F-4D97-AF65-F5344CB8AC3E}">
        <p14:creationId xmlns:p14="http://schemas.microsoft.com/office/powerpoint/2010/main" val="33258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626"/>
            <a:ext cx="9144000" cy="527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7EF876A-3AC3-4881-AB93-C129E0F5B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3" name="Text Box 34">
            <a:extLst>
              <a:ext uri="{FF2B5EF4-FFF2-40B4-BE49-F238E27FC236}">
                <a16:creationId xmlns:a16="http://schemas.microsoft.com/office/drawing/2014/main" id="{CA60C14A-88EA-4A0E-A3A3-E54391ADC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4" y="600024"/>
            <a:ext cx="8770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6439AA4B-926E-4F84-8961-F955F4AFF1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018813" flipH="1">
            <a:off x="2187483" y="2579165"/>
            <a:ext cx="4355842" cy="2294848"/>
          </a:xfrm>
          <a:prstGeom prst="rect">
            <a:avLst/>
          </a:prstGeom>
        </p:spPr>
      </p:pic>
      <p:sp>
        <p:nvSpPr>
          <p:cNvPr id="15" name="Text Box 34">
            <a:extLst>
              <a:ext uri="{FF2B5EF4-FFF2-40B4-BE49-F238E27FC236}">
                <a16:creationId xmlns:a16="http://schemas.microsoft.com/office/drawing/2014/main" id="{CBEC02DA-7A83-4B2B-B7FB-0D279AC71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691" y="1156856"/>
            <a:ext cx="4270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cm =        m = … m </a:t>
            </a:r>
          </a:p>
        </p:txBody>
      </p:sp>
      <p:graphicFrame>
        <p:nvGraphicFramePr>
          <p:cNvPr id="16" name="Object 13">
            <a:extLst>
              <a:ext uri="{FF2B5EF4-FFF2-40B4-BE49-F238E27FC236}">
                <a16:creationId xmlns:a16="http://schemas.microsoft.com/office/drawing/2014/main" id="{B7F00F2C-6150-4F05-ABA5-93F80E6CD5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5354" y="998106"/>
          <a:ext cx="554037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79279" imgH="393529" progId="Equation.3">
                  <p:embed/>
                </p:oleObj>
              </mc:Choice>
              <mc:Fallback>
                <p:oleObj name="Equation" r:id="rId11" imgW="279279" imgH="393529" progId="Equation.3">
                  <p:embed/>
                  <p:pic>
                    <p:nvPicPr>
                      <p:cNvPr id="16" name="Object 13">
                        <a:extLst>
                          <a:ext uri="{FF2B5EF4-FFF2-40B4-BE49-F238E27FC236}">
                            <a16:creationId xmlns:a16="http://schemas.microsoft.com/office/drawing/2014/main" id="{B7F00F2C-6150-4F05-ABA5-93F80E6CD5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5354" y="998106"/>
                        <a:ext cx="554037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>
            <a:extLst>
              <a:ext uri="{FF2B5EF4-FFF2-40B4-BE49-F238E27FC236}">
                <a16:creationId xmlns:a16="http://schemas.microsoft.com/office/drawing/2014/main" id="{14C8DBDF-A51E-4272-A4E8-BABCE20CC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4832" y="3396795"/>
            <a:ext cx="4270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cm =        m=        m </a:t>
            </a:r>
          </a:p>
        </p:txBody>
      </p:sp>
      <p:graphicFrame>
        <p:nvGraphicFramePr>
          <p:cNvPr id="20" name="Object 13">
            <a:extLst>
              <a:ext uri="{FF2B5EF4-FFF2-40B4-BE49-F238E27FC236}">
                <a16:creationId xmlns:a16="http://schemas.microsoft.com/office/drawing/2014/main" id="{0FE82AD3-FD29-46CA-839C-381DF8895A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01495" y="3238045"/>
          <a:ext cx="554037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79279" imgH="393529" progId="Equation.3">
                  <p:embed/>
                </p:oleObj>
              </mc:Choice>
              <mc:Fallback>
                <p:oleObj name="Equation" r:id="rId11" imgW="279279" imgH="393529" progId="Equation.3">
                  <p:embed/>
                  <p:pic>
                    <p:nvPicPr>
                      <p:cNvPr id="20" name="Object 13">
                        <a:extLst>
                          <a:ext uri="{FF2B5EF4-FFF2-40B4-BE49-F238E27FC236}">
                            <a16:creationId xmlns:a16="http://schemas.microsoft.com/office/drawing/2014/main" id="{0FE82AD3-FD29-46CA-839C-381DF8895A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1495" y="3238045"/>
                        <a:ext cx="554037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4">
            <a:extLst>
              <a:ext uri="{FF2B5EF4-FFF2-40B4-BE49-F238E27FC236}">
                <a16:creationId xmlns:a16="http://schemas.microsoft.com/office/drawing/2014/main" id="{174EAA6C-F836-418F-B7BE-000A84C48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69" y="3433830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0,03 </a:t>
            </a:r>
          </a:p>
        </p:txBody>
      </p:sp>
    </p:spTree>
    <p:extLst>
      <p:ext uri="{BB962C8B-B14F-4D97-AF65-F5344CB8AC3E}">
        <p14:creationId xmlns:p14="http://schemas.microsoft.com/office/powerpoint/2010/main" val="222887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7002"/>
            <a:ext cx="9144000" cy="526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E5F722B-D4D7-47DE-A8D8-2A6F2EABC9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id="{E6A1444A-20AA-4FBD-938B-F2D5680B0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653364"/>
            <a:ext cx="8770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12B4F5-322C-4846-A5B0-918B663B0B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018813" flipH="1">
            <a:off x="2187483" y="2579165"/>
            <a:ext cx="4355842" cy="2294848"/>
          </a:xfrm>
          <a:prstGeom prst="rect">
            <a:avLst/>
          </a:prstGeom>
        </p:spPr>
      </p:pic>
      <p:sp>
        <p:nvSpPr>
          <p:cNvPr id="12" name="Text Box 34">
            <a:extLst>
              <a:ext uri="{FF2B5EF4-FFF2-40B4-BE49-F238E27FC236}">
                <a16:creationId xmlns:a16="http://schemas.microsoft.com/office/drawing/2014/main" id="{89A48245-5274-4DF3-BED5-2AA6F9BD4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875" y="1139618"/>
            <a:ext cx="43545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mm =         m =  …  m  </a:t>
            </a:r>
          </a:p>
        </p:txBody>
      </p:sp>
      <p:graphicFrame>
        <p:nvGraphicFramePr>
          <p:cNvPr id="13" name="Object 13">
            <a:extLst>
              <a:ext uri="{FF2B5EF4-FFF2-40B4-BE49-F238E27FC236}">
                <a16:creationId xmlns:a16="http://schemas.microsoft.com/office/drawing/2014/main" id="{38E57B90-0871-44C6-986B-F87742928F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010252"/>
              </p:ext>
            </p:extLst>
          </p:nvPr>
        </p:nvGraphicFramePr>
        <p:xfrm>
          <a:off x="3881387" y="974518"/>
          <a:ext cx="70485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5292" imgH="393359" progId="Equation.3">
                  <p:embed/>
                </p:oleObj>
              </mc:Choice>
              <mc:Fallback>
                <p:oleObj name="Equation" r:id="rId11" imgW="355292" imgH="393359" progId="Equation.3">
                  <p:embed/>
                  <p:pic>
                    <p:nvPicPr>
                      <p:cNvPr id="13" name="Object 13">
                        <a:extLst>
                          <a:ext uri="{FF2B5EF4-FFF2-40B4-BE49-F238E27FC236}">
                            <a16:creationId xmlns:a16="http://schemas.microsoft.com/office/drawing/2014/main" id="{38E57B90-0871-44C6-986B-F87742928F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1387" y="974518"/>
                        <a:ext cx="704850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34">
            <a:extLst>
              <a:ext uri="{FF2B5EF4-FFF2-40B4-BE49-F238E27FC236}">
                <a16:creationId xmlns:a16="http://schemas.microsoft.com/office/drawing/2014/main" id="{CC0FA532-5D33-4F37-B12A-01B581227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8981" y="3368674"/>
            <a:ext cx="43545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mm =         m =         m  </a:t>
            </a:r>
          </a:p>
        </p:txBody>
      </p:sp>
      <p:graphicFrame>
        <p:nvGraphicFramePr>
          <p:cNvPr id="18" name="Object 13">
            <a:extLst>
              <a:ext uri="{FF2B5EF4-FFF2-40B4-BE49-F238E27FC236}">
                <a16:creationId xmlns:a16="http://schemas.microsoft.com/office/drawing/2014/main" id="{545157F8-44A2-4CB8-BEAA-06C2F0687A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15493" y="3203574"/>
          <a:ext cx="70485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5292" imgH="393359" progId="Equation.3">
                  <p:embed/>
                </p:oleObj>
              </mc:Choice>
              <mc:Fallback>
                <p:oleObj name="Equation" r:id="rId11" imgW="355292" imgH="393359" progId="Equation.3">
                  <p:embed/>
                  <p:pic>
                    <p:nvPicPr>
                      <p:cNvPr id="18" name="Object 13">
                        <a:extLst>
                          <a:ext uri="{FF2B5EF4-FFF2-40B4-BE49-F238E27FC236}">
                            <a16:creationId xmlns:a16="http://schemas.microsoft.com/office/drawing/2014/main" id="{545157F8-44A2-4CB8-BEAA-06C2F0687A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5493" y="3203574"/>
                        <a:ext cx="704850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>
            <a:extLst>
              <a:ext uri="{FF2B5EF4-FFF2-40B4-BE49-F238E27FC236}">
                <a16:creationId xmlns:a16="http://schemas.microsoft.com/office/drawing/2014/main" id="{35A607FA-B80F-4A66-B7E7-792DE374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207" y="3405083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0,008  </a:t>
            </a:r>
          </a:p>
        </p:txBody>
      </p:sp>
    </p:spTree>
    <p:extLst>
      <p:ext uri="{BB962C8B-B14F-4D97-AF65-F5344CB8AC3E}">
        <p14:creationId xmlns:p14="http://schemas.microsoft.com/office/powerpoint/2010/main" val="26777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676</Words>
  <Application>Microsoft Office PowerPoint</Application>
  <PresentationFormat>On-screen Show (16:9)</PresentationFormat>
  <Paragraphs>145</Paragraphs>
  <Slides>23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Bebas Neue</vt:lpstr>
      <vt:lpstr>Calibri</vt:lpstr>
      <vt:lpstr>Cambria</vt:lpstr>
      <vt:lpstr>Cambria Math</vt:lpstr>
      <vt:lpstr>Happy Monkey</vt:lpstr>
      <vt:lpstr>Roboto Condensed Light</vt:lpstr>
      <vt:lpstr>Times New Roman</vt:lpstr>
      <vt:lpstr>Math Subject for Elementary - 3rd Grade: Operations and Algebraic Thinking by Slidesgo</vt:lpstr>
      <vt:lpstr>Office Theme</vt:lpstr>
      <vt:lpstr>1_Math Subject for Elementary - 3rd Grade: Operations and Algebraic Thinking by Slidesgo</vt:lpstr>
      <vt:lpstr>2_Math Subject for Elementary - 3rd Grade: Operations and Algebraic Thinking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KHÁI NIỆM SỐ THẬP PHÂN</dc:title>
  <dc:creator>Admin</dc:creator>
  <cp:lastModifiedBy>A13740</cp:lastModifiedBy>
  <cp:revision>55</cp:revision>
  <dcterms:modified xsi:type="dcterms:W3CDTF">2025-04-09T01:52:17Z</dcterms:modified>
</cp:coreProperties>
</file>