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8" r:id="rId2"/>
    <p:sldId id="258" r:id="rId3"/>
    <p:sldId id="292" r:id="rId4"/>
    <p:sldId id="257" r:id="rId5"/>
    <p:sldId id="319" r:id="rId6"/>
    <p:sldId id="281" r:id="rId7"/>
    <p:sldId id="285" r:id="rId8"/>
    <p:sldId id="320" r:id="rId9"/>
    <p:sldId id="324" r:id="rId10"/>
    <p:sldId id="325" r:id="rId11"/>
    <p:sldId id="326" r:id="rId12"/>
    <p:sldId id="321" r:id="rId13"/>
    <p:sldId id="322" r:id="rId14"/>
    <p:sldId id="298" r:id="rId15"/>
    <p:sldId id="296" r:id="rId16"/>
    <p:sldId id="323" r:id="rId17"/>
    <p:sldId id="327" r:id="rId18"/>
    <p:sldId id="328" r:id="rId19"/>
    <p:sldId id="329" r:id="rId20"/>
    <p:sldId id="330" r:id="rId21"/>
    <p:sldId id="331" r:id="rId22"/>
    <p:sldId id="332" r:id="rId23"/>
    <p:sldId id="333" r:id="rId24"/>
    <p:sldId id="335" r:id="rId25"/>
    <p:sldId id="336" r:id="rId26"/>
    <p:sldId id="259"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C4A08-CF9A-4B48-A0F9-0C7AB1841CE8}"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6C2D4-E3F8-44B1-BA50-A0727F52115B}" type="slidenum">
              <a:rPr lang="en-US" smtClean="0"/>
              <a:t>‹#›</a:t>
            </a:fld>
            <a:endParaRPr lang="en-US"/>
          </a:p>
        </p:txBody>
      </p:sp>
    </p:spTree>
    <p:extLst>
      <p:ext uri="{BB962C8B-B14F-4D97-AF65-F5344CB8AC3E}">
        <p14:creationId xmlns:p14="http://schemas.microsoft.com/office/powerpoint/2010/main" val="356827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367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4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21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769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472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314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433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22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6498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721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642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821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4584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80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983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383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411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076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641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8200-F84E-AC2F-9EEC-2C007A21E8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20775E-6320-0D05-8E91-1751812FE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BB2A1A-B341-63E3-69FC-D5F518DAE515}"/>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5" name="Footer Placeholder 4">
            <a:extLst>
              <a:ext uri="{FF2B5EF4-FFF2-40B4-BE49-F238E27FC236}">
                <a16:creationId xmlns:a16="http://schemas.microsoft.com/office/drawing/2014/main" id="{5F1C259D-EE5A-3FA9-E8B0-928C35B79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01356-32ED-6AB7-C63B-633170FD5815}"/>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246852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08A6-2D55-096A-470F-821C36B3AC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BC2B23-2321-CF36-B487-239383913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38688-31F7-A3B3-7371-4E0E3309EEF3}"/>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5" name="Footer Placeholder 4">
            <a:extLst>
              <a:ext uri="{FF2B5EF4-FFF2-40B4-BE49-F238E27FC236}">
                <a16:creationId xmlns:a16="http://schemas.microsoft.com/office/drawing/2014/main" id="{01F1D37D-2E36-437C-F664-2D568AF64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91631-8DFC-6916-F7A1-B4B4AD0CA6E4}"/>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305667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683A66-9BB6-BC1A-3B39-ACA0F4ACC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40901-B9B4-BCD0-9BCD-31D101D05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14FB9-EFDE-36BC-302A-89BAEA4C5EC9}"/>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5" name="Footer Placeholder 4">
            <a:extLst>
              <a:ext uri="{FF2B5EF4-FFF2-40B4-BE49-F238E27FC236}">
                <a16:creationId xmlns:a16="http://schemas.microsoft.com/office/drawing/2014/main" id="{529B840D-A66C-6367-3E9D-45F055A68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6A8D8-5050-3B85-D46D-D4D6EB0AC1B6}"/>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123017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42F8-30F1-BFAC-E8A7-935999A29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CCF6D-D0D9-1F43-00FD-8CB9CED465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115C9-D382-2613-6FED-7850A8B793A2}"/>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5" name="Footer Placeholder 4">
            <a:extLst>
              <a:ext uri="{FF2B5EF4-FFF2-40B4-BE49-F238E27FC236}">
                <a16:creationId xmlns:a16="http://schemas.microsoft.com/office/drawing/2014/main" id="{725B717D-845C-2DD2-DB22-56D414DB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60078-58B3-4D57-7345-CEF0E2BBED0B}"/>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57449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922B-87B3-A1BD-E77D-D7F77793A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A97063-E6E8-C31A-F65C-2DBA6D2B57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FD1DF-64BB-9F64-FEA6-5185B1C8A95B}"/>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5" name="Footer Placeholder 4">
            <a:extLst>
              <a:ext uri="{FF2B5EF4-FFF2-40B4-BE49-F238E27FC236}">
                <a16:creationId xmlns:a16="http://schemas.microsoft.com/office/drawing/2014/main" id="{A7A633D8-8886-343C-E7E0-A3D229EC4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DD841-EC56-1F26-3409-8AF45E5F592E}"/>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127448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D933-54A8-3003-6DC2-167030F8B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4690B-4F01-BFBC-5C17-3FDD7104E5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596A16-C46B-0431-129D-CAD59B6B5B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235081-C43A-8870-47EF-DD4E8161A1A3}"/>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6" name="Footer Placeholder 5">
            <a:extLst>
              <a:ext uri="{FF2B5EF4-FFF2-40B4-BE49-F238E27FC236}">
                <a16:creationId xmlns:a16="http://schemas.microsoft.com/office/drawing/2014/main" id="{793174C2-1EF7-29A2-6C27-2F23E9482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DCD26-595A-1BEF-6292-4D376F5A00F6}"/>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226349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31C1-1169-8C0A-5F5F-B5145E4D22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25758-60D1-1E06-8A5B-A04E84411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68504-3A88-9BEC-A5C5-C3682B0C8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747698-46C1-34BC-4B55-2AD50F48C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BB9BA-C7FC-A261-034B-F554D3B399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91E4B-3511-C939-1452-8778D80178FA}"/>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8" name="Footer Placeholder 7">
            <a:extLst>
              <a:ext uri="{FF2B5EF4-FFF2-40B4-BE49-F238E27FC236}">
                <a16:creationId xmlns:a16="http://schemas.microsoft.com/office/drawing/2014/main" id="{C6111E84-97FC-8D00-1D6B-464DCB1D5A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6A344-D600-BAB7-5316-8574DAAB8D44}"/>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122870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3F6D-53A8-6829-1F99-2B515491F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84CA6C-86AD-09C1-CABA-49B9C4AB794B}"/>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4" name="Footer Placeholder 3">
            <a:extLst>
              <a:ext uri="{FF2B5EF4-FFF2-40B4-BE49-F238E27FC236}">
                <a16:creationId xmlns:a16="http://schemas.microsoft.com/office/drawing/2014/main" id="{C8DCC9D8-DCD6-86B4-D1F5-BDA9F83F02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93AB61-6006-B011-BE0D-893D0B2DB09E}"/>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162744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A1CF9-1A38-5E7A-ACF4-2F0D95C29858}"/>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3" name="Footer Placeholder 2">
            <a:extLst>
              <a:ext uri="{FF2B5EF4-FFF2-40B4-BE49-F238E27FC236}">
                <a16:creationId xmlns:a16="http://schemas.microsoft.com/office/drawing/2014/main" id="{4799B935-13AD-F6CE-3128-B19BB1573A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837A75-790F-BA29-EF1C-8790BCDC6617}"/>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134821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780E-A1CA-A563-94C3-1767C7860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64DE9-6659-0A36-6ADF-E4AB12E8D7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ECF61-C96E-4EC7-1573-8983E4239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8897A-8D8B-EB88-2067-97BCB4816573}"/>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6" name="Footer Placeholder 5">
            <a:extLst>
              <a:ext uri="{FF2B5EF4-FFF2-40B4-BE49-F238E27FC236}">
                <a16:creationId xmlns:a16="http://schemas.microsoft.com/office/drawing/2014/main" id="{59E4C01E-0141-6280-FA58-B3412A97F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D3365-01FA-373D-0626-FFB3AF6A5D06}"/>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40080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2514-0234-9190-165B-1A42CCEAA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4910D-2805-2C09-7C0A-274C8CAED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5EC096-BCCA-3D85-377C-EB1DFB9C1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A15BD-D7CB-B106-D364-95DACB20BC69}"/>
              </a:ext>
            </a:extLst>
          </p:cNvPr>
          <p:cNvSpPr>
            <a:spLocks noGrp="1"/>
          </p:cNvSpPr>
          <p:nvPr>
            <p:ph type="dt" sz="half" idx="10"/>
          </p:nvPr>
        </p:nvSpPr>
        <p:spPr/>
        <p:txBody>
          <a:bodyPr/>
          <a:lstStyle/>
          <a:p>
            <a:fld id="{73A9FB5C-E7B3-4885-8A6F-1FA080784C5E}" type="datetimeFigureOut">
              <a:rPr lang="en-US" smtClean="0"/>
              <a:t>3/16/2025</a:t>
            </a:fld>
            <a:endParaRPr lang="en-US"/>
          </a:p>
        </p:txBody>
      </p:sp>
      <p:sp>
        <p:nvSpPr>
          <p:cNvPr id="6" name="Footer Placeholder 5">
            <a:extLst>
              <a:ext uri="{FF2B5EF4-FFF2-40B4-BE49-F238E27FC236}">
                <a16:creationId xmlns:a16="http://schemas.microsoft.com/office/drawing/2014/main" id="{5831DF4E-D6D3-86C4-F778-6A066F7E5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CE503-8583-F0CE-A3AE-2B9E264B327A}"/>
              </a:ext>
            </a:extLst>
          </p:cNvPr>
          <p:cNvSpPr>
            <a:spLocks noGrp="1"/>
          </p:cNvSpPr>
          <p:nvPr>
            <p:ph type="sldNum" sz="quarter" idx="12"/>
          </p:nvPr>
        </p:nvSpPr>
        <p:spPr/>
        <p:txBody>
          <a:bodyPr/>
          <a:lstStyle/>
          <a:p>
            <a:fld id="{88CDF5E5-3301-412F-A3FA-DD4E48D280E7}" type="slidenum">
              <a:rPr lang="en-US" smtClean="0"/>
              <a:t>‹#›</a:t>
            </a:fld>
            <a:endParaRPr lang="en-US"/>
          </a:p>
        </p:txBody>
      </p:sp>
    </p:spTree>
    <p:extLst>
      <p:ext uri="{BB962C8B-B14F-4D97-AF65-F5344CB8AC3E}">
        <p14:creationId xmlns:p14="http://schemas.microsoft.com/office/powerpoint/2010/main" val="246793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388B9-9735-0B34-0BFD-5F7120DB3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186563-501D-FDFC-CD70-E7D8B183C5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16CD6-52B2-FAD9-6480-1F4FBEEAF0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A9FB5C-E7B3-4885-8A6F-1FA080784C5E}" type="datetimeFigureOut">
              <a:rPr lang="en-US" smtClean="0"/>
              <a:t>3/16/2025</a:t>
            </a:fld>
            <a:endParaRPr lang="en-US"/>
          </a:p>
        </p:txBody>
      </p:sp>
      <p:sp>
        <p:nvSpPr>
          <p:cNvPr id="5" name="Footer Placeholder 4">
            <a:extLst>
              <a:ext uri="{FF2B5EF4-FFF2-40B4-BE49-F238E27FC236}">
                <a16:creationId xmlns:a16="http://schemas.microsoft.com/office/drawing/2014/main" id="{4032A99B-A584-AC66-98FB-7FD370305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3C746B-D983-C514-C7B1-698E8A470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CDF5E5-3301-412F-A3FA-DD4E48D280E7}" type="slidenum">
              <a:rPr lang="en-US" smtClean="0"/>
              <a:t>‹#›</a:t>
            </a:fld>
            <a:endParaRPr lang="en-US"/>
          </a:p>
        </p:txBody>
      </p:sp>
    </p:spTree>
    <p:extLst>
      <p:ext uri="{BB962C8B-B14F-4D97-AF65-F5344CB8AC3E}">
        <p14:creationId xmlns:p14="http://schemas.microsoft.com/office/powerpoint/2010/main" val="1200285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74873D5-A10B-6D1E-E2A5-234C01669C6B}"/>
              </a:ext>
            </a:extLst>
          </p:cNvPr>
          <p:cNvSpPr txBox="1"/>
          <p:nvPr/>
        </p:nvSpPr>
        <p:spPr>
          <a:xfrm>
            <a:off x="1479126" y="222623"/>
            <a:ext cx="9233748" cy="861774"/>
          </a:xfrm>
          <a:prstGeom prst="rect">
            <a:avLst/>
          </a:prstGeom>
          <a:noFill/>
        </p:spPr>
        <p:txBody>
          <a:bodyPr wrap="square">
            <a:spAutoFit/>
          </a:bodyPr>
          <a:lstStyle/>
          <a:p>
            <a:pPr algn="ctr"/>
            <a:r>
              <a:rPr lang="en-US" sz="2500" b="1" dirty="0">
                <a:solidFill>
                  <a:srgbClr val="127366"/>
                </a:solidFill>
                <a:latin typeface="Times New Roman" panose="02020603050405020304" pitchFamily="18" charset="0"/>
                <a:cs typeface="Times New Roman" panose="02020603050405020304" pitchFamily="18" charset="0"/>
              </a:rPr>
              <a:t>UBND QUẬN DƯƠNG KINH</a:t>
            </a:r>
          </a:p>
          <a:p>
            <a:pPr algn="ctr"/>
            <a:r>
              <a:rPr lang="en-US" sz="2500" b="1" dirty="0">
                <a:solidFill>
                  <a:srgbClr val="127366"/>
                </a:solidFill>
                <a:latin typeface="Times New Roman" panose="02020603050405020304" pitchFamily="18" charset="0"/>
                <a:cs typeface="Times New Roman" panose="02020603050405020304" pitchFamily="18" charset="0"/>
              </a:rPr>
              <a:t>TRƯỜNG TIỂU HỌC ANH DŨNG</a:t>
            </a:r>
          </a:p>
        </p:txBody>
      </p:sp>
      <p:cxnSp>
        <p:nvCxnSpPr>
          <p:cNvPr id="5" name="Straight Connector 4">
            <a:extLst>
              <a:ext uri="{FF2B5EF4-FFF2-40B4-BE49-F238E27FC236}">
                <a16:creationId xmlns:a16="http://schemas.microsoft.com/office/drawing/2014/main" id="{FA655863-7DD3-7E81-8E77-B5DAC4F48BF8}"/>
              </a:ext>
            </a:extLst>
          </p:cNvPr>
          <p:cNvCxnSpPr>
            <a:cxnSpLocks/>
          </p:cNvCxnSpPr>
          <p:nvPr/>
        </p:nvCxnSpPr>
        <p:spPr>
          <a:xfrm>
            <a:off x="4870174" y="1063486"/>
            <a:ext cx="2395330" cy="0"/>
          </a:xfrm>
          <a:prstGeom prst="line">
            <a:avLst/>
          </a:prstGeom>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2F3F6BAD-2D0E-E282-CBB6-750D76CDEE80}"/>
              </a:ext>
            </a:extLst>
          </p:cNvPr>
          <p:cNvSpPr txBox="1"/>
          <p:nvPr/>
        </p:nvSpPr>
        <p:spPr>
          <a:xfrm>
            <a:off x="1450965" y="2631855"/>
            <a:ext cx="9233748" cy="1323439"/>
          </a:xfrm>
          <a:prstGeom prst="rect">
            <a:avLst/>
          </a:prstGeom>
          <a:noFill/>
        </p:spPr>
        <p:txBody>
          <a:bodyPr wrap="square">
            <a:spAutoFit/>
          </a:bodyPr>
          <a:lstStyle/>
          <a:p>
            <a:pPr algn="ctr"/>
            <a:r>
              <a:rPr lang="en-US" sz="3200" b="1" dirty="0">
                <a:solidFill>
                  <a:srgbClr val="127366"/>
                </a:solidFill>
                <a:latin typeface="Times New Roman" panose="02020603050405020304" pitchFamily="18" charset="0"/>
                <a:cs typeface="Times New Roman" panose="02020603050405020304" pitchFamily="18" charset="0"/>
              </a:rPr>
              <a:t>TIẾNG VIỆT</a:t>
            </a:r>
          </a:p>
          <a:p>
            <a:pPr algn="ctr"/>
            <a:r>
              <a:rPr lang="en-US" sz="4800" b="1" i="1" dirty="0" err="1">
                <a:solidFill>
                  <a:srgbClr val="C00000"/>
                </a:solidFill>
                <a:latin typeface="Times New Roman" panose="02020603050405020304" pitchFamily="18" charset="0"/>
                <a:cs typeface="Times New Roman" panose="02020603050405020304" pitchFamily="18" charset="0"/>
              </a:rPr>
              <a:t>Bài</a:t>
            </a:r>
            <a:r>
              <a:rPr lang="en-US" sz="4800" b="1" i="1" dirty="0">
                <a:solidFill>
                  <a:srgbClr val="C00000"/>
                </a:solidFill>
                <a:latin typeface="Times New Roman" panose="02020603050405020304" pitchFamily="18" charset="0"/>
                <a:cs typeface="Times New Roman" panose="02020603050405020304" pitchFamily="18" charset="0"/>
              </a:rPr>
              <a:t>: </a:t>
            </a:r>
            <a:r>
              <a:rPr lang="en-US" sz="4800" b="1" i="1" dirty="0" err="1">
                <a:solidFill>
                  <a:srgbClr val="C00000"/>
                </a:solidFill>
                <a:latin typeface="Times New Roman" panose="02020603050405020304" pitchFamily="18" charset="0"/>
                <a:cs typeface="Times New Roman" panose="02020603050405020304" pitchFamily="18" charset="0"/>
              </a:rPr>
              <a:t>Đường</a:t>
            </a:r>
            <a:r>
              <a:rPr lang="en-US" sz="4800" b="1" i="1" dirty="0">
                <a:solidFill>
                  <a:srgbClr val="C00000"/>
                </a:solidFill>
                <a:latin typeface="Times New Roman" panose="02020603050405020304" pitchFamily="18" charset="0"/>
                <a:cs typeface="Times New Roman" panose="02020603050405020304" pitchFamily="18" charset="0"/>
              </a:rPr>
              <a:t> </a:t>
            </a:r>
            <a:r>
              <a:rPr lang="en-US" sz="4800" b="1" i="1" dirty="0" err="1">
                <a:solidFill>
                  <a:srgbClr val="C00000"/>
                </a:solidFill>
                <a:latin typeface="Times New Roman" panose="02020603050405020304" pitchFamily="18" charset="0"/>
                <a:cs typeface="Times New Roman" panose="02020603050405020304" pitchFamily="18" charset="0"/>
              </a:rPr>
              <a:t>quê</a:t>
            </a:r>
            <a:r>
              <a:rPr lang="en-US" sz="4800" b="1" i="1" dirty="0">
                <a:solidFill>
                  <a:srgbClr val="C00000"/>
                </a:solidFill>
                <a:latin typeface="Times New Roman" panose="02020603050405020304" pitchFamily="18" charset="0"/>
                <a:cs typeface="Times New Roman" panose="02020603050405020304" pitchFamily="18" charset="0"/>
              </a:rPr>
              <a:t> </a:t>
            </a:r>
            <a:r>
              <a:rPr lang="en-US" sz="4800" b="1" i="1" dirty="0" err="1">
                <a:solidFill>
                  <a:srgbClr val="C00000"/>
                </a:solidFill>
                <a:latin typeface="Times New Roman" panose="02020603050405020304" pitchFamily="18" charset="0"/>
                <a:cs typeface="Times New Roman" panose="02020603050405020304" pitchFamily="18" charset="0"/>
              </a:rPr>
              <a:t>Đồng</a:t>
            </a:r>
            <a:r>
              <a:rPr lang="en-US" sz="4800" b="1" i="1" dirty="0">
                <a:solidFill>
                  <a:srgbClr val="C00000"/>
                </a:solidFill>
                <a:latin typeface="Times New Roman" panose="02020603050405020304" pitchFamily="18" charset="0"/>
                <a:cs typeface="Times New Roman" panose="02020603050405020304" pitchFamily="18" charset="0"/>
              </a:rPr>
              <a:t> </a:t>
            </a:r>
            <a:r>
              <a:rPr lang="en-US" sz="4800" b="1" i="1" dirty="0" err="1">
                <a:solidFill>
                  <a:srgbClr val="C00000"/>
                </a:solidFill>
                <a:latin typeface="Times New Roman" panose="02020603050405020304" pitchFamily="18" charset="0"/>
                <a:cs typeface="Times New Roman" panose="02020603050405020304" pitchFamily="18" charset="0"/>
              </a:rPr>
              <a:t>Tháp</a:t>
            </a:r>
            <a:r>
              <a:rPr lang="en-US" sz="4800" b="1" i="1" dirty="0">
                <a:solidFill>
                  <a:srgbClr val="C00000"/>
                </a:solidFill>
                <a:latin typeface="Times New Roman" panose="02020603050405020304" pitchFamily="18" charset="0"/>
                <a:cs typeface="Times New Roman" panose="02020603050405020304" pitchFamily="18" charset="0"/>
              </a:rPr>
              <a:t> </a:t>
            </a:r>
            <a:r>
              <a:rPr lang="en-US" sz="4800" b="1" i="1" dirty="0" err="1">
                <a:solidFill>
                  <a:srgbClr val="C00000"/>
                </a:solidFill>
                <a:latin typeface="Times New Roman" panose="02020603050405020304" pitchFamily="18" charset="0"/>
                <a:cs typeface="Times New Roman" panose="02020603050405020304" pitchFamily="18" charset="0"/>
              </a:rPr>
              <a:t>Mười</a:t>
            </a:r>
            <a:endParaRPr lang="en-US" sz="32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94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AD5-DD33-1DC5-8AFD-2BE96143D8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9ECA82-A5E7-E4FE-3DD4-746F55D3617E}"/>
              </a:ext>
            </a:extLst>
          </p:cNvPr>
          <p:cNvSpPr>
            <a:spLocks noGrp="1"/>
          </p:cNvSpPr>
          <p:nvPr>
            <p:ph idx="1"/>
          </p:nvPr>
        </p:nvSpPr>
        <p:spPr/>
        <p:txBody>
          <a:bodyPr/>
          <a:lstStyle/>
          <a:p>
            <a:endParaRPr lang="en-US"/>
          </a:p>
        </p:txBody>
      </p:sp>
      <p:pic>
        <p:nvPicPr>
          <p:cNvPr id="1026" name="Picture 2" descr="Cá lòng tong là cá gì? Đặc điểm, công dụng của cá lòng tong">
            <a:extLst>
              <a:ext uri="{FF2B5EF4-FFF2-40B4-BE49-F238E27FC236}">
                <a16:creationId xmlns:a16="http://schemas.microsoft.com/office/drawing/2014/main" id="{8790EFCB-4A00-CAD8-BC51-89D197FED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50126" y="2788268"/>
            <a:ext cx="5519554"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Xứ mười tầng tháp: </a:t>
            </a:r>
            <a:r>
              <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chỉ Đồng Tháp Mười (tương truyền xưa ở Đồng Tháp Mười có toà tháp cao mười tầng).</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828547" y="328598"/>
            <a:ext cx="7193903" cy="987638"/>
          </a:xfrm>
          <a:prstGeom prst="rect">
            <a:avLst/>
          </a:prstGeom>
        </p:spPr>
      </p:pic>
    </p:spTree>
    <p:extLst>
      <p:ext uri="{BB962C8B-B14F-4D97-AF65-F5344CB8AC3E}">
        <p14:creationId xmlns:p14="http://schemas.microsoft.com/office/powerpoint/2010/main" val="55141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useBgFill="1">
        <p:nvSpPr>
          <p:cNvPr id="6" name="Oval 5">
            <a:extLst>
              <a:ext uri="{FF2B5EF4-FFF2-40B4-BE49-F238E27FC236}">
                <a16:creationId xmlns:a16="http://schemas.microsoft.com/office/drawing/2014/main" id="{09A94B05-DEBE-C76E-0773-6D4196ECCA35}"/>
              </a:ext>
            </a:extLst>
          </p:cNvPr>
          <p:cNvSpPr/>
          <p:nvPr/>
        </p:nvSpPr>
        <p:spPr>
          <a:xfrm>
            <a:off x="2209567" y="-500129"/>
            <a:ext cx="7795266" cy="7858257"/>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C79930A-BD23-7DBA-AC6A-A85A94CE2808}"/>
              </a:ext>
            </a:extLst>
          </p:cNvPr>
          <p:cNvPicPr>
            <a:picLocks noChangeAspect="1"/>
          </p:cNvPicPr>
          <p:nvPr/>
        </p:nvPicPr>
        <p:blipFill>
          <a:blip r:embed="rId4"/>
          <a:stretch>
            <a:fillRect/>
          </a:stretch>
        </p:blipFill>
        <p:spPr>
          <a:xfrm>
            <a:off x="206753" y="127730"/>
            <a:ext cx="11778493" cy="6602540"/>
          </a:xfrm>
          <a:prstGeom prst="rect">
            <a:avLst/>
          </a:prstGeom>
        </p:spPr>
      </p:pic>
    </p:spTree>
    <p:extLst>
      <p:ext uri="{BB962C8B-B14F-4D97-AF65-F5344CB8AC3E}">
        <p14:creationId xmlns:p14="http://schemas.microsoft.com/office/powerpoint/2010/main" val="214005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426720"/>
            <a:ext cx="10832123" cy="6065519"/>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9" name="Picture 8">
            <a:extLst>
              <a:ext uri="{FF2B5EF4-FFF2-40B4-BE49-F238E27FC236}">
                <a16:creationId xmlns:a16="http://schemas.microsoft.com/office/drawing/2014/main" id="{51440B94-4F82-18F6-6374-E81E5675EDD5}"/>
              </a:ext>
            </a:extLst>
          </p:cNvPr>
          <p:cNvPicPr>
            <a:picLocks noChangeAspect="1"/>
          </p:cNvPicPr>
          <p:nvPr/>
        </p:nvPicPr>
        <p:blipFill>
          <a:blip r:embed="rId4"/>
          <a:stretch>
            <a:fillRect/>
          </a:stretch>
        </p:blipFill>
        <p:spPr>
          <a:xfrm>
            <a:off x="961689" y="498605"/>
            <a:ext cx="10675021" cy="5779509"/>
          </a:xfrm>
          <a:prstGeom prst="rect">
            <a:avLst/>
          </a:prstGeom>
        </p:spPr>
      </p:pic>
    </p:spTree>
    <p:extLst>
      <p:ext uri="{BB962C8B-B14F-4D97-AF65-F5344CB8AC3E}">
        <p14:creationId xmlns:p14="http://schemas.microsoft.com/office/powerpoint/2010/main" val="331608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 name="Picture 20">
            <a:extLst>
              <a:ext uri="{FF2B5EF4-FFF2-40B4-BE49-F238E27FC236}">
                <a16:creationId xmlns:a16="http://schemas.microsoft.com/office/drawing/2014/main" id="{5BB5EA1B-13D8-B1ED-9E75-DA1A702C8865}"/>
              </a:ext>
            </a:extLst>
          </p:cNvPr>
          <p:cNvPicPr>
            <a:picLocks noChangeAspect="1"/>
          </p:cNvPicPr>
          <p:nvPr/>
        </p:nvPicPr>
        <p:blipFill>
          <a:blip r:embed="rId5"/>
          <a:stretch>
            <a:fillRect/>
          </a:stretch>
        </p:blipFill>
        <p:spPr>
          <a:xfrm>
            <a:off x="894375" y="757097"/>
            <a:ext cx="10708939" cy="6858000"/>
          </a:xfrm>
          <a:prstGeom prst="rect">
            <a:avLst/>
          </a:prstGeom>
        </p:spPr>
      </p:pic>
    </p:spTree>
    <p:controls>
      <mc:AlternateContent xmlns:mc="http://schemas.openxmlformats.org/markup-compatibility/2006">
        <mc:Choice xmlns:v="urn:schemas-microsoft-com:vml" Requires="v">
          <p:control r:id="rId1" imgW="3790800" imgH="1479600"/>
        </mc:Choice>
        <mc:Fallback>
          <p:control r:id="rId1" imgW="3790800" imgH="1479600">
            <p:pic>
              <p:nvPicPr>
                <p:cNvPr id="22" name="TextBox1">
                  <a:extLst>
                    <a:ext uri="{FF2B5EF4-FFF2-40B4-BE49-F238E27FC236}">
                      <a16:creationId xmlns:a16="http://schemas.microsoft.com/office/drawing/2014/main" id="{6581EB4C-7107-9DD9-2FD3-21BF5A1876F4}"/>
                    </a:ext>
                  </a:extLst>
                </p:cNvPr>
                <p:cNvPicPr>
                  <a:picLocks/>
                </p:cNvPicPr>
                <p:nvPr/>
              </p:nvPicPr>
              <p:blipFill>
                <a:blip r:embed="rId6"/>
                <a:stretch>
                  <a:fillRect/>
                </a:stretch>
              </p:blipFill>
              <p:spPr>
                <a:xfrm>
                  <a:off x="4099034" y="3860626"/>
                  <a:ext cx="3787455" cy="1479432"/>
                </a:xfrm>
                <a:prstGeom prst="rect">
                  <a:avLst/>
                </a:prstGeom>
              </p:spPr>
            </p:pic>
          </p:control>
        </mc:Fallback>
      </mc:AlternateContent>
    </p:controls>
    <p:extLst>
      <p:ext uri="{BB962C8B-B14F-4D97-AF65-F5344CB8AC3E}">
        <p14:creationId xmlns:p14="http://schemas.microsoft.com/office/powerpoint/2010/main" val="175364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6" name="Picture 5">
            <a:extLst>
              <a:ext uri="{FF2B5EF4-FFF2-40B4-BE49-F238E27FC236}">
                <a16:creationId xmlns:a16="http://schemas.microsoft.com/office/drawing/2014/main" id="{D01221B7-B1AD-697A-11A7-6F1038A8E2F2}"/>
              </a:ext>
            </a:extLst>
          </p:cNvPr>
          <p:cNvPicPr>
            <a:picLocks noChangeAspect="1"/>
          </p:cNvPicPr>
          <p:nvPr/>
        </p:nvPicPr>
        <p:blipFill>
          <a:blip r:embed="rId6"/>
          <a:stretch>
            <a:fillRect/>
          </a:stretch>
        </p:blipFill>
        <p:spPr>
          <a:xfrm>
            <a:off x="2030623" y="1856130"/>
            <a:ext cx="8333954" cy="2353260"/>
          </a:xfrm>
          <a:prstGeom prst="rect">
            <a:avLst/>
          </a:prstGeom>
        </p:spPr>
      </p:pic>
    </p:spTree>
    <p:extLst>
      <p:ext uri="{BB962C8B-B14F-4D97-AF65-F5344CB8AC3E}">
        <p14:creationId xmlns:p14="http://schemas.microsoft.com/office/powerpoint/2010/main" val="196872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rPr>
              <a:t>   </a:t>
            </a:r>
            <a:r>
              <a:rPr lang="vi-VN" sz="4400" dirty="0">
                <a:solidFill>
                  <a:srgbClr val="FF0066"/>
                </a:solidFill>
              </a:rPr>
              <a:t>Qua cảm nhận của bạn nhỏ, đường về quê thú vị qua các chi tiết: bông súng trên mặt nước như thả lồng đèn, sáng bồng bềnh; cá lòng tong dẫn đường.</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592187"/>
              <a:chOff x="1273368" y="822482"/>
              <a:chExt cx="8770869" cy="159218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464231"/>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Ở khổ thơ đầu, đường về quê thú vị như thế nào qua cảm nhận của bạn nhỏ?</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7301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96571" y="303155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66"/>
                </a:solidFill>
                <a:latin typeface="Calibri" panose="020F0502020204030204"/>
              </a:rPr>
              <a:t>Những nét đẹp riêng của vùng Đồng Tháp Mười được miêu tả trong bài thơ:</a:t>
            </a:r>
          </a:p>
          <a:p>
            <a:pPr lvl="0" algn="just">
              <a:defRPr/>
            </a:pPr>
            <a:r>
              <a:rPr lang="vi-VN" sz="3200" b="1" dirty="0">
                <a:solidFill>
                  <a:srgbClr val="FF0066"/>
                </a:solidFill>
                <a:latin typeface="Calibri" panose="020F0502020204030204"/>
              </a:rPr>
              <a:t>– Về cảnh vật thiên nhiên: </a:t>
            </a:r>
            <a:r>
              <a:rPr lang="vi-VN" sz="3200" dirty="0">
                <a:solidFill>
                  <a:srgbClr val="FF0066"/>
                </a:solidFill>
                <a:latin typeface="Calibri" panose="020F0502020204030204"/>
              </a:rPr>
              <a:t>đường quê, sào vít cong; xuồng lướt như tên bắn; thuyền đuôi tôm chở lúa rẽ sóng; búp sen hồng từ đầu thu tới cuối hạ; cầu trăm đốt tre.</a:t>
            </a:r>
          </a:p>
          <a:p>
            <a:pPr lvl="0" algn="just">
              <a:defRPr/>
            </a:pPr>
            <a:r>
              <a:rPr lang="vi-VN" sz="3200" b="1" dirty="0">
                <a:solidFill>
                  <a:srgbClr val="FF0066"/>
                </a:solidFill>
                <a:latin typeface="Calibri" panose="020F0502020204030204"/>
              </a:rPr>
              <a:t>– Về cuộc sống con người: </a:t>
            </a:r>
            <a:r>
              <a:rPr lang="vi-VN" sz="3200" dirty="0">
                <a:solidFill>
                  <a:srgbClr val="FF0066"/>
                </a:solidFill>
                <a:latin typeface="Calibri" panose="020F0502020204030204"/>
              </a:rPr>
              <a:t>ông như bụt, hiền lành.</a:t>
            </a:r>
          </a:p>
        </p:txBody>
      </p:sp>
      <p:grpSp>
        <p:nvGrpSpPr>
          <p:cNvPr id="3" name="Group 2">
            <a:extLst>
              <a:ext uri="{FF2B5EF4-FFF2-40B4-BE49-F238E27FC236}">
                <a16:creationId xmlns:a16="http://schemas.microsoft.com/office/drawing/2014/main" id="{90176332-C67E-819D-B980-AE582E45AAFB}"/>
              </a:ext>
            </a:extLst>
          </p:cNvPr>
          <p:cNvGrpSpPr/>
          <p:nvPr/>
        </p:nvGrpSpPr>
        <p:grpSpPr>
          <a:xfrm>
            <a:off x="0" y="-51316"/>
            <a:ext cx="11951878" cy="2916436"/>
            <a:chOff x="-116436" y="72568"/>
            <a:chExt cx="11951878"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16436" y="177427"/>
              <a:ext cx="11924101" cy="1745857"/>
              <a:chOff x="1093117" y="740409"/>
              <a:chExt cx="8951120" cy="174585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535828"/>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mbria" panose="02040503050406030204" pitchFamily="18" charset="0"/>
                    <a:ea typeface="Cambria" panose="02040503050406030204" pitchFamily="18" charset="0"/>
                  </a:rPr>
                  <a:t>2.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những nét đẹp riêng của vùng Đồng Tháp Mười được miêu tả trong bài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cảnh vật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cuộc sống con người</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093117" y="740409"/>
                <a:ext cx="666270" cy="574088"/>
              </a:xfrm>
              <a:prstGeom prst="rect">
                <a:avLst/>
              </a:prstGeom>
            </p:spPr>
          </p:pic>
        </p:grpSp>
      </p:grpSp>
    </p:spTree>
    <p:extLst>
      <p:ext uri="{BB962C8B-B14F-4D97-AF65-F5344CB8AC3E}">
        <p14:creationId xmlns:p14="http://schemas.microsoft.com/office/powerpoint/2010/main" val="13867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FF0066"/>
                </a:solidFill>
                <a:latin typeface="Calibri" panose="020F0502020204030204"/>
              </a:rPr>
              <a:t>Những từ ngữ trong bài thơ gợi tả nhịp sống ở Đồng Tháp Mười rất sôi động, náo nức: </a:t>
            </a:r>
            <a:r>
              <a:rPr lang="vi-VN" sz="4400" b="1" i="1" dirty="0">
                <a:solidFill>
                  <a:srgbClr val="FF0066"/>
                </a:solidFill>
                <a:latin typeface="Calibri" panose="020F0502020204030204"/>
              </a:rPr>
              <a:t>lướt như tên bắn; giật mình; chém cặp sừng; xình xịch; rẽ sóng; nước lớn; nghiêng ngả.</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từ ngữ nào trong bài thơ gợi tả nhịp sống ở Đồng Tháp Mười rất sôi động, náo nức?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8674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4263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latin typeface="Calibri" panose="020F0502020204030204"/>
              </a:rPr>
              <a:t>   </a:t>
            </a:r>
            <a:r>
              <a:rPr lang="vi-VN" sz="4400" dirty="0">
                <a:solidFill>
                  <a:srgbClr val="FF0066"/>
                </a:solidFill>
                <a:latin typeface="Calibri" panose="020F0502020204030204"/>
              </a:rPr>
              <a:t>Ở khổ thơ cuối, bạn nhỏ muốn nói về quê hương mình: quê hương đẹp và chất phác với những nét đẹp thôn quê: </a:t>
            </a:r>
            <a:r>
              <a:rPr lang="vi-VN" sz="4400" b="1" i="1" dirty="0">
                <a:solidFill>
                  <a:srgbClr val="FF0066"/>
                </a:solidFill>
                <a:latin typeface="Calibri" panose="020F0502020204030204"/>
              </a:rPr>
              <a:t>cầu tre, đường quê; bạn nhỏ yêu con người, yêu quê hương mình, nhìn quê hương như những gì nhẹ nhàng, hiền lành và tốt đẹp nhất.</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khổ thơ cuối, bạn nhỏ muốn nói điều gì về quê hương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60594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2D032-0F30-4F89-761F-AC19449EC5DD}"/>
              </a:ext>
            </a:extLst>
          </p:cNvPr>
          <p:cNvPicPr>
            <a:picLocks noChangeAspect="1"/>
          </p:cNvPicPr>
          <p:nvPr/>
        </p:nvPicPr>
        <p:blipFill>
          <a:blip r:embed="rId4"/>
          <a:stretch>
            <a:fillRect/>
          </a:stretch>
        </p:blipFill>
        <p:spPr>
          <a:xfrm>
            <a:off x="4040402" y="1025558"/>
            <a:ext cx="5310076" cy="5169856"/>
          </a:xfrm>
          <a:prstGeom prst="rect">
            <a:avLst/>
          </a:prstGeom>
        </p:spPr>
      </p:pic>
      <p:grpSp>
        <p:nvGrpSpPr>
          <p:cNvPr id="15" name="Group 14">
            <a:extLst>
              <a:ext uri="{FF2B5EF4-FFF2-40B4-BE49-F238E27FC236}">
                <a16:creationId xmlns:a16="http://schemas.microsoft.com/office/drawing/2014/main" id="{6C00B3B7-18A9-575D-29BC-31559BB36217}"/>
              </a:ext>
            </a:extLst>
          </p:cNvPr>
          <p:cNvGrpSpPr/>
          <p:nvPr/>
        </p:nvGrpSpPr>
        <p:grpSpPr>
          <a:xfrm>
            <a:off x="888904" y="-1800430"/>
            <a:ext cx="12192000" cy="1938992"/>
            <a:chOff x="934624" y="-306910"/>
            <a:chExt cx="12192000" cy="1938992"/>
          </a:xfrm>
        </p:grpSpPr>
        <p:sp>
          <p:nvSpPr>
            <p:cNvPr id="3" name="TextBox 2">
              <a:extLst>
                <a:ext uri="{FF2B5EF4-FFF2-40B4-BE49-F238E27FC236}">
                  <a16:creationId xmlns:a16="http://schemas.microsoft.com/office/drawing/2014/main" id="{50304AE1-685B-FD5C-10FA-DA17DD850BB8}"/>
                </a:ext>
              </a:extLst>
            </p:cNvPr>
            <p:cNvSpPr txBox="1"/>
            <p:nvPr/>
          </p:nvSpPr>
          <p:spPr>
            <a:xfrm>
              <a:off x="934624" y="-306910"/>
              <a:ext cx="12192000" cy="1938992"/>
            </a:xfrm>
            <a:prstGeom prst="rect">
              <a:avLst/>
            </a:prstGeom>
            <a:noFill/>
          </p:spPr>
          <p:txBody>
            <a:bodyPr wrap="square" rtlCol="0">
              <a:spAutoFit/>
            </a:bodyPr>
            <a:lstStyle/>
            <a:p>
              <a:r>
                <a:rPr lang="en-US" sz="12000" dirty="0">
                  <a:ln w="190500">
                    <a:solidFill>
                      <a:schemeClr val="bg1"/>
                    </a:solidFill>
                  </a:ln>
                  <a:gradFill>
                    <a:gsLst>
                      <a:gs pos="44000">
                        <a:srgbClr val="FDA30D"/>
                      </a:gs>
                      <a:gs pos="60000">
                        <a:srgbClr val="035F96"/>
                      </a:gs>
                    </a:gsLst>
                    <a:lin ang="5400000" scaled="1"/>
                  </a:gradFill>
                  <a:effectLst>
                    <a:glow rad="25400">
                      <a:schemeClr val="accent5">
                        <a:satMod val="175000"/>
                      </a:schemeClr>
                    </a:glow>
                  </a:effectLst>
                  <a:latin typeface="SVN-Dumpling" panose="02000000000000000000" pitchFamily="50" charset="0"/>
                </a:rPr>
                <a:t>MÙA NƯỚC NỔI</a:t>
              </a:r>
            </a:p>
          </p:txBody>
        </p:sp>
        <p:sp>
          <p:nvSpPr>
            <p:cNvPr id="14" name="TextBox 13">
              <a:extLst>
                <a:ext uri="{FF2B5EF4-FFF2-40B4-BE49-F238E27FC236}">
                  <a16:creationId xmlns:a16="http://schemas.microsoft.com/office/drawing/2014/main" id="{773D7CB1-A6D1-01B9-FCC3-A3D319D79AB2}"/>
                </a:ext>
              </a:extLst>
            </p:cNvPr>
            <p:cNvSpPr txBox="1"/>
            <p:nvPr/>
          </p:nvSpPr>
          <p:spPr>
            <a:xfrm>
              <a:off x="934624" y="-306910"/>
              <a:ext cx="12192000" cy="1938992"/>
            </a:xfrm>
            <a:prstGeom prst="rect">
              <a:avLst/>
            </a:prstGeom>
            <a:noFill/>
          </p:spPr>
          <p:txBody>
            <a:bodyPr wrap="square" rtlCol="0">
              <a:spAutoFit/>
            </a:bodyPr>
            <a:lstStyle/>
            <a:p>
              <a:r>
                <a:rPr lang="en-US" sz="12000" dirty="0">
                  <a:gradFill>
                    <a:gsLst>
                      <a:gs pos="49000">
                        <a:srgbClr val="FDA30D"/>
                      </a:gs>
                      <a:gs pos="60000">
                        <a:srgbClr val="035F96"/>
                      </a:gs>
                    </a:gsLst>
                    <a:lin ang="5400000" scaled="1"/>
                  </a:gradFill>
                  <a:latin typeface="SVN-Dumpling" panose="02000000000000000000" pitchFamily="50" charset="0"/>
                </a:rPr>
                <a:t>MÙA NƯỚC NỔI</a:t>
              </a:r>
            </a:p>
          </p:txBody>
        </p:sp>
      </p:grpSp>
      <p:pic>
        <p:nvPicPr>
          <p:cNvPr id="18" name="Picture 17" descr="A picture containing text, box&#10;&#10;Description automatically generated">
            <a:extLst>
              <a:ext uri="{FF2B5EF4-FFF2-40B4-BE49-F238E27FC236}">
                <a16:creationId xmlns:a16="http://schemas.microsoft.com/office/drawing/2014/main" id="{995BB178-095F-FE3C-6738-CA58FDF05687}"/>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0" y="2687631"/>
            <a:ext cx="6366251" cy="4501662"/>
          </a:xfrm>
          <a:prstGeom prst="rect">
            <a:avLst/>
          </a:prstGeom>
        </p:spPr>
      </p:pic>
    </p:spTree>
    <p:extLst>
      <p:ext uri="{BB962C8B-B14F-4D97-AF65-F5344CB8AC3E}">
        <p14:creationId xmlns:p14="http://schemas.microsoft.com/office/powerpoint/2010/main" val="1132627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755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dirty="0">
                <a:solidFill>
                  <a:srgbClr val="FF0066"/>
                </a:solidFill>
                <a:latin typeface="Calibri" panose="020F0502020204030204"/>
              </a:rPr>
              <a:t>Những chi tiết, hình ảnh ở miền quê này gợi nhớ những câu chuyện cổ tích quen thuộc: </a:t>
            </a:r>
            <a:r>
              <a:rPr lang="vi-VN" sz="4800" b="1" dirty="0">
                <a:solidFill>
                  <a:srgbClr val="FF0066"/>
                </a:solidFill>
                <a:latin typeface="Calibri" panose="020F0502020204030204"/>
              </a:rPr>
              <a:t>cá bơi như chạy; cầu trăm đốt tre; ông đứng như bụt.</a:t>
            </a:r>
            <a:endParaRPr kumimoji="0" lang="vi-VN" sz="48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ảnh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miền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nhớ</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quen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2942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 name="图片 5" descr="C:\Users\asus\Desktop\9.png9"/>
          <p:cNvPicPr>
            <a:picLocks noChangeAspect="1"/>
          </p:cNvPicPr>
          <p:nvPr/>
        </p:nvPicPr>
        <p:blipFill>
          <a:blip r:embed="rId4"/>
          <a:srcRect l="2594" t="-2234" r="-2594" b="48239"/>
          <a:stretch>
            <a:fillRect/>
          </a:stretch>
        </p:blipFill>
        <p:spPr>
          <a:xfrm>
            <a:off x="1127760" y="-73293"/>
            <a:ext cx="10627276" cy="1908648"/>
          </a:xfrm>
          <a:prstGeom prst="rect">
            <a:avLst/>
          </a:prstGeom>
        </p:spPr>
      </p:pic>
      <p:sp>
        <p:nvSpPr>
          <p:cNvPr id="2" name="TextBox 1">
            <a:extLst>
              <a:ext uri="{FF2B5EF4-FFF2-40B4-BE49-F238E27FC236}">
                <a16:creationId xmlns:a16="http://schemas.microsoft.com/office/drawing/2014/main" id="{149B0EEC-57A1-3C85-09DC-913EFFD136A1}"/>
              </a:ext>
            </a:extLst>
          </p:cNvPr>
          <p:cNvSpPr txBox="1"/>
          <p:nvPr/>
        </p:nvSpPr>
        <p:spPr>
          <a:xfrm>
            <a:off x="907673" y="2118403"/>
            <a:ext cx="10152993" cy="2800767"/>
          </a:xfrm>
          <a:prstGeom prst="rect">
            <a:avLst/>
          </a:prstGeom>
          <a:noFill/>
        </p:spPr>
        <p:txBody>
          <a:bodyPr wrap="square">
            <a:spAutoFit/>
          </a:bodyPr>
          <a:lstStyle/>
          <a:p>
            <a:pPr lvl="0" algn="just"/>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Bài thơ gợi vẻ đẹp riêng của cảnh vật, cuộc sống và tâm hồn con người Đồng Tháp Mười, nơi có sông ngòi, kênh rạch chằng chịt.</a:t>
            </a:r>
            <a:endParaRPr kumimoji="0" lang="vi-VN" sz="4400" b="1" i="0" u="none" strike="noStrike" kern="1200" cap="none" spc="0" normalizeH="0" baseline="0" noProof="0" dirty="0">
              <a:ln>
                <a:noFill/>
              </a:ln>
              <a:solidFill>
                <a:srgbClr val="FF0066"/>
              </a:solidFill>
              <a:effectLst/>
              <a:uLnTx/>
              <a:uFillTx/>
              <a:latin typeface="Cambria" panose="02040503050406030204" pitchFamily="18" charset="0"/>
            </a:endParaRPr>
          </a:p>
        </p:txBody>
      </p:sp>
      <p:pic>
        <p:nvPicPr>
          <p:cNvPr id="11" name="Picture 10">
            <a:extLst>
              <a:ext uri="{FF2B5EF4-FFF2-40B4-BE49-F238E27FC236}">
                <a16:creationId xmlns:a16="http://schemas.microsoft.com/office/drawing/2014/main" id="{3174D1DD-2ED8-9FC4-F7BD-FC3E53E424A9}"/>
              </a:ext>
            </a:extLst>
          </p:cNvPr>
          <p:cNvPicPr>
            <a:picLocks noChangeAspect="1"/>
          </p:cNvPicPr>
          <p:nvPr/>
        </p:nvPicPr>
        <p:blipFill>
          <a:blip r:embed="rId5"/>
          <a:stretch>
            <a:fillRect/>
          </a:stretch>
        </p:blipFill>
        <p:spPr>
          <a:xfrm>
            <a:off x="3840139" y="746712"/>
            <a:ext cx="7864522" cy="1097375"/>
          </a:xfrm>
          <a:prstGeom prst="rect">
            <a:avLst/>
          </a:prstGeom>
        </p:spPr>
      </p:pic>
    </p:spTree>
    <p:extLst>
      <p:ext uri="{BB962C8B-B14F-4D97-AF65-F5344CB8AC3E}">
        <p14:creationId xmlns:p14="http://schemas.microsoft.com/office/powerpoint/2010/main" val="25390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864524"/>
            <a:ext cx="10803890" cy="847878"/>
          </a:xfrm>
          <a:prstGeom prst="rect">
            <a:avLst/>
          </a:prstGeom>
        </p:spPr>
      </p:pic>
      <p:grpSp>
        <p:nvGrpSpPr>
          <p:cNvPr id="18" name="Group 17">
            <a:extLst>
              <a:ext uri="{FF2B5EF4-FFF2-40B4-BE49-F238E27FC236}">
                <a16:creationId xmlns:a16="http://schemas.microsoft.com/office/drawing/2014/main" id="{D3FEDF86-C18C-1267-92F2-5735361D2A88}"/>
              </a:ext>
            </a:extLst>
          </p:cNvPr>
          <p:cNvGrpSpPr/>
          <p:nvPr/>
        </p:nvGrpSpPr>
        <p:grpSpPr>
          <a:xfrm>
            <a:off x="1216066" y="3114159"/>
            <a:ext cx="10163134" cy="3276481"/>
            <a:chOff x="674228" y="4862098"/>
            <a:chExt cx="5343799" cy="123007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30073"/>
            </a:xfrm>
            <a:prstGeom prst="roundRect">
              <a:avLst>
                <a:gd name="adj" fmla="val 3678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104570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Các từ </a:t>
              </a:r>
              <a:r>
                <a:rPr lang="vi-VN" sz="2500" b="1" i="1" dirty="0">
                  <a:solidFill>
                    <a:srgbClr val="FF0066"/>
                  </a:solidFill>
                  <a:latin typeface="Cambria" panose="02040503050406030204" pitchFamily="18" charset="0"/>
                  <a:ea typeface="Cambria" panose="02040503050406030204" pitchFamily="18" charset="0"/>
                </a:rPr>
                <a:t>bồng bềnh, lấm lem, xình xịch, nghiêng ngả </a:t>
              </a:r>
              <a:r>
                <a:rPr lang="vi-VN" sz="2500" dirty="0">
                  <a:solidFill>
                    <a:srgbClr val="FF0066"/>
                  </a:solidFill>
                  <a:latin typeface="Cambria" panose="02040503050406030204" pitchFamily="18" charset="0"/>
                  <a:ea typeface="Cambria" panose="02040503050406030204" pitchFamily="18" charset="0"/>
                </a:rPr>
                <a:t>(đều gồm hai tiếng, các tiếng lặp lại âm đầu, tạo sự thú vị cho người đọc).</a:t>
              </a:r>
              <a:endParaRPr lang="en-US" sz="2500" dirty="0">
                <a:solidFill>
                  <a:srgbClr val="FF0066"/>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 Các từ này được dùng để miêu tả vẻ sống động của cảnh vật, gợi tả trạng thái, âm thanh,... của sự vật. Từ đó, mang đến cho người đọc một cái nhìn đa chiều và sâu sắc đối với cảnh vật được nói đến (vùng quê Đồng Th áp Mười, nơi có hệ thống sông, ngòi, kênh, rạch chằng chị t; nhiều ao, hồ lớn). </a:t>
              </a:r>
              <a:endParaRPr kumimoji="0" lang="en-US" sz="25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216066" y="2062483"/>
            <a:ext cx="10163134" cy="3474719"/>
            <a:chOff x="674228" y="4862098"/>
            <a:chExt cx="5343799" cy="98752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987523"/>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813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so sánh: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Xuồng lướt như tên bắn; Ông đứng như bụt hiện;...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nhân hoá: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Cá lòng tong chạy trước,/ Dẫn đường về thăm ông; Nước lớn sông Cửu Long/ Chơi với sen nghiêng ngả;...</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C:\Users\asus\Desktop\9.png9"/>
          <p:cNvPicPr>
            <a:picLocks noChangeAspect="1"/>
          </p:cNvPicPr>
          <p:nvPr/>
        </p:nvPicPr>
        <p:blipFill>
          <a:blip r:embed="rId4"/>
          <a:srcRect t="-1544" b="21335"/>
          <a:stretch>
            <a:fillRect/>
          </a:stretch>
        </p:blipFill>
        <p:spPr>
          <a:xfrm>
            <a:off x="2453640" y="0"/>
            <a:ext cx="7559040" cy="3406336"/>
          </a:xfrm>
          <a:prstGeom prst="rect">
            <a:avLst/>
          </a:prstGeom>
        </p:spPr>
      </p:pic>
      <p:grpSp>
        <p:nvGrpSpPr>
          <p:cNvPr id="2" name="Group 1">
            <a:extLst>
              <a:ext uri="{FF2B5EF4-FFF2-40B4-BE49-F238E27FC236}">
                <a16:creationId xmlns:a16="http://schemas.microsoft.com/office/drawing/2014/main" id="{5A66FDFD-0799-6CCA-058C-3C3FB9D1D75A}"/>
              </a:ext>
            </a:extLst>
          </p:cNvPr>
          <p:cNvGrpSpPr/>
          <p:nvPr/>
        </p:nvGrpSpPr>
        <p:grpSpPr>
          <a:xfrm>
            <a:off x="3552866" y="2595999"/>
            <a:ext cx="5343799" cy="1230073"/>
            <a:chOff x="674228" y="4862098"/>
            <a:chExt cx="5343799" cy="1230073"/>
          </a:xfrm>
        </p:grpSpPr>
        <p:sp>
          <p:nvSpPr>
            <p:cNvPr id="3" name="Rectangle: Rounded Corners 2">
              <a:extLst>
                <a:ext uri="{FF2B5EF4-FFF2-40B4-BE49-F238E27FC236}">
                  <a16:creationId xmlns:a16="http://schemas.microsoft.com/office/drawing/2014/main" id="{992DFE29-552F-782D-EF8B-9C51EF93EC08}"/>
                </a:ext>
              </a:extLst>
            </p:cNvPr>
            <p:cNvSpPr/>
            <p:nvPr/>
          </p:nvSpPr>
          <p:spPr>
            <a:xfrm>
              <a:off x="674228" y="4862098"/>
              <a:ext cx="534379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761528AE-D055-01E3-CBFA-AE0A9CB302B9}"/>
                </a:ext>
              </a:extLst>
            </p:cNvPr>
            <p:cNvSpPr txBox="1"/>
            <p:nvPr/>
          </p:nvSpPr>
          <p:spPr>
            <a:xfrm>
              <a:off x="743340" y="5173163"/>
              <a:ext cx="52055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Chia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sẻ</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bài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với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người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thân</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C55F0B43-016B-0D7F-2539-F959BD5C1F04}"/>
              </a:ext>
            </a:extLst>
          </p:cNvPr>
          <p:cNvGrpSpPr/>
          <p:nvPr/>
        </p:nvGrpSpPr>
        <p:grpSpPr>
          <a:xfrm>
            <a:off x="2115668" y="4448725"/>
            <a:ext cx="4188409" cy="1230073"/>
            <a:chOff x="608093" y="4877618"/>
            <a:chExt cx="4188409" cy="1230073"/>
          </a:xfrm>
        </p:grpSpPr>
        <p:sp>
          <p:nvSpPr>
            <p:cNvPr id="11" name="Rectangle: Rounded Corners 10">
              <a:extLst>
                <a:ext uri="{FF2B5EF4-FFF2-40B4-BE49-F238E27FC236}">
                  <a16:creationId xmlns:a16="http://schemas.microsoft.com/office/drawing/2014/main" id="{49ED5DBF-438B-08B0-5405-39E720B73962}"/>
                </a:ext>
              </a:extLst>
            </p:cNvPr>
            <p:cNvSpPr/>
            <p:nvPr/>
          </p:nvSpPr>
          <p:spPr>
            <a:xfrm>
              <a:off x="608093" y="4877618"/>
              <a:ext cx="418840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8D2601F-9B85-0987-5F71-D2CCA4E4DCFC}"/>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Chuẩn bị bài mới.</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pic>
        <p:nvPicPr>
          <p:cNvPr id="13" name="Picture 12">
            <a:extLst>
              <a:ext uri="{FF2B5EF4-FFF2-40B4-BE49-F238E27FC236}">
                <a16:creationId xmlns:a16="http://schemas.microsoft.com/office/drawing/2014/main" id="{B147D9B8-1E1C-4E76-8838-113654AD3B14}"/>
              </a:ext>
            </a:extLst>
          </p:cNvPr>
          <p:cNvPicPr>
            <a:picLocks noChangeAspect="1"/>
          </p:cNvPicPr>
          <p:nvPr/>
        </p:nvPicPr>
        <p:blipFill>
          <a:blip r:embed="rId5"/>
          <a:stretch>
            <a:fillRect/>
          </a:stretch>
        </p:blipFill>
        <p:spPr>
          <a:xfrm>
            <a:off x="4232226" y="891792"/>
            <a:ext cx="4054191" cy="156680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ABC90084-1B95-ADF4-D748-943AE1D78B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244" y="5709920"/>
            <a:ext cx="1050235" cy="1050235"/>
          </a:xfrm>
          <a:prstGeom prst="rect">
            <a:avLst/>
          </a:prstGeom>
        </p:spPr>
      </p:pic>
    </p:spTree>
    <p:extLst>
      <p:ext uri="{BB962C8B-B14F-4D97-AF65-F5344CB8AC3E}">
        <p14:creationId xmlns:p14="http://schemas.microsoft.com/office/powerpoint/2010/main" val="133784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3"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A3851F9-8C52-9833-2BC4-98DD7A2C457A}"/>
              </a:ext>
            </a:extLst>
          </p:cNvPr>
          <p:cNvPicPr>
            <a:picLocks noChangeAspect="1"/>
          </p:cNvPicPr>
          <p:nvPr/>
        </p:nvPicPr>
        <p:blipFill>
          <a:blip r:embed="rId4"/>
          <a:stretch>
            <a:fillRect/>
          </a:stretch>
        </p:blipFill>
        <p:spPr>
          <a:xfrm>
            <a:off x="1489049" y="1745250"/>
            <a:ext cx="9376461" cy="3785944"/>
          </a:xfrm>
          <a:prstGeom prst="rect">
            <a:avLst/>
          </a:prstGeom>
        </p:spPr>
      </p:pic>
    </p:spTree>
    <p:extLst>
      <p:ext uri="{BB962C8B-B14F-4D97-AF65-F5344CB8AC3E}">
        <p14:creationId xmlns:p14="http://schemas.microsoft.com/office/powerpoint/2010/main" val="255120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33">
            <a:extLst>
              <a:ext uri="{FF2B5EF4-FFF2-40B4-BE49-F238E27FC236}">
                <a16:creationId xmlns:a16="http://schemas.microsoft.com/office/drawing/2014/main" id="{757C9484-602B-6E67-6D67-739CBD0CA682}"/>
              </a:ext>
            </a:extLst>
          </p:cNvPr>
          <p:cNvSpPr/>
          <p:nvPr/>
        </p:nvSpPr>
        <p:spPr>
          <a:xfrm>
            <a:off x="1334878" y="237836"/>
            <a:ext cx="9749682" cy="107721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1" name="TextBox 10">
            <a:extLst>
              <a:ext uri="{FF2B5EF4-FFF2-40B4-BE49-F238E27FC236}">
                <a16:creationId xmlns:a16="http://schemas.microsoft.com/office/drawing/2014/main" id="{37A2486C-B0DF-95E3-9153-38223EFFC136}"/>
              </a:ext>
            </a:extLst>
          </p:cNvPr>
          <p:cNvSpPr txBox="1"/>
          <p:nvPr/>
        </p:nvSpPr>
        <p:spPr>
          <a:xfrm>
            <a:off x="1402081" y="282258"/>
            <a:ext cx="9233748" cy="1077218"/>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C</a:t>
            </a:r>
            <a:r>
              <a:rPr lang="vi-VN" sz="3200" b="1" dirty="0">
                <a:solidFill>
                  <a:srgbClr val="127366"/>
                </a:solidFill>
                <a:latin typeface="Cambria" panose="02040503050406030204" pitchFamily="18" charset="0"/>
              </a:rPr>
              <a:t>hia sẻ những hiểu biết của mình về vùng đất Đồng Tháp Mười.</a:t>
            </a:r>
            <a:endParaRPr lang="en-US" sz="3200" b="1" dirty="0">
              <a:solidFill>
                <a:srgbClr val="127366"/>
              </a:solidFill>
              <a:latin typeface="Cambria" panose="02040503050406030204" pitchFamily="18" charset="0"/>
            </a:endParaRPr>
          </a:p>
        </p:txBody>
      </p:sp>
      <p:pic>
        <p:nvPicPr>
          <p:cNvPr id="14" name="Picture 13">
            <a:extLst>
              <a:ext uri="{FF2B5EF4-FFF2-40B4-BE49-F238E27FC236}">
                <a16:creationId xmlns:a16="http://schemas.microsoft.com/office/drawing/2014/main" id="{2FC0A99F-57E2-2D20-1E55-7E6876B96B78}"/>
              </a:ext>
            </a:extLst>
          </p:cNvPr>
          <p:cNvPicPr>
            <a:picLocks noChangeAspect="1"/>
          </p:cNvPicPr>
          <p:nvPr/>
        </p:nvPicPr>
        <p:blipFill>
          <a:blip r:embed="rId4"/>
          <a:stretch>
            <a:fillRect/>
          </a:stretch>
        </p:blipFill>
        <p:spPr>
          <a:xfrm>
            <a:off x="2721566" y="1631499"/>
            <a:ext cx="6870787" cy="4529721"/>
          </a:xfrm>
          <a:prstGeom prst="rect">
            <a:avLst/>
          </a:prstGeom>
        </p:spPr>
      </p:pic>
    </p:spTree>
    <p:extLst>
      <p:ext uri="{BB962C8B-B14F-4D97-AF65-F5344CB8AC3E}">
        <p14:creationId xmlns:p14="http://schemas.microsoft.com/office/powerpoint/2010/main" val="11196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6" name="Picture 5">
            <a:extLst>
              <a:ext uri="{FF2B5EF4-FFF2-40B4-BE49-F238E27FC236}">
                <a16:creationId xmlns:a16="http://schemas.microsoft.com/office/drawing/2014/main" id="{C3A0FD1D-4D05-0745-7ED6-9D48B5CA68D6}"/>
              </a:ext>
            </a:extLst>
          </p:cNvPr>
          <p:cNvPicPr>
            <a:picLocks noChangeAspect="1"/>
          </p:cNvPicPr>
          <p:nvPr/>
        </p:nvPicPr>
        <p:blipFill>
          <a:blip r:embed="rId5"/>
          <a:stretch>
            <a:fillRect/>
          </a:stretch>
        </p:blipFill>
        <p:spPr>
          <a:xfrm rot="581334">
            <a:off x="6293347" y="2747544"/>
            <a:ext cx="5413017" cy="3213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6"/>
          <a:stretch>
            <a:fillRect/>
          </a:stretch>
        </p:blipFill>
        <p:spPr>
          <a:xfrm>
            <a:off x="147067" y="1412059"/>
            <a:ext cx="5822185" cy="4176122"/>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D62BE600-7C2A-D6C4-B435-5E830CEB95C1}"/>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868615" y="2836853"/>
            <a:ext cx="6366251" cy="4501662"/>
          </a:xfrm>
          <a:prstGeom prst="rect">
            <a:avLst/>
          </a:prstGeom>
        </p:spPr>
      </p:pic>
      <p:pic>
        <p:nvPicPr>
          <p:cNvPr id="2" name="Picture 1">
            <a:extLst>
              <a:ext uri="{FF2B5EF4-FFF2-40B4-BE49-F238E27FC236}">
                <a16:creationId xmlns:a16="http://schemas.microsoft.com/office/drawing/2014/main" id="{38DE9C0C-CDDC-7481-D0FF-B9043972C618}"/>
              </a:ext>
            </a:extLst>
          </p:cNvPr>
          <p:cNvPicPr>
            <a:picLocks noChangeAspect="1"/>
          </p:cNvPicPr>
          <p:nvPr/>
        </p:nvPicPr>
        <p:blipFill>
          <a:blip r:embed="rId6"/>
          <a:stretch>
            <a:fillRect/>
          </a:stretch>
        </p:blipFill>
        <p:spPr>
          <a:xfrm>
            <a:off x="2372018" y="1207936"/>
            <a:ext cx="7895004" cy="2024047"/>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4B16195-DA9F-C9AA-3709-4566FC24FA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85" y="5872480"/>
            <a:ext cx="985520" cy="985520"/>
          </a:xfrm>
          <a:prstGeom prst="rect">
            <a:avLst/>
          </a:prstGeom>
        </p:spPr>
      </p:pic>
    </p:spTree>
    <p:extLst>
      <p:ext uri="{BB962C8B-B14F-4D97-AF65-F5344CB8AC3E}">
        <p14:creationId xmlns:p14="http://schemas.microsoft.com/office/powerpoint/2010/main" val="5305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33528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886073"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48527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6" name="图片 5" descr="C:\Users\asus\Desktop\9.png9"/>
          <p:cNvPicPr>
            <a:picLocks noChangeAspect="1"/>
          </p:cNvPicPr>
          <p:nvPr/>
        </p:nvPicPr>
        <p:blipFill>
          <a:blip r:embed="rId4"/>
          <a:srcRect l="2594" t="-2234" r="-2594" b="48239"/>
          <a:stretch>
            <a:fillRect/>
          </a:stretch>
        </p:blipFill>
        <p:spPr>
          <a:xfrm>
            <a:off x="1882588" y="-73293"/>
            <a:ext cx="8104094" cy="2084963"/>
          </a:xfrm>
          <a:prstGeom prst="rect">
            <a:avLst/>
          </a:prstGeom>
        </p:spPr>
      </p:pic>
      <p:grpSp>
        <p:nvGrpSpPr>
          <p:cNvPr id="2" name="Group 1">
            <a:extLst>
              <a:ext uri="{FF2B5EF4-FFF2-40B4-BE49-F238E27FC236}">
                <a16:creationId xmlns:a16="http://schemas.microsoft.com/office/drawing/2014/main" id="{FCFE1667-F156-3F94-2F9B-587AF59F9CCB}"/>
              </a:ext>
            </a:extLst>
          </p:cNvPr>
          <p:cNvGrpSpPr/>
          <p:nvPr/>
        </p:nvGrpSpPr>
        <p:grpSpPr>
          <a:xfrm>
            <a:off x="1290321" y="2349444"/>
            <a:ext cx="4059774" cy="785639"/>
            <a:chOff x="3432233" y="2335776"/>
            <a:chExt cx="2643427" cy="785639"/>
          </a:xfrm>
        </p:grpSpPr>
        <p:sp>
          <p:nvSpPr>
            <p:cNvPr id="3" name="Rectangle: Rounded Corners 2">
              <a:extLst>
                <a:ext uri="{FF2B5EF4-FFF2-40B4-BE49-F238E27FC236}">
                  <a16:creationId xmlns:a16="http://schemas.microsoft.com/office/drawing/2014/main" id="{9DF903FD-6586-47FD-487E-1B85DEC67086}"/>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FAA99AD-3A14-2FBD-F51F-FE9DA5CF27D8}"/>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thả lồng đèn</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2C3C5846-7ED3-6505-5F2F-6C1543B09355}"/>
              </a:ext>
            </a:extLst>
          </p:cNvPr>
          <p:cNvGrpSpPr/>
          <p:nvPr/>
        </p:nvGrpSpPr>
        <p:grpSpPr>
          <a:xfrm>
            <a:off x="5984822" y="2321451"/>
            <a:ext cx="3372538" cy="785639"/>
            <a:chOff x="3432233" y="2335776"/>
            <a:chExt cx="2643427" cy="785639"/>
          </a:xfrm>
        </p:grpSpPr>
        <p:sp>
          <p:nvSpPr>
            <p:cNvPr id="9" name="Rectangle: Rounded Corners 8">
              <a:extLst>
                <a:ext uri="{FF2B5EF4-FFF2-40B4-BE49-F238E27FC236}">
                  <a16:creationId xmlns:a16="http://schemas.microsoft.com/office/drawing/2014/main" id="{2E10B49B-E7B9-E1EE-9D9D-D7F9E934AA19}"/>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C1354C9-09DE-6888-FEE0-E9F751BEA9D5}"/>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cá lòng tong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44A3996-0EB4-6652-8AB7-6DB075C528ED}"/>
              </a:ext>
            </a:extLst>
          </p:cNvPr>
          <p:cNvGrpSpPr/>
          <p:nvPr/>
        </p:nvGrpSpPr>
        <p:grpSpPr>
          <a:xfrm>
            <a:off x="5921435" y="3778247"/>
            <a:ext cx="2643427" cy="785639"/>
            <a:chOff x="3432233" y="2335776"/>
            <a:chExt cx="2643427" cy="785639"/>
          </a:xfrm>
        </p:grpSpPr>
        <p:sp>
          <p:nvSpPr>
            <p:cNvPr id="12" name="Rectangle: Rounded Corners 11">
              <a:extLst>
                <a:ext uri="{FF2B5EF4-FFF2-40B4-BE49-F238E27FC236}">
                  <a16:creationId xmlns:a16="http://schemas.microsoft.com/office/drawing/2014/main" id="{28194707-0D05-9F8B-F21E-0E629C5C7A34}"/>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75C35454-3C24-35B3-5E45-852EFD849A52}"/>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lóe nắng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592CF8-3680-9DAB-A1A8-DAC255945C3B}"/>
              </a:ext>
            </a:extLst>
          </p:cNvPr>
          <p:cNvGrpSpPr/>
          <p:nvPr/>
        </p:nvGrpSpPr>
        <p:grpSpPr>
          <a:xfrm>
            <a:off x="2706667" y="3779279"/>
            <a:ext cx="2643427" cy="785639"/>
            <a:chOff x="3432233" y="2335776"/>
            <a:chExt cx="2643427" cy="785639"/>
          </a:xfrm>
        </p:grpSpPr>
        <p:sp>
          <p:nvSpPr>
            <p:cNvPr id="16" name="Rectangle: Rounded Corners 15">
              <a:extLst>
                <a:ext uri="{FF2B5EF4-FFF2-40B4-BE49-F238E27FC236}">
                  <a16:creationId xmlns:a16="http://schemas.microsoft.com/office/drawing/2014/main" id="{3ADF43D0-CB21-5579-BDF3-AED2593F1A9C}"/>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BE8716-84F5-2B24-4A4F-58487B6A320E}"/>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xuồng lướt</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ECC5876A-0BAB-66C0-D2C8-DAEEA6FC7DDB}"/>
              </a:ext>
            </a:extLst>
          </p:cNvPr>
          <p:cNvGrpSpPr/>
          <p:nvPr/>
        </p:nvGrpSpPr>
        <p:grpSpPr>
          <a:xfrm>
            <a:off x="3830320" y="5053839"/>
            <a:ext cx="3332480" cy="785639"/>
            <a:chOff x="3432233" y="2335776"/>
            <a:chExt cx="2643427" cy="785639"/>
          </a:xfrm>
        </p:grpSpPr>
        <p:sp>
          <p:nvSpPr>
            <p:cNvPr id="19" name="Rectangle: Rounded Corners 18">
              <a:extLst>
                <a:ext uri="{FF2B5EF4-FFF2-40B4-BE49-F238E27FC236}">
                  <a16:creationId xmlns:a16="http://schemas.microsoft.com/office/drawing/2014/main" id="{A00FC36D-E13F-FDF9-EB5C-43D358EBE54B}"/>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D2DF472-3691-C214-AAE2-D67FF9315EB7}"/>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chở lúa vàng</a:t>
              </a:r>
              <a:endParaRPr lang="en-US" sz="6000" b="1" dirty="0">
                <a:solidFill>
                  <a:srgbClr val="36773C"/>
                </a:solidFill>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6A1EB4EA-489A-7EE2-FFBE-0DDE9D743896}"/>
              </a:ext>
            </a:extLst>
          </p:cNvPr>
          <p:cNvPicPr>
            <a:picLocks noChangeAspect="1"/>
          </p:cNvPicPr>
          <p:nvPr/>
        </p:nvPicPr>
        <p:blipFill>
          <a:blip r:embed="rId5"/>
          <a:stretch>
            <a:fillRect/>
          </a:stretch>
        </p:blipFill>
        <p:spPr>
          <a:xfrm>
            <a:off x="3235618" y="954996"/>
            <a:ext cx="7895004" cy="1005927"/>
          </a:xfrm>
          <a:prstGeom prst="rect">
            <a:avLst/>
          </a:prstGeom>
        </p:spPr>
      </p:pic>
    </p:spTree>
    <p:extLst>
      <p:ext uri="{BB962C8B-B14F-4D97-AF65-F5344CB8AC3E}">
        <p14:creationId xmlns:p14="http://schemas.microsoft.com/office/powerpoint/2010/main" val="223944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grpSp>
        <p:nvGrpSpPr>
          <p:cNvPr id="22" name="Group 21">
            <a:extLst>
              <a:ext uri="{FF2B5EF4-FFF2-40B4-BE49-F238E27FC236}">
                <a16:creationId xmlns:a16="http://schemas.microsoft.com/office/drawing/2014/main" id="{EED829AB-16FB-7BE8-BF46-C93E89ED7619}"/>
              </a:ext>
            </a:extLst>
          </p:cNvPr>
          <p:cNvGrpSpPr/>
          <p:nvPr/>
        </p:nvGrpSpPr>
        <p:grpSpPr>
          <a:xfrm>
            <a:off x="3117738" y="2581961"/>
            <a:ext cx="9752695" cy="2488609"/>
            <a:chOff x="469180" y="1595437"/>
            <a:chExt cx="10932190" cy="3069870"/>
          </a:xfrm>
        </p:grpSpPr>
        <p:sp>
          <p:nvSpPr>
            <p:cNvPr id="23" name="Rectangle: Rounded Corners 22">
              <a:extLst>
                <a:ext uri="{FF2B5EF4-FFF2-40B4-BE49-F238E27FC236}">
                  <a16:creationId xmlns:a16="http://schemas.microsoft.com/office/drawing/2014/main" id="{508AA154-D313-6DCF-E2CD-862E0409C976}"/>
                </a:ext>
              </a:extLst>
            </p:cNvPr>
            <p:cNvSpPr/>
            <p:nvPr/>
          </p:nvSpPr>
          <p:spPr>
            <a:xfrm>
              <a:off x="469180" y="1595437"/>
              <a:ext cx="6356474" cy="3069870"/>
            </a:xfrm>
            <a:prstGeom prst="roundRect">
              <a:avLst/>
            </a:prstGeom>
            <a:solidFill>
              <a:schemeClr val="bg1"/>
            </a:solidFill>
            <a:ln w="57150">
              <a:solidFill>
                <a:srgbClr val="F74F68"/>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247B71C7-70C8-FDDB-B6B3-DDC48950B313}"/>
                </a:ext>
              </a:extLst>
            </p:cNvPr>
            <p:cNvSpPr txBox="1"/>
            <p:nvPr/>
          </p:nvSpPr>
          <p:spPr>
            <a:xfrm>
              <a:off x="1421959" y="1974642"/>
              <a:ext cx="9979411" cy="2558932"/>
            </a:xfrm>
            <a:prstGeom prst="rect">
              <a:avLst/>
            </a:prstGeom>
            <a:noFill/>
          </p:spPr>
          <p:txBody>
            <a:bodyPr wrap="square" rtlCol="0">
              <a:spAutoFit/>
            </a:bodyPr>
            <a:lstStyle/>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Bông súng </a:t>
              </a:r>
              <a:r>
                <a:rPr lang="vi-VN" sz="2800" b="1" dirty="0">
                  <a:effectLst/>
                  <a:latin typeface="Cambria" panose="02040503050406030204" pitchFamily="18" charset="0"/>
                  <a:ea typeface="Cambria" panose="02040503050406030204" pitchFamily="18" charset="0"/>
                </a:rPr>
                <a:t>thả</a:t>
              </a:r>
              <a:r>
                <a:rPr lang="vi-VN" sz="2800" dirty="0">
                  <a:effectLst/>
                  <a:latin typeface="Cambria" panose="02040503050406030204" pitchFamily="18" charset="0"/>
                  <a:ea typeface="Cambria" panose="02040503050406030204" pitchFamily="18" charset="0"/>
                </a:rPr>
                <a:t> lồng đèn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Sáng </a:t>
              </a:r>
              <a:r>
                <a:rPr lang="vi-VN" sz="2800" b="1" dirty="0">
                  <a:effectLst/>
                  <a:latin typeface="Cambria" panose="02040503050406030204" pitchFamily="18" charset="0"/>
                  <a:ea typeface="Cambria" panose="02040503050406030204" pitchFamily="18" charset="0"/>
                </a:rPr>
                <a:t>bồng bềnh</a:t>
              </a:r>
              <a:r>
                <a:rPr lang="vi-VN" sz="2800" dirty="0">
                  <a:effectLst/>
                  <a:latin typeface="Cambria" panose="02040503050406030204" pitchFamily="18" charset="0"/>
                  <a:ea typeface="Cambria" panose="02040503050406030204" pitchFamily="18" charset="0"/>
                </a:rPr>
                <a:t> mặt nước</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Cá lòng tong </a:t>
              </a:r>
              <a:r>
                <a:rPr lang="vi-VN" sz="2800" b="1" dirty="0">
                  <a:effectLst/>
                  <a:latin typeface="Cambria" panose="02040503050406030204" pitchFamily="18" charset="0"/>
                  <a:ea typeface="Cambria" panose="02040503050406030204" pitchFamily="18" charset="0"/>
                </a:rPr>
                <a:t>chạy trước</a:t>
              </a:r>
              <a:endParaRPr lang="en-US" sz="2800" dirty="0">
                <a:effectLst/>
                <a:latin typeface="Cambria" panose="02040503050406030204" pitchFamily="18" charset="0"/>
                <a:ea typeface="Cambria" panose="02040503050406030204" pitchFamily="18" charset="0"/>
              </a:endParaRPr>
            </a:p>
            <a:p>
              <a:r>
                <a:rPr lang="vi-VN" sz="2800" b="1" dirty="0">
                  <a:effectLst/>
                  <a:latin typeface="Cambria" panose="02040503050406030204" pitchFamily="18" charset="0"/>
                  <a:ea typeface="Cambria" panose="02040503050406030204" pitchFamily="18" charset="0"/>
                </a:rPr>
                <a:t>Dẫn đường</a:t>
              </a:r>
              <a:r>
                <a:rPr lang="vi-VN" sz="2800" dirty="0">
                  <a:effectLst/>
                  <a:latin typeface="Cambria" panose="02040503050406030204" pitchFamily="18" charset="0"/>
                  <a:ea typeface="Cambria" panose="02040503050406030204" pitchFamily="18" charset="0"/>
                </a:rPr>
                <a:t> về thăm ông.</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D57DE915-38EA-5CFA-7BB0-2F33347B4F9B}"/>
                </a:ext>
              </a:extLst>
            </p:cNvPr>
            <p:cNvPicPr>
              <a:picLocks noChangeAspect="1"/>
            </p:cNvPicPr>
            <p:nvPr/>
          </p:nvPicPr>
          <p:blipFill>
            <a:blip r:embed="rId4"/>
            <a:stretch>
              <a:fillRect/>
            </a:stretch>
          </p:blipFill>
          <p:spPr>
            <a:xfrm>
              <a:off x="720876" y="1918260"/>
              <a:ext cx="701083" cy="701083"/>
            </a:xfrm>
            <a:prstGeom prst="rect">
              <a:avLst/>
            </a:prstGeom>
          </p:spPr>
        </p:pic>
      </p:grpSp>
      <p:pic>
        <p:nvPicPr>
          <p:cNvPr id="29" name="Picture 28">
            <a:extLst>
              <a:ext uri="{FF2B5EF4-FFF2-40B4-BE49-F238E27FC236}">
                <a16:creationId xmlns:a16="http://schemas.microsoft.com/office/drawing/2014/main" id="{F7EC2C0C-6372-4CB2-E1A3-5912AF635C03}"/>
              </a:ext>
            </a:extLst>
          </p:cNvPr>
          <p:cNvPicPr>
            <a:picLocks noChangeAspect="1"/>
          </p:cNvPicPr>
          <p:nvPr/>
        </p:nvPicPr>
        <p:blipFill>
          <a:blip r:embed="rId5"/>
          <a:stretch>
            <a:fillRect/>
          </a:stretch>
        </p:blipFill>
        <p:spPr>
          <a:xfrm>
            <a:off x="2809945" y="1059636"/>
            <a:ext cx="7181710" cy="1182727"/>
          </a:xfrm>
          <a:prstGeom prst="rect">
            <a:avLst/>
          </a:prstGeom>
        </p:spPr>
      </p:pic>
    </p:spTree>
    <p:extLst>
      <p:ext uri="{BB962C8B-B14F-4D97-AF65-F5344CB8AC3E}">
        <p14:creationId xmlns:p14="http://schemas.microsoft.com/office/powerpoint/2010/main" val="166267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60286" y="2981308"/>
            <a:ext cx="5519554" cy="2800767"/>
          </a:xfrm>
          <a:prstGeom prst="rect">
            <a:avLst/>
          </a:prstGeom>
          <a:noFill/>
        </p:spPr>
        <p:txBody>
          <a:bodyPr wrap="square" rtlCol="0">
            <a:spAutoFit/>
          </a:bodyPr>
          <a:lstStyle/>
          <a:p>
            <a:pPr marL="0" marR="0" algn="just">
              <a:spcBef>
                <a:spcPts val="0"/>
              </a:spcBef>
              <a:spcAft>
                <a:spcPts val="0"/>
              </a:spcAft>
            </a:pPr>
            <a:r>
              <a:rPr lang="vi-VN" sz="4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lòng tong: </a:t>
            </a:r>
            <a:r>
              <a:rPr lang="vi-VN"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nước ngọt, sống thành đàn, cỡ nhỏ, mình dẹt, cùng họ với cá chép.</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2966874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885</Words>
  <Application>Microsoft Office PowerPoint</Application>
  <PresentationFormat>Widescreen</PresentationFormat>
  <Paragraphs>89</Paragraphs>
  <Slides>27</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等线</vt:lpstr>
      <vt:lpstr>Aptos</vt:lpstr>
      <vt:lpstr>Aptos Display</vt:lpstr>
      <vt:lpstr>Arial</vt:lpstr>
      <vt:lpstr>Calibri</vt:lpstr>
      <vt:lpstr>Cambria</vt:lpstr>
      <vt:lpstr>SVN-Dumpling</vt:lpstr>
      <vt:lpstr>Times New Roman</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cp:revision>
  <dcterms:created xsi:type="dcterms:W3CDTF">2025-03-16T03:55:30Z</dcterms:created>
  <dcterms:modified xsi:type="dcterms:W3CDTF">2025-03-16T04:15:39Z</dcterms:modified>
</cp:coreProperties>
</file>