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5" r:id="rId3"/>
    <p:sldId id="257" r:id="rId4"/>
    <p:sldId id="258" r:id="rId5"/>
    <p:sldId id="259" r:id="rId6"/>
    <p:sldId id="260" r:id="rId7"/>
    <p:sldId id="286" r:id="rId8"/>
    <p:sldId id="261" r:id="rId9"/>
    <p:sldId id="267" r:id="rId10"/>
    <p:sldId id="280" r:id="rId11"/>
    <p:sldId id="281" r:id="rId12"/>
    <p:sldId id="268" r:id="rId13"/>
    <p:sldId id="271" r:id="rId14"/>
    <p:sldId id="262" r:id="rId15"/>
    <p:sldId id="285" r:id="rId16"/>
    <p:sldId id="263" r:id="rId17"/>
    <p:sldId id="277" r:id="rId18"/>
    <p:sldId id="278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35488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8" y="4088198"/>
            <a:ext cx="9139451" cy="116960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71" r:id="rId6"/>
    <p:sldLayoutId id="2147483670" r:id="rId7"/>
    <p:sldLayoutId id="2147483669" r:id="rId8"/>
    <p:sldLayoutId id="2147483668" r:id="rId9"/>
    <p:sldLayoutId id="2147483664" r:id="rId10"/>
    <p:sldLayoutId id="2147483665" r:id="rId11"/>
    <p:sldLayoutId id="2147483667" r:id="rId12"/>
    <p:sldLayoutId id="2147483666" r:id="rId13"/>
    <p:sldLayoutId id="214748366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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image" Target="file:///C:\Program%20Files\Inknoe%20ClassPoint%202\Images\mc_blue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quizizz.com/admin/quiz/66cdc7e61d1d90e78ce21e3b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l-gesch%C3%A4ft-icon-logo-clipart-115128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file:///C:\Program%20Files\Inknoe%20ClassPoint%202\Images\mc_blu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%202\Images\mc_blue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27261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</a:rPr>
              <a:t>TIN HỌC 5</a:t>
            </a:r>
            <a:r>
              <a:rPr lang="en-US" sz="4800" dirty="0">
                <a:solidFill>
                  <a:srgbClr val="FF0000"/>
                </a:solidFill>
              </a:rPr>
              <a:t/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CHỦ ĐỀ F. GIẢI QUYẾT VẤN ĐỀ VỚI SỰ TRỢ GIÚP CỦA MÁY TÍNH</a:t>
            </a:r>
            <a:r>
              <a:rPr lang="en-US" dirty="0"/>
              <a:t/>
            </a:r>
            <a:br>
              <a:rPr lang="en-US" dirty="0"/>
            </a:br>
            <a:r>
              <a:rPr lang="en-US" sz="5400" dirty="0">
                <a:solidFill>
                  <a:srgbClr val="0070C0"/>
                </a:solidFill>
              </a:rPr>
              <a:t>BÀI 11. CẤU TRÚC </a:t>
            </a:r>
            <a:r>
              <a:rPr lang="en-US" sz="5400" dirty="0" smtClean="0">
                <a:solidFill>
                  <a:srgbClr val="0070C0"/>
                </a:solidFill>
              </a:rPr>
              <a:t>LẶP (</a:t>
            </a:r>
            <a:r>
              <a:rPr lang="en-US" sz="5400" dirty="0" err="1" smtClean="0">
                <a:solidFill>
                  <a:srgbClr val="0070C0"/>
                </a:solidFill>
              </a:rPr>
              <a:t>Tiết</a:t>
            </a:r>
            <a:r>
              <a:rPr lang="en-US" sz="5400" dirty="0" smtClean="0">
                <a:solidFill>
                  <a:srgbClr val="0070C0"/>
                </a:solidFill>
              </a:rPr>
              <a:t> 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2240" y="409433"/>
            <a:ext cx="443858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UBND QUẬN DƯƠNG KINH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TRƯỜNG TIỂU HỌC ANH DŨNG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LƯU Ý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2" y="2655246"/>
            <a:ext cx="9731124" cy="27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VÍ DỤ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30" y="2366275"/>
            <a:ext cx="9394213" cy="38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6781799" y="2953556"/>
            <a:ext cx="4572000" cy="61157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c, 2 và b, 3 và a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799" y="3700067"/>
            <a:ext cx="4572000" cy="60245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c, 2 và a, 3 và b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btnInknoeActivityCp2">
            <a:extLst>
              <a:ext uri="{FF2B5EF4-FFF2-40B4-BE49-F238E27FC236}">
                <a16:creationId xmlns="" xmlns:a16="http://schemas.microsoft.com/office/drawing/2014/main" id="{F7D6D369-E846-45A0-9AA8-3AE0900664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06" y="846816"/>
            <a:ext cx="1385132" cy="3621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5F399F-C022-4DE8-9ED7-99CA2470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Ghép mỗi mô tả cấu trúc lặp ở cột bên trái với một khối lệnh Scratch t</a:t>
            </a:r>
            <a:r>
              <a:rPr lang="vi-VN"/>
              <a:t>ư</a:t>
            </a:r>
            <a:r>
              <a:rPr lang="en-US"/>
              <a:t>ơng ứng ở cột bên phải (tr.49).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11EF61-1822-4A36-B5F9-71C90E8DA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27" y="2817438"/>
            <a:ext cx="4572001" cy="349844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82CFD35-958B-45AE-B6FA-4F33F59A4638}"/>
              </a:ext>
            </a:extLst>
          </p:cNvPr>
          <p:cNvSpPr/>
          <p:nvPr/>
        </p:nvSpPr>
        <p:spPr>
          <a:xfrm>
            <a:off x="6781799" y="4437458"/>
            <a:ext cx="4572003" cy="61157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a, 2 và c, 3 và 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149C245-7646-481D-8683-20A6B9EFFF7E}"/>
              </a:ext>
            </a:extLst>
          </p:cNvPr>
          <p:cNvSpPr/>
          <p:nvPr/>
        </p:nvSpPr>
        <p:spPr>
          <a:xfrm>
            <a:off x="6781799" y="5226075"/>
            <a:ext cx="4572003" cy="61157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1 và a, 2 và b, 3 và 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SGK/49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44" y="2517291"/>
            <a:ext cx="9324326" cy="349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pic>
        <p:nvPicPr>
          <p:cNvPr id="2" name="Content Placeholder 1">
            <a:hlinkClick r:id="rId2"/>
            <a:extLst>
              <a:ext uri="{FF2B5EF4-FFF2-40B4-BE49-F238E27FC236}">
                <a16:creationId xmlns="" xmlns:a16="http://schemas.microsoft.com/office/drawing/2014/main" id="{F2AA7D79-349D-41E0-A65D-1A30FAAED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03" y="1844178"/>
            <a:ext cx="9396367" cy="43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0063A2C-0797-419E-B6B3-286282C8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Thực hành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95994EE-39D5-48C5-8160-429731C71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Thực hành theo h</a:t>
            </a:r>
            <a:r>
              <a:rPr lang="vi-VN"/>
              <a:t>ư</a:t>
            </a:r>
            <a:r>
              <a:rPr lang="en-US"/>
              <a:t>ớng dẫn ở bài 1,2 ở SGK/50.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AA8AE2-56D4-4929-82B2-904CB7B0D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76" y="2438889"/>
            <a:ext cx="8780593" cy="387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/>
              <a:t>Đọc và thực hiện yêu cầu của HĐ Vận dụng ở SGK/50.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0D6C1C-21B5-43F6-98E5-19A1E2BF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7" y="3005791"/>
            <a:ext cx="8796678" cy="316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TỰ ĐÁNH GIÁ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"/>
            </a:pPr>
            <a:r>
              <a:rPr lang="vi-VN">
                <a:solidFill>
                  <a:schemeClr val="accent1">
                    <a:lumMod val="75000"/>
                  </a:schemeClr>
                </a:solidFill>
              </a:rPr>
              <a:t>Hiểu được các ví dụ cụ thể mô tả cấu trúc lặp.</a:t>
            </a:r>
          </a:p>
          <a:p>
            <a:pPr>
              <a:buFont typeface="Wingdings" panose="05000000000000000000" pitchFamily="2" charset="2"/>
              <a:buChar char=""/>
            </a:pPr>
            <a:r>
              <a:rPr lang="vi-VN">
                <a:solidFill>
                  <a:schemeClr val="accent1">
                    <a:lumMod val="75000"/>
                  </a:schemeClr>
                </a:solidFill>
              </a:rPr>
              <a:t>Sử dụng được cấu trúc lặp trong một số chương trình đơn giản.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7" y="400129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50667" y="40012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Khảo sát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 hãy cho biết mức độ hài lòng sau bài học!</a:t>
            </a:r>
            <a:endParaRPr lang="vi-V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5" y="2809746"/>
            <a:ext cx="3108960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80974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245A239-163D-4149-8934-748175A80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Xin cảm </a:t>
            </a:r>
            <a:r>
              <a:rPr lang="vi-VN"/>
              <a:t>ơ</a:t>
            </a:r>
            <a:r>
              <a:rPr lang="en-US"/>
              <a:t>n các em đã lắng nghe!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8D95693-D3C7-462D-8E7E-5154577ED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Giáo viên: Đinh Văn Quyên</a:t>
            </a:r>
          </a:p>
        </p:txBody>
      </p:sp>
    </p:spTree>
    <p:extLst>
      <p:ext uri="{BB962C8B-B14F-4D97-AF65-F5344CB8AC3E}">
        <p14:creationId xmlns:p14="http://schemas.microsoft.com/office/powerpoint/2010/main" val="36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120D45A-CD1A-4A60-B252-CE729FB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MỤC TIÊU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6E6B92E6-8BBF-4225-B3F8-838E6510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Hiểu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dụ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cụ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mô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tả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lặp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lặp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trong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chương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đơn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giản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707F2D-3BBB-4443-9D07-2304CC44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545665"/>
            <a:ext cx="1040837" cy="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yêu cầu HĐ khởi động ở SGK/47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D01E26-A1E8-4C11-A04C-34C3D7EE9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97" y="2503803"/>
            <a:ext cx="9176839" cy="34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/>
              <a:t>Cấu trúc lặp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Cấu trúc lặp trong Scratch</a:t>
            </a:r>
          </a:p>
        </p:txBody>
      </p:sp>
    </p:spTree>
    <p:extLst>
      <p:ext uri="{BB962C8B-B14F-4D97-AF65-F5344CB8AC3E}">
        <p14:creationId xmlns:p14="http://schemas.microsoft.com/office/powerpoint/2010/main" val="1070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/>
              <a:t>Đọc thông tin ở SGK/47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23795DA-8769-4B34-BD6A-CE30D2502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49" y="2431121"/>
            <a:ext cx="4907101" cy="38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Tình huống sau đây có thể được mô tả với cấu trúc lặp nào?</a:t>
            </a:r>
          </a:p>
          <a:p>
            <a:pPr marL="0" indent="0">
              <a:buNone/>
            </a:pPr>
            <a:r>
              <a:rPr lang="en-US"/>
              <a:t>“Điều khiển nhân vật trên sân khấu thực hiện 4 lần: di chuyển 100 bước; đợi 1 giây; xoay trái 90 độ.”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56228" y="4069247"/>
            <a:ext cx="4572000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biết trước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801" y="4067339"/>
            <a:ext cx="4572000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không biết trước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tnInknoeActivityCp2">
            <a:extLst>
              <a:ext uri="{FF2B5EF4-FFF2-40B4-BE49-F238E27FC236}">
                <a16:creationId xmlns="" xmlns:a16="http://schemas.microsoft.com/office/drawing/2014/main" id="{6A35CE37-6016-491A-AC5C-8958164008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6" y="782559"/>
            <a:ext cx="1876652" cy="4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Tình huống sau đây có thể được mô tả với cấu trúc lặp nào?</a:t>
            </a:r>
          </a:p>
          <a:p>
            <a:pPr marL="0" indent="0">
              <a:buNone/>
            </a:pPr>
            <a:r>
              <a:rPr lang="en-US"/>
              <a:t>“Điều khiển nhân vật trên sân khấu thực hiện </a:t>
            </a:r>
            <a:r>
              <a:rPr lang="en-US" i="1"/>
              <a:t>lướt trong 1 giây tới vị trí ngẫu nhiên</a:t>
            </a:r>
            <a:r>
              <a:rPr lang="en-US"/>
              <a:t> đến khi phím Q được gõ.”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56228" y="4341961"/>
            <a:ext cx="4572000" cy="895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biết trước</a:t>
            </a:r>
            <a:endParaRPr lang="en-US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801" y="4340053"/>
            <a:ext cx="4572000" cy="89768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Lặp với số lần không biết trước</a:t>
            </a:r>
            <a:endParaRPr 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tnInknoeActivityCp2">
            <a:extLst>
              <a:ext uri="{FF2B5EF4-FFF2-40B4-BE49-F238E27FC236}">
                <a16:creationId xmlns="" xmlns:a16="http://schemas.microsoft.com/office/drawing/2014/main" id="{6A35CE37-6016-491A-AC5C-8958164008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6" y="782559"/>
            <a:ext cx="1876652" cy="49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Cấu trúc lặp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 hãy đọc phần ghi nhớ ở SGK/48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091D640-972A-44B8-B6EB-6912098E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63" y="2480865"/>
            <a:ext cx="8941861" cy="265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2. Cấu trúc lặp trong Scratch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Đọc thông tin ở SGK/48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59D3706-81B1-42BE-8985-5C5B0F397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0" y="2506117"/>
            <a:ext cx="4344655" cy="367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436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TIN HỌC 5 CHỦ ĐỀ F. GIẢI QUYẾT VẤN ĐỀ VỚI SỰ TRỢ GIÚP CỦA MÁY TÍNH BÀI 11. CẤU TRÚC LẶP (Tiết 1)</vt:lpstr>
      <vt:lpstr>MỤC TIÊU BÀI HỌC</vt:lpstr>
      <vt:lpstr>Khởi động</vt:lpstr>
      <vt:lpstr>Khám phá</vt:lpstr>
      <vt:lpstr>1. Cấu trúc lặp</vt:lpstr>
      <vt:lpstr>1. Cấu trúc lặp</vt:lpstr>
      <vt:lpstr>1. Cấu trúc lặp</vt:lpstr>
      <vt:lpstr>1. Cấu trúc lặp</vt:lpstr>
      <vt:lpstr>2. Cấu trúc lặp trong Scratch</vt:lpstr>
      <vt:lpstr>2. Cấu trúc lặp trong Scratch</vt:lpstr>
      <vt:lpstr>2. Cấu trúc lặp trong Scratch</vt:lpstr>
      <vt:lpstr>2. Cấu trúc lặp trong Scratch</vt:lpstr>
      <vt:lpstr>2. Cấu trúc lặp trong Scratch</vt:lpstr>
      <vt:lpstr>Luyện tập</vt:lpstr>
      <vt:lpstr>Thực hành</vt:lpstr>
      <vt:lpstr>Vận dụng</vt:lpstr>
      <vt:lpstr>TỰ ĐÁNH GIÁ</vt:lpstr>
      <vt:lpstr>Khảo sát</vt:lpstr>
      <vt:lpstr>Xin cảm ơn các em đã lắng nghe!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Quyên Đinh Văn</dc:creator>
  <cp:lastModifiedBy>ADMIN</cp:lastModifiedBy>
  <cp:revision>33</cp:revision>
  <dcterms:created xsi:type="dcterms:W3CDTF">2023-06-22T14:33:34Z</dcterms:created>
  <dcterms:modified xsi:type="dcterms:W3CDTF">2025-03-26T14:14:51Z</dcterms:modified>
</cp:coreProperties>
</file>