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48" r:id="rId2"/>
    <p:sldId id="3879" r:id="rId3"/>
    <p:sldId id="3845" r:id="rId4"/>
    <p:sldId id="3846" r:id="rId5"/>
    <p:sldId id="3891" r:id="rId6"/>
    <p:sldId id="3907" r:id="rId7"/>
    <p:sldId id="3908" r:id="rId8"/>
    <p:sldId id="3909" r:id="rId9"/>
    <p:sldId id="505" r:id="rId10"/>
    <p:sldId id="3910" r:id="rId11"/>
    <p:sldId id="3911" r:id="rId12"/>
    <p:sldId id="3912" r:id="rId13"/>
    <p:sldId id="3913" r:id="rId14"/>
    <p:sldId id="3914" r:id="rId15"/>
    <p:sldId id="3915" r:id="rId16"/>
    <p:sldId id="3916" r:id="rId17"/>
    <p:sldId id="3917" r:id="rId18"/>
    <p:sldId id="3918" r:id="rId19"/>
    <p:sldId id="3919" r:id="rId20"/>
    <p:sldId id="3920" r:id="rId21"/>
    <p:sldId id="3921" r:id="rId22"/>
    <p:sldId id="3922" r:id="rId23"/>
    <p:sldId id="3923" r:id="rId24"/>
    <p:sldId id="3924" r:id="rId25"/>
    <p:sldId id="3925" r:id="rId26"/>
    <p:sldId id="3926" r:id="rId27"/>
    <p:sldId id="3927" r:id="rId28"/>
    <p:sldId id="3928"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ECB35-73BB-4368-BA41-B799F2F2E210}"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DAC8A-96BE-4B9E-8608-43C69DAA28FD}" type="slidenum">
              <a:rPr lang="en-US" smtClean="0"/>
              <a:t>‹#›</a:t>
            </a:fld>
            <a:endParaRPr lang="en-US"/>
          </a:p>
        </p:txBody>
      </p:sp>
    </p:spTree>
    <p:extLst>
      <p:ext uri="{BB962C8B-B14F-4D97-AF65-F5344CB8AC3E}">
        <p14:creationId xmlns:p14="http://schemas.microsoft.com/office/powerpoint/2010/main" val="406886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696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42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882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50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242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6f96fd3f7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58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623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48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698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832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80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049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12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561D-0963-B599-8EAB-877A9149D6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423E0-C474-8359-C7A6-5F124018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2FF3A5-3A54-A23C-71B0-E6E4DCE606E2}"/>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5" name="Footer Placeholder 4">
            <a:extLst>
              <a:ext uri="{FF2B5EF4-FFF2-40B4-BE49-F238E27FC236}">
                <a16:creationId xmlns:a16="http://schemas.microsoft.com/office/drawing/2014/main" id="{A15371D8-C477-1276-48FB-397A1F7B1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C02E5-2F91-546C-2EFB-5121767B9C30}"/>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3450266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8C70-E67C-D70D-A7FE-B1973DCABE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321AD3-5C26-7637-9DE8-29D1AD66F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365C5-55ED-0DF8-A5D6-1A38EC9496C1}"/>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5" name="Footer Placeholder 4">
            <a:extLst>
              <a:ext uri="{FF2B5EF4-FFF2-40B4-BE49-F238E27FC236}">
                <a16:creationId xmlns:a16="http://schemas.microsoft.com/office/drawing/2014/main" id="{E4F7684A-A7C8-3DB0-4F82-D80AC0D83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B451E-03D5-C312-8980-ACA8548EDDFE}"/>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101715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80AFF-1D68-B4D1-738F-7A50931E24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1BF3C-18E4-43FB-9F4C-418A94FE01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67DF3-9A06-5914-44AA-6E02958AFE5A}"/>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5" name="Footer Placeholder 4">
            <a:extLst>
              <a:ext uri="{FF2B5EF4-FFF2-40B4-BE49-F238E27FC236}">
                <a16:creationId xmlns:a16="http://schemas.microsoft.com/office/drawing/2014/main" id="{33D25FF5-C5E1-6D0E-2308-40A993F76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DD4CE-86CC-7B6A-7B1A-10F07A26AEE7}"/>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248424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1250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82238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3026-EB3B-EF0F-AF2A-F069CA9035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094EA-E180-D2A0-B784-C8994A760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CB4FD-150A-C9CA-18E0-770CDEF18D26}"/>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5" name="Footer Placeholder 4">
            <a:extLst>
              <a:ext uri="{FF2B5EF4-FFF2-40B4-BE49-F238E27FC236}">
                <a16:creationId xmlns:a16="http://schemas.microsoft.com/office/drawing/2014/main" id="{F1294FEC-74AC-A124-D4D8-354E5805C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34DCC-6D28-396E-9D28-4E3BF277DEF4}"/>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103116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A4AC-B2B9-DEDC-4DF9-582BB7A59C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8BA09C-D7AC-9974-9896-D260F2ADCD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B1A4BB-5143-8FA7-AF43-05CBFA439958}"/>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5" name="Footer Placeholder 4">
            <a:extLst>
              <a:ext uri="{FF2B5EF4-FFF2-40B4-BE49-F238E27FC236}">
                <a16:creationId xmlns:a16="http://schemas.microsoft.com/office/drawing/2014/main" id="{FE149FC1-BAEA-C88B-BC8D-D9FACD2E2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3C453-9162-B337-3781-F3BF37BED6D6}"/>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260617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075A-8937-6B1B-BA61-8FFC08D39A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A9C18-09C0-2C52-610C-AABA07761B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B8DC8-BC35-DEE2-AF6A-7F5019E59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42A5EC-0DF1-E3EF-3F11-454465382CA2}"/>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6" name="Footer Placeholder 5">
            <a:extLst>
              <a:ext uri="{FF2B5EF4-FFF2-40B4-BE49-F238E27FC236}">
                <a16:creationId xmlns:a16="http://schemas.microsoft.com/office/drawing/2014/main" id="{EF026550-726D-F616-0B38-780A840DB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BA4D0-39B6-9827-AF3C-E37BE9F4A776}"/>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307805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C3C8-A5A1-8DD1-D1CA-426C78466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0F7B92-3437-9B2C-DF36-2BC1A22058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5657BC-5020-9E4E-E303-D29E7464EE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FC9321-3978-F1B2-2549-F1F63A127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AE8CE-65E1-8099-0C4B-D278255A52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FE768C-7355-826C-4E1C-6A0F6DB712C3}"/>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8" name="Footer Placeholder 7">
            <a:extLst>
              <a:ext uri="{FF2B5EF4-FFF2-40B4-BE49-F238E27FC236}">
                <a16:creationId xmlns:a16="http://schemas.microsoft.com/office/drawing/2014/main" id="{EAEDB229-179E-A9EE-6CC5-8D9B6CDC0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21A17F-13C7-EE28-B0BF-B776D1DE5527}"/>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68013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2E9B-13E5-3C4E-FE4A-7AF80C17F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B01D4B-F78C-C3D8-A1D1-34CE893D39A4}"/>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4" name="Footer Placeholder 3">
            <a:extLst>
              <a:ext uri="{FF2B5EF4-FFF2-40B4-BE49-F238E27FC236}">
                <a16:creationId xmlns:a16="http://schemas.microsoft.com/office/drawing/2014/main" id="{C4A1098E-FFD1-396D-F477-C262D6CC1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90AF92-6C53-9B0A-E84F-40C1CA38B716}"/>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4094954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166E8-6D1C-191A-1209-8C99FC78F969}"/>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3" name="Footer Placeholder 2">
            <a:extLst>
              <a:ext uri="{FF2B5EF4-FFF2-40B4-BE49-F238E27FC236}">
                <a16:creationId xmlns:a16="http://schemas.microsoft.com/office/drawing/2014/main" id="{F724700F-22AB-6B89-A006-EB5BF1123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49FD67-12B5-2C12-BB64-EBF2C33047D9}"/>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871996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6454-3416-F3C1-4FCD-EC3D6C7A0C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DD3ADE-AE8E-2ACE-B407-9DBD283BEC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168A35-5B42-CF07-453B-960182A7A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C80478-28C1-5703-B603-AB27751FF0A7}"/>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6" name="Footer Placeholder 5">
            <a:extLst>
              <a:ext uri="{FF2B5EF4-FFF2-40B4-BE49-F238E27FC236}">
                <a16:creationId xmlns:a16="http://schemas.microsoft.com/office/drawing/2014/main" id="{66AEF4C8-2827-68CE-233E-B122C5A7E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EB076-BC41-3B5A-876F-2C34AC5F980F}"/>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139087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DCA8-23A5-4F70-9B1A-7C8B62776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27D53E-9AB2-367C-968A-3FBEDD2D4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22CE93-233D-B870-5CA8-BCC57F54F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62EB15-C6CF-E6DF-56F1-1799CE02FBE0}"/>
              </a:ext>
            </a:extLst>
          </p:cNvPr>
          <p:cNvSpPr>
            <a:spLocks noGrp="1"/>
          </p:cNvSpPr>
          <p:nvPr>
            <p:ph type="dt" sz="half" idx="10"/>
          </p:nvPr>
        </p:nvSpPr>
        <p:spPr/>
        <p:txBody>
          <a:bodyPr/>
          <a:lstStyle/>
          <a:p>
            <a:fld id="{FF87CEF8-FBE8-4C6B-A8B7-5E8EB16E4927}" type="datetimeFigureOut">
              <a:rPr lang="en-US" smtClean="0"/>
              <a:t>3/29/2025</a:t>
            </a:fld>
            <a:endParaRPr lang="en-US"/>
          </a:p>
        </p:txBody>
      </p:sp>
      <p:sp>
        <p:nvSpPr>
          <p:cNvPr id="6" name="Footer Placeholder 5">
            <a:extLst>
              <a:ext uri="{FF2B5EF4-FFF2-40B4-BE49-F238E27FC236}">
                <a16:creationId xmlns:a16="http://schemas.microsoft.com/office/drawing/2014/main" id="{DEAF9F8D-3A6F-4931-B1AB-162828FAE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32C-A9AB-68C1-6961-14281E30B894}"/>
              </a:ext>
            </a:extLst>
          </p:cNvPr>
          <p:cNvSpPr>
            <a:spLocks noGrp="1"/>
          </p:cNvSpPr>
          <p:nvPr>
            <p:ph type="sldNum" sz="quarter" idx="12"/>
          </p:nvPr>
        </p:nvSpPr>
        <p:spPr/>
        <p:txBody>
          <a:bodyPr/>
          <a:lstStyle/>
          <a:p>
            <a:fld id="{C762640E-A5A2-47AA-BBA6-12A7A7714D1C}" type="slidenum">
              <a:rPr lang="en-US" smtClean="0"/>
              <a:t>‹#›</a:t>
            </a:fld>
            <a:endParaRPr lang="en-US"/>
          </a:p>
        </p:txBody>
      </p:sp>
    </p:spTree>
    <p:extLst>
      <p:ext uri="{BB962C8B-B14F-4D97-AF65-F5344CB8AC3E}">
        <p14:creationId xmlns:p14="http://schemas.microsoft.com/office/powerpoint/2010/main" val="306994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38D2A-3C18-C825-DB0E-99BF10D6C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F6532D-C485-29DE-B6CE-9FDC8CB6F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893D3-4187-6181-A526-3B3A5E094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87CEF8-FBE8-4C6B-A8B7-5E8EB16E4927}" type="datetimeFigureOut">
              <a:rPr lang="en-US" smtClean="0"/>
              <a:t>3/29/2025</a:t>
            </a:fld>
            <a:endParaRPr lang="en-US"/>
          </a:p>
        </p:txBody>
      </p:sp>
      <p:sp>
        <p:nvSpPr>
          <p:cNvPr id="5" name="Footer Placeholder 4">
            <a:extLst>
              <a:ext uri="{FF2B5EF4-FFF2-40B4-BE49-F238E27FC236}">
                <a16:creationId xmlns:a16="http://schemas.microsoft.com/office/drawing/2014/main" id="{35FE9508-50AE-5DD0-7973-0D799185C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993D10-8011-2419-AFCF-787553BA7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62640E-A5A2-47AA-BBA6-12A7A7714D1C}" type="slidenum">
              <a:rPr lang="en-US" smtClean="0"/>
              <a:t>‹#›</a:t>
            </a:fld>
            <a:endParaRPr lang="en-US"/>
          </a:p>
        </p:txBody>
      </p:sp>
    </p:spTree>
    <p:extLst>
      <p:ext uri="{BB962C8B-B14F-4D97-AF65-F5344CB8AC3E}">
        <p14:creationId xmlns:p14="http://schemas.microsoft.com/office/powerpoint/2010/main" val="59420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Hình ảnh 23" descr="Ảnh có chứa văn bản, búp bê&#10;&#10;Mô tả được tạo tự động">
            <a:extLst>
              <a:ext uri="{FF2B5EF4-FFF2-40B4-BE49-F238E27FC236}">
                <a16:creationId xmlns:a16="http://schemas.microsoft.com/office/drawing/2014/main" id="{2384737E-79FC-D10B-A43D-1A9082CF7F84}"/>
              </a:ext>
            </a:extLst>
          </p:cNvPr>
          <p:cNvPicPr>
            <a:picLocks noChangeAspect="1"/>
          </p:cNvPicPr>
          <p:nvPr/>
        </p:nvPicPr>
        <p:blipFill>
          <a:blip r:embed="rId2"/>
          <a:stretch>
            <a:fillRect/>
          </a:stretch>
        </p:blipFill>
        <p:spPr>
          <a:xfrm>
            <a:off x="10280868" y="3784841"/>
            <a:ext cx="2027267" cy="3029115"/>
          </a:xfrm>
          <a:prstGeom prst="rect">
            <a:avLst/>
          </a:prstGeom>
        </p:spPr>
      </p:pic>
      <p:pic>
        <p:nvPicPr>
          <p:cNvPr id="26" name="Hình ảnh 25" descr="Ảnh có chứa văn bản&#10;&#10;Mô tả được tạo tự động">
            <a:extLst>
              <a:ext uri="{FF2B5EF4-FFF2-40B4-BE49-F238E27FC236}">
                <a16:creationId xmlns:a16="http://schemas.microsoft.com/office/drawing/2014/main" id="{642EAE0E-3975-5387-C8C9-D74862A62DD4}"/>
              </a:ext>
            </a:extLst>
          </p:cNvPr>
          <p:cNvPicPr>
            <a:picLocks noChangeAspect="1"/>
          </p:cNvPicPr>
          <p:nvPr/>
        </p:nvPicPr>
        <p:blipFill>
          <a:blip r:embed="rId3"/>
          <a:stretch>
            <a:fillRect/>
          </a:stretch>
        </p:blipFill>
        <p:spPr>
          <a:xfrm>
            <a:off x="0" y="3784841"/>
            <a:ext cx="1777634" cy="3073159"/>
          </a:xfrm>
          <a:prstGeom prst="rect">
            <a:avLst/>
          </a:prstGeom>
        </p:spPr>
      </p:pic>
      <p:sp>
        <p:nvSpPr>
          <p:cNvPr id="4" name="Hộp Văn bản 25">
            <a:extLst>
              <a:ext uri="{FF2B5EF4-FFF2-40B4-BE49-F238E27FC236}">
                <a16:creationId xmlns:a16="http://schemas.microsoft.com/office/drawing/2014/main" id="{33E3ADFC-A0BA-9D19-41CC-2E7CDFD7F2C1}"/>
              </a:ext>
            </a:extLst>
          </p:cNvPr>
          <p:cNvSpPr txBox="1"/>
          <p:nvPr/>
        </p:nvSpPr>
        <p:spPr>
          <a:xfrm>
            <a:off x="1513229" y="245764"/>
            <a:ext cx="9467440" cy="769441"/>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latin typeface="Times New Roman" pitchFamily="18" charset="0"/>
                <a:cs typeface="Times New Roman" pitchFamily="18" charset="0"/>
              </a:rPr>
              <a:t>UBND QUẬN DƯƠNG KINH</a:t>
            </a:r>
          </a:p>
          <a:p>
            <a:pPr algn="ctr"/>
            <a:r>
              <a:rPr lang="en-US" sz="2200" b="1" dirty="0">
                <a:latin typeface="Times New Roman" pitchFamily="18" charset="0"/>
                <a:cs typeface="Times New Roman" pitchFamily="18" charset="0"/>
              </a:rPr>
              <a:t>TRƯỜNG TIỂU HỌC ANH DŨNG</a:t>
            </a:r>
          </a:p>
        </p:txBody>
      </p:sp>
      <p:pic>
        <p:nvPicPr>
          <p:cNvPr id="3" name="Picture 2">
            <a:extLst>
              <a:ext uri="{FF2B5EF4-FFF2-40B4-BE49-F238E27FC236}">
                <a16:creationId xmlns:a16="http://schemas.microsoft.com/office/drawing/2014/main" id="{9C9A16B0-12AA-583F-5832-27DCC9E75923}"/>
              </a:ext>
            </a:extLst>
          </p:cNvPr>
          <p:cNvPicPr>
            <a:picLocks noChangeAspect="1"/>
          </p:cNvPicPr>
          <p:nvPr/>
        </p:nvPicPr>
        <p:blipFill>
          <a:blip r:embed="rId4"/>
          <a:stretch>
            <a:fillRect/>
          </a:stretch>
        </p:blipFill>
        <p:spPr>
          <a:xfrm>
            <a:off x="3918678" y="1761558"/>
            <a:ext cx="4145639" cy="942929"/>
          </a:xfrm>
          <a:prstGeom prst="rect">
            <a:avLst/>
          </a:prstGeom>
        </p:spPr>
      </p:pic>
      <p:pic>
        <p:nvPicPr>
          <p:cNvPr id="8" name="Picture 7">
            <a:extLst>
              <a:ext uri="{FF2B5EF4-FFF2-40B4-BE49-F238E27FC236}">
                <a16:creationId xmlns:a16="http://schemas.microsoft.com/office/drawing/2014/main" id="{B44A2C6A-3213-44FA-61F4-E79755E58F00}"/>
              </a:ext>
            </a:extLst>
          </p:cNvPr>
          <p:cNvPicPr>
            <a:picLocks noChangeAspect="1"/>
          </p:cNvPicPr>
          <p:nvPr/>
        </p:nvPicPr>
        <p:blipFill>
          <a:blip r:embed="rId5"/>
          <a:stretch>
            <a:fillRect/>
          </a:stretch>
        </p:blipFill>
        <p:spPr>
          <a:xfrm>
            <a:off x="1824366" y="3038822"/>
            <a:ext cx="8543268" cy="780356"/>
          </a:xfrm>
          <a:prstGeom prst="rect">
            <a:avLst/>
          </a:prstGeom>
        </p:spPr>
      </p:pic>
      <p:pic>
        <p:nvPicPr>
          <p:cNvPr id="9" name="Picture 8">
            <a:extLst>
              <a:ext uri="{FF2B5EF4-FFF2-40B4-BE49-F238E27FC236}">
                <a16:creationId xmlns:a16="http://schemas.microsoft.com/office/drawing/2014/main" id="{9335C06F-D0F4-DB5F-265A-DD49A9DCE52A}"/>
              </a:ext>
            </a:extLst>
          </p:cNvPr>
          <p:cNvPicPr>
            <a:picLocks noChangeAspect="1"/>
          </p:cNvPicPr>
          <p:nvPr/>
        </p:nvPicPr>
        <p:blipFill>
          <a:blip r:embed="rId6"/>
          <a:stretch>
            <a:fillRect/>
          </a:stretch>
        </p:blipFill>
        <p:spPr>
          <a:xfrm>
            <a:off x="5027643" y="3784841"/>
            <a:ext cx="2438612" cy="1146148"/>
          </a:xfrm>
          <a:prstGeom prst="rect">
            <a:avLst/>
          </a:prstGeom>
        </p:spPr>
      </p:pic>
      <p:pic>
        <p:nvPicPr>
          <p:cNvPr id="5" name="Picture 4" descr="A green and white logo&#10;&#10;Description automatically generated">
            <a:extLst>
              <a:ext uri="{FF2B5EF4-FFF2-40B4-BE49-F238E27FC236}">
                <a16:creationId xmlns:a16="http://schemas.microsoft.com/office/drawing/2014/main" id="{9A8FCE89-508C-3585-E53D-2FFD36C44B7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699" y="-147473"/>
            <a:ext cx="1909031" cy="1909031"/>
          </a:xfrm>
          <a:prstGeom prst="rect">
            <a:avLst/>
          </a:prstGeom>
        </p:spPr>
      </p:pic>
    </p:spTree>
    <p:extLst>
      <p:ext uri="{BB962C8B-B14F-4D97-AF65-F5344CB8AC3E}">
        <p14:creationId xmlns:p14="http://schemas.microsoft.com/office/powerpoint/2010/main" val="1313425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4" presetClass="path" presetSubtype="0" accel="50000" decel="50000" fill="hold" nodeType="afterEffect">
                                  <p:stCondLst>
                                    <p:cond delay="0"/>
                                  </p:stCondLst>
                                  <p:childTnLst>
                                    <p:animMotion origin="layout" path="M 1.94444E-6 -2.46914E-6 L -2.22222E-6 6.245E-17 " pathEditMode="relative" rAng="0" ptsTypes="AA">
                                      <p:cBhvr>
                                        <p:cTn id="17" dur="1000" fill="hold"/>
                                        <p:tgtEl>
                                          <p:spTgt spid="24"/>
                                        </p:tgtEl>
                                        <p:attrNameLst>
                                          <p:attrName>ppt_x</p:attrName>
                                          <p:attrName>ppt_y</p:attrName>
                                        </p:attrNameLst>
                                      </p:cBhvr>
                                      <p:rCtr x="43400" y="-55600"/>
                                    </p:animMotion>
                                  </p:childTnLst>
                                </p:cTn>
                              </p:par>
                              <p:par>
                                <p:cTn id="18" presetID="64" presetClass="path" presetSubtype="0" accel="50000" decel="50000" fill="hold" nodeType="withEffect">
                                  <p:stCondLst>
                                    <p:cond delay="0"/>
                                  </p:stCondLst>
                                  <p:childTnLst>
                                    <p:animMotion origin="layout" path="M 5E-6 -4.32099E-6 L 1.11111E-6 2.34568E-6 " pathEditMode="relative" rAng="0" ptsTypes="AA">
                                      <p:cBhvr>
                                        <p:cTn id="19" dur="1000" fill="hold"/>
                                        <p:tgtEl>
                                          <p:spTgt spid="26"/>
                                        </p:tgtEl>
                                        <p:attrNameLst>
                                          <p:attrName>ppt_x</p:attrName>
                                          <p:attrName>ppt_y</p:attrName>
                                        </p:attrNameLst>
                                      </p:cBhvr>
                                      <p:rCtr x="22600" y="40100"/>
                                    </p:animMotion>
                                  </p:childTnLst>
                                </p:cTn>
                              </p:par>
                              <p:par>
                                <p:cTn id="20" presetID="32" presetClass="emph" presetSubtype="0" fill="hold" nodeType="withEffect">
                                  <p:stCondLst>
                                    <p:cond delay="0"/>
                                  </p:stCondLst>
                                  <p:childTnLst>
                                    <p:animRot by="120000">
                                      <p:cBhvr>
                                        <p:cTn id="21" dur="200" fill="hold">
                                          <p:stCondLst>
                                            <p:cond delay="0"/>
                                          </p:stCondLst>
                                        </p:cTn>
                                        <p:tgtEl>
                                          <p:spTgt spid="24"/>
                                        </p:tgtEl>
                                        <p:attrNameLst>
                                          <p:attrName>r</p:attrName>
                                        </p:attrNameLst>
                                      </p:cBhvr>
                                    </p:animRot>
                                    <p:animRot by="-240000">
                                      <p:cBhvr>
                                        <p:cTn id="22" dur="400" fill="hold">
                                          <p:stCondLst>
                                            <p:cond delay="400"/>
                                          </p:stCondLst>
                                        </p:cTn>
                                        <p:tgtEl>
                                          <p:spTgt spid="24"/>
                                        </p:tgtEl>
                                        <p:attrNameLst>
                                          <p:attrName>r</p:attrName>
                                        </p:attrNameLst>
                                      </p:cBhvr>
                                    </p:animRot>
                                    <p:animRot by="240000">
                                      <p:cBhvr>
                                        <p:cTn id="23" dur="400" fill="hold">
                                          <p:stCondLst>
                                            <p:cond delay="800"/>
                                          </p:stCondLst>
                                        </p:cTn>
                                        <p:tgtEl>
                                          <p:spTgt spid="24"/>
                                        </p:tgtEl>
                                        <p:attrNameLst>
                                          <p:attrName>r</p:attrName>
                                        </p:attrNameLst>
                                      </p:cBhvr>
                                    </p:animRot>
                                    <p:animRot by="-240000">
                                      <p:cBhvr>
                                        <p:cTn id="24" dur="400" fill="hold">
                                          <p:stCondLst>
                                            <p:cond delay="1200"/>
                                          </p:stCondLst>
                                        </p:cTn>
                                        <p:tgtEl>
                                          <p:spTgt spid="24"/>
                                        </p:tgtEl>
                                        <p:attrNameLst>
                                          <p:attrName>r</p:attrName>
                                        </p:attrNameLst>
                                      </p:cBhvr>
                                    </p:animRot>
                                    <p:animRot by="120000">
                                      <p:cBhvr>
                                        <p:cTn id="25" dur="400" fill="hold">
                                          <p:stCondLst>
                                            <p:cond delay="1600"/>
                                          </p:stCondLst>
                                        </p:cTn>
                                        <p:tgtEl>
                                          <p:spTgt spid="24"/>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26"/>
                                        </p:tgtEl>
                                        <p:attrNameLst>
                                          <p:attrName>r</p:attrName>
                                        </p:attrNameLst>
                                      </p:cBhvr>
                                    </p:animRot>
                                    <p:animRot by="-240000">
                                      <p:cBhvr>
                                        <p:cTn id="28" dur="400" fill="hold">
                                          <p:stCondLst>
                                            <p:cond delay="400"/>
                                          </p:stCondLst>
                                        </p:cTn>
                                        <p:tgtEl>
                                          <p:spTgt spid="26"/>
                                        </p:tgtEl>
                                        <p:attrNameLst>
                                          <p:attrName>r</p:attrName>
                                        </p:attrNameLst>
                                      </p:cBhvr>
                                    </p:animRot>
                                    <p:animRot by="240000">
                                      <p:cBhvr>
                                        <p:cTn id="29" dur="400" fill="hold">
                                          <p:stCondLst>
                                            <p:cond delay="800"/>
                                          </p:stCondLst>
                                        </p:cTn>
                                        <p:tgtEl>
                                          <p:spTgt spid="26"/>
                                        </p:tgtEl>
                                        <p:attrNameLst>
                                          <p:attrName>r</p:attrName>
                                        </p:attrNameLst>
                                      </p:cBhvr>
                                    </p:animRot>
                                    <p:animRot by="-240000">
                                      <p:cBhvr>
                                        <p:cTn id="30" dur="400" fill="hold">
                                          <p:stCondLst>
                                            <p:cond delay="1200"/>
                                          </p:stCondLst>
                                        </p:cTn>
                                        <p:tgtEl>
                                          <p:spTgt spid="26"/>
                                        </p:tgtEl>
                                        <p:attrNameLst>
                                          <p:attrName>r</p:attrName>
                                        </p:attrNameLst>
                                      </p:cBhvr>
                                    </p:animRot>
                                    <p:animRot by="120000">
                                      <p:cBhvr>
                                        <p:cTn id="31" dur="400" fill="hold">
                                          <p:stCondLst>
                                            <p:cond delay="1600"/>
                                          </p:stCondLst>
                                        </p:cTn>
                                        <p:tgtEl>
                                          <p:spTgt spid="2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195977" y="1877253"/>
            <a:ext cx="9861448" cy="4195700"/>
          </a:xfrm>
          <a:prstGeom prst="rect">
            <a:avLst/>
          </a:prstGeom>
          <a:noFill/>
        </p:spPr>
        <p:txBody>
          <a:bodyPr wrap="square">
            <a:spAutoFit/>
          </a:bodyPr>
          <a:lstStyle/>
          <a:p>
            <a:pPr lvl="0" algn="just"/>
            <a:r>
              <a:rPr lang="vi-VN" sz="5333" b="1" dirty="0">
                <a:latin typeface="Calibri" panose="020F0502020204030204" pitchFamily="34" charset="0"/>
                <a:cs typeface="Calibri" panose="020F0502020204030204" pitchFamily="34" charset="0"/>
              </a:rPr>
              <a:t>Canh lá mật: </a:t>
            </a:r>
            <a:r>
              <a:rPr lang="vi-VN" sz="5333" b="1" dirty="0">
                <a:solidFill>
                  <a:srgbClr val="FF0000"/>
                </a:solidFill>
                <a:latin typeface="Calibri" panose="020F0502020204030204" pitchFamily="34" charset="0"/>
                <a:cs typeface="Calibri" panose="020F0502020204030204" pitchFamily="34" charset="0"/>
              </a:rPr>
              <a:t>đun nhỏ lửa làm nóng lá mật (cách lấy mật ngày xưa, hiện ít được sử dụng; cách lấy mật phổ biến hiện nay là vắt tay hoặc quay lá mật).</a:t>
            </a:r>
          </a:p>
        </p:txBody>
      </p:sp>
    </p:spTree>
    <p:extLst>
      <p:ext uri="{BB962C8B-B14F-4D97-AF65-F5344CB8AC3E}">
        <p14:creationId xmlns:p14="http://schemas.microsoft.com/office/powerpoint/2010/main" val="330390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413249" y="1877252"/>
            <a:ext cx="9644176" cy="1077218"/>
          </a:xfrm>
          <a:prstGeom prst="rect">
            <a:avLst/>
          </a:prstGeom>
          <a:noFill/>
        </p:spPr>
        <p:txBody>
          <a:bodyPr wrap="square">
            <a:spAutoFit/>
          </a:bodyPr>
          <a:lstStyle/>
          <a:p>
            <a:pPr lvl="0" algn="ctr"/>
            <a:r>
              <a:rPr lang="vi-VN" sz="6400" b="1" dirty="0">
                <a:latin typeface="Calibri" panose="020F0502020204030204" pitchFamily="34" charset="0"/>
                <a:cs typeface="Calibri" panose="020F0502020204030204" pitchFamily="34" charset="0"/>
              </a:rPr>
              <a:t>Vò: </a:t>
            </a:r>
            <a:r>
              <a:rPr lang="vi-VN" sz="6400" b="1" dirty="0">
                <a:solidFill>
                  <a:srgbClr val="FF0000"/>
                </a:solidFill>
                <a:latin typeface="Calibri" panose="020F0502020204030204" pitchFamily="34" charset="0"/>
                <a:cs typeface="Calibri" panose="020F0502020204030204" pitchFamily="34" charset="0"/>
              </a:rPr>
              <a:t>hũ (bình) lớn.</a:t>
            </a:r>
          </a:p>
        </p:txBody>
      </p:sp>
    </p:spTree>
    <p:extLst>
      <p:ext uri="{BB962C8B-B14F-4D97-AF65-F5344CB8AC3E}">
        <p14:creationId xmlns:p14="http://schemas.microsoft.com/office/powerpoint/2010/main" val="217832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1179131"/>
            <a:ext cx="8278161" cy="160402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48297"/>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1. </a:t>
              </a:r>
              <a:r>
                <a:rPr lang="en-US" sz="4267" b="1" kern="0" dirty="0" err="1">
                  <a:solidFill>
                    <a:srgbClr val="FF0000"/>
                  </a:solidFill>
                  <a:latin typeface="Calibri"/>
                  <a:cs typeface="Arial"/>
                  <a:sym typeface="Arial"/>
                </a:rPr>
                <a:t>Để</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lấy</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mật</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bà</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đã</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chuẩn</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bị</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những</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gì</a:t>
              </a:r>
              <a:r>
                <a:rPr lang="en-US" sz="4267" b="1" kern="0" dirty="0">
                  <a:solidFill>
                    <a:srgbClr val="FF0000"/>
                  </a:solidFill>
                  <a:latin typeface="Calibri"/>
                  <a:cs typeface="Arial"/>
                  <a:sym typeface="Arial"/>
                </a:rPr>
                <a:t>?</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3"/>
            <a:ext cx="8511177" cy="2423100"/>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333" dirty="0">
                <a:solidFill>
                  <a:srgbClr val="002060"/>
                </a:solidFill>
                <a:latin typeface="Cambria" panose="02040503050406030204" pitchFamily="18" charset="0"/>
                <a:ea typeface="Cambria" panose="02040503050406030204" pitchFamily="18" charset="0"/>
              </a:rPr>
              <a:t>nồi, chõ, chậu sành, gùi lá mật, bếp.</a:t>
            </a:r>
            <a:endParaRPr lang="vi-VN" sz="5333" kern="0" dirty="0">
              <a:solidFill>
                <a:srgbClr val="00206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927030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7"/>
            <a:ext cx="10229669" cy="5425082"/>
            <a:chOff x="244262" y="1030882"/>
            <a:chExt cx="5553423" cy="1323871"/>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070580"/>
              <a:ext cx="5431293" cy="1284173"/>
            </a:xfrm>
            <a:prstGeom prst="rect">
              <a:avLst/>
            </a:prstGeom>
            <a:noFill/>
          </p:spPr>
          <p:txBody>
            <a:bodyPr wrap="square" rtlCol="0">
              <a:spAutoFit/>
            </a:bodyPr>
            <a:lstStyle/>
            <a:p>
              <a:pPr algn="just" defTabSz="1219170">
                <a:buClr>
                  <a:srgbClr val="000000"/>
                </a:buClr>
                <a:defRPr/>
              </a:pPr>
              <a:r>
                <a:rPr lang="en-US" sz="3733" b="1" kern="0" dirty="0">
                  <a:solidFill>
                    <a:srgbClr val="002060"/>
                  </a:solidFill>
                  <a:latin typeface="Calibri"/>
                  <a:cs typeface="Arial"/>
                  <a:sym typeface="Arial"/>
                </a:rPr>
                <a:t>2. </a:t>
              </a:r>
              <a:r>
                <a:rPr lang="vi-VN" sz="3733" b="1" kern="0" dirty="0">
                  <a:solidFill>
                    <a:srgbClr val="002060"/>
                  </a:solidFill>
                  <a:latin typeface="Calibri"/>
                  <a:cs typeface="Arial"/>
                  <a:sym typeface="Arial"/>
                </a:rPr>
                <a:t>Sắp xếp các hoạt động dưới đây theo trình tự của việc lấy mật.</a:t>
              </a:r>
            </a:p>
            <a:p>
              <a:pPr algn="just" defTabSz="1219170">
                <a:buClr>
                  <a:srgbClr val="000000"/>
                </a:buClr>
                <a:defRPr/>
              </a:pPr>
              <a:r>
                <a:rPr lang="vi-VN" sz="3733" kern="0" dirty="0">
                  <a:solidFill>
                    <a:srgbClr val="002060"/>
                  </a:solidFill>
                  <a:latin typeface="Calibri"/>
                  <a:cs typeface="Arial"/>
                  <a:sym typeface="Arial"/>
                </a:rPr>
                <a:t>a. Gác những lá mật trong góc chậu sành.</a:t>
              </a:r>
            </a:p>
            <a:p>
              <a:pPr algn="just" defTabSz="1219170">
                <a:buClr>
                  <a:srgbClr val="000000"/>
                </a:buClr>
                <a:defRPr/>
              </a:pPr>
              <a:r>
                <a:rPr lang="vi-VN" sz="3733" kern="0" dirty="0">
                  <a:solidFill>
                    <a:srgbClr val="002060"/>
                  </a:solidFill>
                  <a:latin typeface="Calibri"/>
                  <a:cs typeface="Arial"/>
                  <a:sym typeface="Arial"/>
                </a:rPr>
                <a:t>b. Đặt chậu sành lên miệng chõ.</a:t>
              </a:r>
            </a:p>
            <a:p>
              <a:pPr algn="just" defTabSz="1219170">
                <a:buClr>
                  <a:srgbClr val="000000"/>
                </a:buClr>
                <a:defRPr/>
              </a:pPr>
              <a:r>
                <a:rPr lang="vi-VN" sz="3733" kern="0" dirty="0">
                  <a:solidFill>
                    <a:srgbClr val="002060"/>
                  </a:solidFill>
                  <a:latin typeface="Calibri"/>
                  <a:cs typeface="Arial"/>
                  <a:sym typeface="Arial"/>
                </a:rPr>
                <a:t>c. Canh lá mật cho sáp bịt các lỗ mật chảy ra.</a:t>
              </a:r>
            </a:p>
            <a:p>
              <a:pPr algn="just" defTabSz="1219170">
                <a:buClr>
                  <a:srgbClr val="000000"/>
                </a:buClr>
                <a:defRPr/>
              </a:pPr>
              <a:r>
                <a:rPr lang="vi-VN" sz="3733" kern="0" dirty="0">
                  <a:solidFill>
                    <a:srgbClr val="002060"/>
                  </a:solidFill>
                  <a:latin typeface="Calibri"/>
                  <a:cs typeface="Arial"/>
                  <a:sym typeface="Arial"/>
                </a:rPr>
                <a:t>d. Bắc nồi chõ lên bếp.</a:t>
              </a:r>
            </a:p>
            <a:p>
              <a:pPr algn="just" defTabSz="1219170">
                <a:buClr>
                  <a:srgbClr val="000000"/>
                </a:buClr>
                <a:defRPr/>
              </a:pPr>
              <a:r>
                <a:rPr lang="vi-VN" sz="3733" kern="0" dirty="0">
                  <a:solidFill>
                    <a:srgbClr val="002060"/>
                  </a:solidFill>
                  <a:latin typeface="Calibri"/>
                  <a:cs typeface="Arial"/>
                  <a:sym typeface="Arial"/>
                </a:rPr>
                <a:t>e. Khều trứng ong và ong non ra khỏi lá mật.</a:t>
              </a:r>
            </a:p>
            <a:p>
              <a:pPr algn="just" defTabSz="1219170">
                <a:buClr>
                  <a:srgbClr val="000000"/>
                </a:buClr>
                <a:defRPr/>
              </a:pPr>
              <a:r>
                <a:rPr lang="vi-VN" sz="3733" kern="0" dirty="0">
                  <a:solidFill>
                    <a:srgbClr val="002060"/>
                  </a:solidFill>
                  <a:latin typeface="Calibri"/>
                  <a:cs typeface="Arial"/>
                  <a:sym typeface="Arial"/>
                </a:rPr>
                <a:t>g. Để mật nguội.</a:t>
              </a:r>
            </a:p>
            <a:p>
              <a:pPr algn="just" defTabSz="1219170">
                <a:buClr>
                  <a:srgbClr val="000000"/>
                </a:buClr>
                <a:defRPr/>
              </a:pPr>
              <a:r>
                <a:rPr lang="vi-VN" sz="3733" kern="0" dirty="0">
                  <a:solidFill>
                    <a:srgbClr val="002060"/>
                  </a:solidFill>
                  <a:latin typeface="Calibri"/>
                  <a:cs typeface="Arial"/>
                  <a:sym typeface="Arial"/>
                </a:rPr>
                <a:t>h. Gạt sáp ra và chắt mật vào vò.</a:t>
              </a:r>
              <a:endParaRPr lang="en-US" sz="3733" kern="0" dirty="0">
                <a:solidFill>
                  <a:srgbClr val="00206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728431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id="{64DB07FC-D6CB-F703-64B5-40A9A730CD30}"/>
              </a:ext>
            </a:extLst>
          </p:cNvPr>
          <p:cNvSpPr txBox="1"/>
          <p:nvPr/>
        </p:nvSpPr>
        <p:spPr>
          <a:xfrm>
            <a:off x="1021806" y="1110897"/>
            <a:ext cx="10450287" cy="4688912"/>
          </a:xfrm>
          <a:prstGeom prst="rect">
            <a:avLst/>
          </a:prstGeom>
          <a:noFill/>
        </p:spPr>
        <p:txBody>
          <a:bodyPr wrap="square">
            <a:spAutoFit/>
          </a:bodyPr>
          <a:lstStyle/>
          <a:p>
            <a:pPr lvl="0" algn="just"/>
            <a:r>
              <a:rPr lang="vi-VN" sz="4267" b="1" dirty="0">
                <a:solidFill>
                  <a:srgbClr val="FF0000"/>
                </a:solidFill>
                <a:latin typeface="Calibri" panose="020F0502020204030204" pitchFamily="34" charset="0"/>
                <a:cs typeface="Calibri" panose="020F0502020204030204" pitchFamily="34" charset="0"/>
              </a:rPr>
              <a:t>e. Khều trứng ong và ong non ra khỏi lá mật. </a:t>
            </a:r>
          </a:p>
          <a:p>
            <a:pPr lvl="0" algn="just"/>
            <a:r>
              <a:rPr lang="vi-VN" sz="4267" b="1" dirty="0">
                <a:solidFill>
                  <a:srgbClr val="FF0000"/>
                </a:solidFill>
                <a:latin typeface="Calibri" panose="020F0502020204030204" pitchFamily="34" charset="0"/>
                <a:cs typeface="Calibri" panose="020F0502020204030204" pitchFamily="34" charset="0"/>
              </a:rPr>
              <a:t>d. Bắc nồi cho lên bếp. </a:t>
            </a:r>
          </a:p>
          <a:p>
            <a:pPr lvl="0" algn="just"/>
            <a:r>
              <a:rPr lang="vi-VN" sz="4267" b="1" dirty="0">
                <a:solidFill>
                  <a:srgbClr val="FF0000"/>
                </a:solidFill>
                <a:latin typeface="Calibri" panose="020F0502020204030204" pitchFamily="34" charset="0"/>
                <a:cs typeface="Calibri" panose="020F0502020204030204" pitchFamily="34" charset="0"/>
              </a:rPr>
              <a:t>b. Đặt chậu sành lên miệng chõ.</a:t>
            </a:r>
          </a:p>
          <a:p>
            <a:pPr lvl="0" algn="just"/>
            <a:r>
              <a:rPr lang="vi-VN" sz="4267" b="1" dirty="0">
                <a:solidFill>
                  <a:srgbClr val="FF0000"/>
                </a:solidFill>
                <a:latin typeface="Calibri" panose="020F0502020204030204" pitchFamily="34" charset="0"/>
                <a:cs typeface="Calibri" panose="020F0502020204030204" pitchFamily="34" charset="0"/>
              </a:rPr>
              <a:t>a. Gác những lá mật trong góc chậu sành.</a:t>
            </a:r>
          </a:p>
          <a:p>
            <a:pPr lvl="0" algn="just"/>
            <a:r>
              <a:rPr lang="vi-VN" sz="4267" b="1" dirty="0">
                <a:solidFill>
                  <a:srgbClr val="FF0000"/>
                </a:solidFill>
                <a:latin typeface="Calibri" panose="020F0502020204030204" pitchFamily="34" charset="0"/>
                <a:cs typeface="Calibri" panose="020F0502020204030204" pitchFamily="34" charset="0"/>
              </a:rPr>
              <a:t>c. Canh lá mật cho sáp bịt các lỗ mật chảy ra.</a:t>
            </a:r>
          </a:p>
          <a:p>
            <a:pPr lvl="0" algn="just"/>
            <a:r>
              <a:rPr lang="vi-VN" sz="4267" b="1" dirty="0">
                <a:solidFill>
                  <a:srgbClr val="FF0000"/>
                </a:solidFill>
                <a:latin typeface="Calibri" panose="020F0502020204030204" pitchFamily="34" charset="0"/>
                <a:cs typeface="Calibri" panose="020F0502020204030204" pitchFamily="34" charset="0"/>
              </a:rPr>
              <a:t>g. Để mật nguội. </a:t>
            </a:r>
          </a:p>
          <a:p>
            <a:pPr lvl="0" algn="just"/>
            <a:r>
              <a:rPr lang="vi-VN" sz="4267" b="1" dirty="0">
                <a:solidFill>
                  <a:srgbClr val="FF0000"/>
                </a:solidFill>
                <a:latin typeface="Calibri" panose="020F0502020204030204" pitchFamily="34" charset="0"/>
                <a:cs typeface="Calibri" panose="020F0502020204030204" pitchFamily="34" charset="0"/>
              </a:rPr>
              <a:t>h. Gạt sáp ra và chắt mật vào vò.</a:t>
            </a:r>
          </a:p>
        </p:txBody>
      </p:sp>
    </p:spTree>
    <p:extLst>
      <p:ext uri="{BB962C8B-B14F-4D97-AF65-F5344CB8AC3E}">
        <p14:creationId xmlns:p14="http://schemas.microsoft.com/office/powerpoint/2010/main" val="363065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1179131"/>
            <a:ext cx="8278161" cy="160402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48297"/>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3. </a:t>
              </a:r>
              <a:r>
                <a:rPr lang="vi-VN" sz="4267" b="1" kern="0" dirty="0">
                  <a:solidFill>
                    <a:srgbClr val="FF0000"/>
                  </a:solidFill>
                  <a:latin typeface="Calibri"/>
                  <a:cs typeface="Arial"/>
                  <a:sym typeface="Arial"/>
                </a:rPr>
                <a:t>Mật sau khi thu được có hương vị ra sao?</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3"/>
            <a:ext cx="8511177" cy="2423100"/>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333" dirty="0">
                <a:solidFill>
                  <a:srgbClr val="002060"/>
                </a:solidFill>
                <a:latin typeface="Cambria" panose="02040503050406030204" pitchFamily="18" charset="0"/>
                <a:ea typeface="Cambria" panose="02040503050406030204" pitchFamily="18" charset="0"/>
              </a:rPr>
              <a:t>H</a:t>
            </a:r>
            <a:r>
              <a:rPr lang="vi-VN" sz="5333" dirty="0">
                <a:solidFill>
                  <a:srgbClr val="002060"/>
                </a:solidFill>
                <a:latin typeface="Cambria" panose="02040503050406030204" pitchFamily="18" charset="0"/>
                <a:ea typeface="Cambria" panose="02040503050406030204" pitchFamily="18" charset="0"/>
              </a:rPr>
              <a:t>ương thơm ngọt ngào, vị ngăm ngăm đắng hoặc ngọt đậm. </a:t>
            </a:r>
            <a:endParaRPr lang="vi-VN" sz="5333" kern="0" dirty="0">
              <a:solidFill>
                <a:srgbClr val="00206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0828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209006"/>
            <a:ext cx="8278161" cy="2305673"/>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2044"/>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4. </a:t>
              </a:r>
              <a:r>
                <a:rPr lang="vi-VN" sz="4267" b="1" kern="0" dirty="0">
                  <a:solidFill>
                    <a:srgbClr val="FF0000"/>
                  </a:solidFill>
                  <a:latin typeface="Calibri"/>
                  <a:cs typeface="Arial"/>
                  <a:sym typeface="Arial"/>
                </a:rPr>
                <a:t>Niềm vui “được mùa mật” của các nhân vật trong câu chuyện được thể hiện như thế nào?</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4"/>
            <a:ext cx="8511177" cy="328234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dirty="0">
                <a:solidFill>
                  <a:srgbClr val="002060"/>
                </a:solidFill>
                <a:latin typeface="Cambria" panose="02040503050406030204" pitchFamily="18" charset="0"/>
                <a:ea typeface="Cambria" panose="02040503050406030204" pitchFamily="18" charset="0"/>
              </a:rPr>
              <a:t>Bà sung sướng nói chưa năm nào được mùa mật như năm nay, ba bà cháu vui vẻ bàn bạc mua đồ. </a:t>
            </a:r>
            <a:endParaRPr lang="vi-VN" sz="4800" kern="0" dirty="0">
              <a:solidFill>
                <a:srgbClr val="00206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189515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209006"/>
            <a:ext cx="8278161" cy="1700765"/>
            <a:chOff x="244262" y="1030882"/>
            <a:chExt cx="5553423" cy="1323674"/>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221638"/>
            </a:xfrm>
            <a:prstGeom prst="rect">
              <a:avLst/>
            </a:prstGeom>
            <a:noFill/>
          </p:spPr>
          <p:txBody>
            <a:bodyPr wrap="square" rtlCol="0">
              <a:spAutoFit/>
            </a:bodyPr>
            <a:lstStyle/>
            <a:p>
              <a:pPr algn="just" defTabSz="1219170">
                <a:buClr>
                  <a:srgbClr val="000000"/>
                </a:buClr>
                <a:defRPr/>
              </a:pPr>
              <a:r>
                <a:rPr lang="en-US" sz="3200" b="1" kern="0" dirty="0">
                  <a:solidFill>
                    <a:srgbClr val="FF0000"/>
                  </a:solidFill>
                  <a:latin typeface="Calibri"/>
                  <a:cs typeface="Arial"/>
                  <a:sym typeface="Arial"/>
                </a:rPr>
                <a:t>5. </a:t>
              </a:r>
              <a:r>
                <a:rPr lang="vi-VN" sz="3200" b="1" kern="0" dirty="0">
                  <a:solidFill>
                    <a:srgbClr val="FF0000"/>
                  </a:solidFill>
                  <a:latin typeface="Calibri"/>
                  <a:cs typeface="Arial"/>
                  <a:sym typeface="Arial"/>
                </a:rPr>
                <a:t>Theo em, những tình cảm nào được thể hiện trong câu chuyện? Những chi tiết nào cho em biết điều đó?</a:t>
              </a:r>
              <a:endParaRPr lang="en-US" sz="3200"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127726" y="2171339"/>
            <a:ext cx="8708572" cy="45981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67" b="1" dirty="0">
                <a:solidFill>
                  <a:srgbClr val="002060"/>
                </a:solidFill>
                <a:latin typeface="Cambria" panose="02040503050406030204" pitchFamily="18" charset="0"/>
                <a:ea typeface="Cambria" panose="02040503050406030204" pitchFamily="18" charset="0"/>
              </a:rPr>
              <a:t>Qua câu chuyện, có thể cảm nhận được tình cảm gia đình, bà cháu, và tình cảm cộng đồng, làng xóm. </a:t>
            </a:r>
          </a:p>
          <a:p>
            <a:pPr lvl="0" algn="just"/>
            <a:r>
              <a:rPr lang="vi-VN" sz="2667" dirty="0">
                <a:solidFill>
                  <a:srgbClr val="002060"/>
                </a:solidFill>
                <a:latin typeface="Cambria" panose="02040503050406030204" pitchFamily="18" charset="0"/>
                <a:ea typeface="Cambria" panose="02040503050406030204" pitchFamily="18" charset="0"/>
              </a:rPr>
              <a:t>- Tình cảm gia đình, bà cháu, thể hiện qua các chi tiết: </a:t>
            </a:r>
          </a:p>
          <a:p>
            <a:pPr lvl="0" algn="just"/>
            <a:r>
              <a:rPr lang="en-US" sz="2667" dirty="0">
                <a:solidFill>
                  <a:srgbClr val="002060"/>
                </a:solidFill>
                <a:latin typeface="Cambria" panose="02040503050406030204" pitchFamily="18" charset="0"/>
                <a:ea typeface="Cambria" panose="02040503050406030204" pitchFamily="18" charset="0"/>
              </a:rPr>
              <a:t>1. </a:t>
            </a:r>
            <a:r>
              <a:rPr lang="vi-VN" sz="2667" dirty="0">
                <a:solidFill>
                  <a:srgbClr val="002060"/>
                </a:solidFill>
                <a:latin typeface="Cambria" panose="02040503050406030204" pitchFamily="18" charset="0"/>
                <a:ea typeface="Cambria" panose="02040503050406030204" pitchFamily="18" charset="0"/>
              </a:rPr>
              <a:t>Cảnh ba bà cháu quây quần canh mật, làm bánh, trò chuyện; </a:t>
            </a:r>
          </a:p>
          <a:p>
            <a:pPr lvl="0" algn="just"/>
            <a:r>
              <a:rPr lang="en-US" sz="2667" dirty="0">
                <a:solidFill>
                  <a:srgbClr val="002060"/>
                </a:solidFill>
                <a:latin typeface="Cambria" panose="02040503050406030204" pitchFamily="18" charset="0"/>
                <a:ea typeface="Cambria" panose="02040503050406030204" pitchFamily="18" charset="0"/>
              </a:rPr>
              <a:t>2. </a:t>
            </a:r>
            <a:r>
              <a:rPr lang="vi-VN" sz="2667" dirty="0">
                <a:solidFill>
                  <a:srgbClr val="002060"/>
                </a:solidFill>
                <a:latin typeface="Cambria" panose="02040503050406030204" pitchFamily="18" charset="0"/>
                <a:ea typeface="Cambria" panose="02040503050406030204" pitchFamily="18" charset="0"/>
              </a:rPr>
              <a:t>Bà chỉ nghĩ đến việc mua đồ cho cả nhà, không nghĩ đến bản thân mình;</a:t>
            </a:r>
          </a:p>
          <a:p>
            <a:pPr lvl="0" algn="just"/>
            <a:r>
              <a:rPr lang="en-US" sz="2667" dirty="0">
                <a:solidFill>
                  <a:srgbClr val="002060"/>
                </a:solidFill>
                <a:latin typeface="Cambria" panose="02040503050406030204" pitchFamily="18" charset="0"/>
                <a:ea typeface="Cambria" panose="02040503050406030204" pitchFamily="18" charset="0"/>
              </a:rPr>
              <a:t>3. </a:t>
            </a:r>
            <a:r>
              <a:rPr lang="vi-VN" sz="2667" dirty="0">
                <a:solidFill>
                  <a:srgbClr val="002060"/>
                </a:solidFill>
                <a:latin typeface="Cambria" panose="02040503050406030204" pitchFamily="18" charset="0"/>
                <a:ea typeface="Cambria" panose="02040503050406030204" pitchFamily="18" charset="0"/>
              </a:rPr>
              <a:t>Cháu nhận ra điều đó, nghĩ đến việc mua thuốc cho bà đỡ đau xương,...</a:t>
            </a:r>
          </a:p>
          <a:p>
            <a:pPr lvl="0" algn="just"/>
            <a:r>
              <a:rPr lang="vi-VN" sz="2667" dirty="0">
                <a:solidFill>
                  <a:srgbClr val="002060"/>
                </a:solidFill>
                <a:latin typeface="Cambria" panose="02040503050406030204" pitchFamily="18" charset="0"/>
                <a:ea typeface="Cambria" panose="02040503050406030204" pitchFamily="18" charset="0"/>
              </a:rPr>
              <a:t>- Tình cảm cộng đồng, làng xóm, thể hiện qua việc bà mời gia đình bác thợ gỗ sang ăn bánh mừng mùa mật. </a:t>
            </a:r>
          </a:p>
        </p:txBody>
      </p:sp>
    </p:spTree>
    <p:extLst>
      <p:ext uri="{BB962C8B-B14F-4D97-AF65-F5344CB8AC3E}">
        <p14:creationId xmlns:p14="http://schemas.microsoft.com/office/powerpoint/2010/main" val="345370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209006"/>
            <a:ext cx="8278161" cy="230567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2044"/>
            </a:xfrm>
            <a:prstGeom prst="rect">
              <a:avLst/>
            </a:prstGeom>
            <a:noFill/>
          </p:spPr>
          <p:txBody>
            <a:bodyPr wrap="square" rtlCol="0">
              <a:spAutoFit/>
            </a:bodyPr>
            <a:lstStyle/>
            <a:p>
              <a:pPr algn="just" defTabSz="1219170">
                <a:buClr>
                  <a:srgbClr val="000000"/>
                </a:buClr>
                <a:defRPr/>
              </a:pPr>
              <a:r>
                <a:rPr lang="en-US" sz="4267" b="1" dirty="0">
                  <a:solidFill>
                    <a:srgbClr val="FF0000"/>
                  </a:solidFill>
                  <a:latin typeface="Calibri"/>
                </a:rPr>
                <a:t>6. </a:t>
              </a:r>
              <a:r>
                <a:rPr lang="vi-VN" sz="4267" b="1" kern="0" dirty="0">
                  <a:solidFill>
                    <a:srgbClr val="FF0000"/>
                  </a:solidFill>
                  <a:latin typeface="Calibri"/>
                  <a:cs typeface="Arial"/>
                  <a:sym typeface="Arial"/>
                </a:rPr>
                <a:t>Viết 2 – 3 câu nêu cảm nghĩ của em về người bà trong câu chuyện trên</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4"/>
            <a:ext cx="8511177" cy="328234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Trong câu chuyện, người bà hết mực lo toan và giỏi giang. Bà biết rõ ràng từng công đoạn và vật dụng cần phải có để lấy mật, cách phân loại mật thu được. Không chỉ vậy, bà còn có một lòng “thoáng” với các cháu, với tình cảm hàng xóm láng giềng.</a:t>
            </a:r>
            <a:endParaRPr lang="vi-VN" sz="3200" kern="0" dirty="0">
              <a:solidFill>
                <a:srgbClr val="00206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341631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0229669" cy="536971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1064128"/>
            </a:xfrm>
            <a:prstGeom prst="rect">
              <a:avLst/>
            </a:prstGeom>
            <a:noFill/>
          </p:spPr>
          <p:txBody>
            <a:bodyPr wrap="square" rtlCol="0">
              <a:spAutoFit/>
            </a:bodyPr>
            <a:lstStyle/>
            <a:p>
              <a:pPr algn="just"/>
              <a:r>
                <a:rPr lang="en-US" sz="3467" b="1" dirty="0">
                  <a:solidFill>
                    <a:srgbClr val="000000"/>
                  </a:solidFill>
                  <a:latin typeface="Cambria" panose="02040503050406030204" pitchFamily="18" charset="0"/>
                  <a:ea typeface="Cambria" panose="02040503050406030204" pitchFamily="18" charset="0"/>
                </a:rPr>
                <a:t>7. </a:t>
              </a:r>
              <a:r>
                <a:rPr lang="vi-VN" sz="3467" b="1" dirty="0">
                  <a:solidFill>
                    <a:srgbClr val="000000"/>
                  </a:solidFill>
                  <a:latin typeface="Cambria" panose="02040503050406030204" pitchFamily="18" charset="0"/>
                  <a:ea typeface="Cambria" panose="02040503050406030204" pitchFamily="18" charset="0"/>
                </a:rPr>
                <a:t>Tìm câu đơn và câu ghép trong những câu dưới đây:</a:t>
              </a:r>
            </a:p>
            <a:p>
              <a:pPr algn="just"/>
              <a:r>
                <a:rPr lang="vi-VN" sz="3467" dirty="0">
                  <a:solidFill>
                    <a:srgbClr val="000000"/>
                  </a:solidFill>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3467" dirty="0">
                  <a:solidFill>
                    <a:srgbClr val="000000"/>
                  </a:solidFill>
                  <a:latin typeface="Cambria" panose="02040503050406030204" pitchFamily="18" charset="0"/>
                  <a:ea typeface="Cambria" panose="02040503050406030204" pitchFamily="18" charset="0"/>
                </a:rPr>
                <a:t>b. Mật lẫn sáp rỏ đều đều xuống chậu.</a:t>
              </a:r>
            </a:p>
            <a:p>
              <a:pPr algn="just"/>
              <a:r>
                <a:rPr lang="vi-VN" sz="3467" dirty="0">
                  <a:solidFill>
                    <a:srgbClr val="000000"/>
                  </a:solidFill>
                  <a:latin typeface="Cambria" panose="02040503050406030204" pitchFamily="18" charset="0"/>
                  <a:ea typeface="Cambria" panose="02040503050406030204" pitchFamily="18" charset="0"/>
                </a:rPr>
                <a:t>c. Hơi nóng bốc nghi ngút, sáp bịt các lỗ mặt chảy ra.</a:t>
              </a:r>
            </a:p>
            <a:p>
              <a:pPr algn="just"/>
              <a:r>
                <a:rPr lang="vi-VN" sz="3467" dirty="0">
                  <a:solidFill>
                    <a:srgbClr val="000000"/>
                  </a:solidFill>
                  <a:latin typeface="Cambria" panose="02040503050406030204" pitchFamily="18" charset="0"/>
                  <a:ea typeface="Cambria" panose="02040503050406030204" pitchFamily="18" charset="0"/>
                </a:rPr>
                <a:t>d. Chậu mật trên bếp đầy dần.</a:t>
              </a:r>
            </a:p>
            <a:p>
              <a:pPr algn="just"/>
              <a:r>
                <a:rPr lang="vi-VN" sz="3467" dirty="0">
                  <a:solidFill>
                    <a:srgbClr val="000000"/>
                  </a:solidFill>
                  <a:latin typeface="Cambria" panose="02040503050406030204" pitchFamily="18" charset="0"/>
                  <a:ea typeface="Cambria" panose="02040503050406030204" pitchFamily="18" charset="0"/>
                </a:rPr>
                <a:t>e. Mùi mặt nóng hổi, thơm ngọt ngào bay ra ngoài.</a:t>
              </a: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521371" y="5143862"/>
            <a:ext cx="2833188" cy="1714137"/>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57625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7" name="Hình Bầu dục 6">
            <a:extLst>
              <a:ext uri="{FF2B5EF4-FFF2-40B4-BE49-F238E27FC236}">
                <a16:creationId xmlns:a16="http://schemas.microsoft.com/office/drawing/2014/main" id="{BD8C2766-B7E6-206C-B885-F6EA9C7A92A9}"/>
              </a:ext>
            </a:extLst>
          </p:cNvPr>
          <p:cNvSpPr/>
          <p:nvPr/>
        </p:nvSpPr>
        <p:spPr>
          <a:xfrm>
            <a:off x="7162656" y="508000"/>
            <a:ext cx="3539067" cy="3376243"/>
          </a:xfrm>
          <a:prstGeom prst="ellipse">
            <a:avLst/>
          </a:prstGeom>
          <a:solidFill>
            <a:srgbClr val="94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283" name="Google Shape;1283;p40"/>
          <p:cNvGrpSpPr/>
          <p:nvPr/>
        </p:nvGrpSpPr>
        <p:grpSpPr>
          <a:xfrm>
            <a:off x="6148973" y="2171615"/>
            <a:ext cx="6811280" cy="5984872"/>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endParaRPr sz="2400"/>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endParaRPr sz="2400"/>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endParaRPr sz="2400"/>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endParaRPr sz="2400"/>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121900" tIns="121900" rIns="121900" bIns="121900" anchor="ctr" anchorCtr="0">
                <a:noAutofit/>
              </a:bodyPr>
              <a:lstStyle/>
              <a:p>
                <a:endParaRPr sz="2400"/>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endParaRPr sz="2400"/>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endParaRPr sz="2400"/>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endParaRPr sz="2400"/>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endParaRPr sz="2400"/>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endParaRPr sz="2400"/>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sz="2400"/>
              </a:p>
            </p:txBody>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sz="2400"/>
            </a:p>
          </p:txBody>
        </p:sp>
      </p:grpSp>
      <p:pic>
        <p:nvPicPr>
          <p:cNvPr id="21" name="Hình ảnh 20">
            <a:extLst>
              <a:ext uri="{FF2B5EF4-FFF2-40B4-BE49-F238E27FC236}">
                <a16:creationId xmlns:a16="http://schemas.microsoft.com/office/drawing/2014/main" id="{7B00A702-E9F4-8A5E-2C48-48FA56595BA7}"/>
              </a:ext>
            </a:extLst>
          </p:cNvPr>
          <p:cNvPicPr>
            <a:picLocks noChangeAspect="1"/>
          </p:cNvPicPr>
          <p:nvPr/>
        </p:nvPicPr>
        <p:blipFill rotWithShape="1">
          <a:blip r:embed="rId3"/>
          <a:srcRect l="64216" b="46565"/>
          <a:stretch/>
        </p:blipFill>
        <p:spPr>
          <a:xfrm>
            <a:off x="9229137" y="-358317"/>
            <a:ext cx="3095468" cy="2600040"/>
          </a:xfrm>
          <a:prstGeom prst="rect">
            <a:avLst/>
          </a:prstGeom>
        </p:spPr>
      </p:pic>
      <p:pic>
        <p:nvPicPr>
          <p:cNvPr id="38" name="Picture 2">
            <a:extLst>
              <a:ext uri="{FF2B5EF4-FFF2-40B4-BE49-F238E27FC236}">
                <a16:creationId xmlns:a16="http://schemas.microsoft.com/office/drawing/2014/main" id="{DD94496A-87B6-2898-D213-42CDF2475616}"/>
              </a:ext>
            </a:extLst>
          </p:cNvPr>
          <p:cNvPicPr>
            <a:picLocks noChangeAspect="1"/>
          </p:cNvPicPr>
          <p:nvPr/>
        </p:nvPicPr>
        <p:blipFill>
          <a:blip r:embed="rId4"/>
          <a:srcRect/>
          <a:stretch>
            <a:fillRect/>
          </a:stretch>
        </p:blipFill>
        <p:spPr>
          <a:xfrm>
            <a:off x="231235" y="287235"/>
            <a:ext cx="7276403" cy="4656051"/>
          </a:xfrm>
          <a:prstGeom prst="rect">
            <a:avLst/>
          </a:prstGeom>
        </p:spPr>
      </p:pic>
      <p:pic>
        <p:nvPicPr>
          <p:cNvPr id="2" name="Picture 1">
            <a:extLst>
              <a:ext uri="{FF2B5EF4-FFF2-40B4-BE49-F238E27FC236}">
                <a16:creationId xmlns:a16="http://schemas.microsoft.com/office/drawing/2014/main" id="{EE2C22CE-298C-F990-FFF8-BD6A60BB42F6}"/>
              </a:ext>
            </a:extLst>
          </p:cNvPr>
          <p:cNvPicPr>
            <a:picLocks noChangeAspect="1"/>
          </p:cNvPicPr>
          <p:nvPr/>
        </p:nvPicPr>
        <p:blipFill>
          <a:blip r:embed="rId5"/>
          <a:stretch>
            <a:fillRect/>
          </a:stretch>
        </p:blipFill>
        <p:spPr>
          <a:xfrm>
            <a:off x="1076716" y="1688357"/>
            <a:ext cx="5649449" cy="2064691"/>
          </a:xfrm>
          <a:prstGeom prst="rect">
            <a:avLst/>
          </a:prstGeom>
        </p:spPr>
      </p:pic>
    </p:spTree>
    <p:extLst>
      <p:ext uri="{BB962C8B-B14F-4D97-AF65-F5344CB8AC3E}">
        <p14:creationId xmlns:p14="http://schemas.microsoft.com/office/powerpoint/2010/main" val="39801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4679406" y="8128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67" b="1" dirty="0" err="1">
                <a:latin typeface="Cambria" panose="02040503050406030204" pitchFamily="18" charset="0"/>
                <a:ea typeface="Cambria" panose="02040503050406030204" pitchFamily="18" charset="0"/>
              </a:rPr>
              <a:t>Câu</a:t>
            </a:r>
            <a:r>
              <a:rPr lang="en-US" sz="4267" b="1" dirty="0">
                <a:latin typeface="Cambria" panose="02040503050406030204" pitchFamily="18" charset="0"/>
                <a:ea typeface="Cambria" panose="02040503050406030204" pitchFamily="18" charset="0"/>
              </a:rPr>
              <a:t> </a:t>
            </a:r>
            <a:r>
              <a:rPr lang="en-US" sz="4267" b="1" dirty="0" err="1">
                <a:latin typeface="Cambria" panose="02040503050406030204" pitchFamily="18" charset="0"/>
                <a:ea typeface="Cambria" panose="02040503050406030204" pitchFamily="18" charset="0"/>
              </a:rPr>
              <a:t>đơn</a:t>
            </a:r>
            <a:endParaRPr lang="en-US" sz="4267"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789578" y="1788160"/>
            <a:ext cx="10345783" cy="1569660"/>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rPr>
              <a:t>b. Mật lẫn sáp rỏ đều đều xuống chậu.</a:t>
            </a:r>
          </a:p>
          <a:p>
            <a:pPr algn="just"/>
            <a:r>
              <a:rPr lang="vi-VN" sz="4800" dirty="0">
                <a:solidFill>
                  <a:srgbClr val="000000"/>
                </a:solidFill>
                <a:latin typeface="Cambria" panose="02040503050406030204" pitchFamily="18" charset="0"/>
                <a:ea typeface="Cambria" panose="02040503050406030204" pitchFamily="18" charset="0"/>
              </a:rPr>
              <a:t>d. Chậu mật trên bếp đầy dần.</a:t>
            </a:r>
          </a:p>
        </p:txBody>
      </p:sp>
    </p:spTree>
    <p:extLst>
      <p:ext uri="{BB962C8B-B14F-4D97-AF65-F5344CB8AC3E}">
        <p14:creationId xmlns:p14="http://schemas.microsoft.com/office/powerpoint/2010/main" val="3144608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4679406" y="8128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err="1">
                <a:solidFill>
                  <a:prstClr val="white"/>
                </a:solidFill>
                <a:latin typeface="Cambria" panose="02040503050406030204" pitchFamily="18" charset="0"/>
                <a:ea typeface="Cambria" panose="02040503050406030204" pitchFamily="18" charset="0"/>
                <a:sym typeface="Arial"/>
              </a:rPr>
              <a:t>Câu</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ghép</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789578" y="1439816"/>
            <a:ext cx="10345783" cy="4032258"/>
          </a:xfrm>
          <a:prstGeom prst="rect">
            <a:avLst/>
          </a:prstGeom>
          <a:noFill/>
        </p:spPr>
        <p:txBody>
          <a:bodyPr wrap="square" rtlCol="0">
            <a:spAutoFit/>
          </a:bodyPr>
          <a:lstStyle/>
          <a:p>
            <a:pPr algn="just"/>
            <a:r>
              <a:rPr lang="vi-VN" sz="4267" dirty="0">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4267" dirty="0">
                <a:latin typeface="Cambria" panose="02040503050406030204" pitchFamily="18" charset="0"/>
                <a:ea typeface="Cambria" panose="02040503050406030204" pitchFamily="18" charset="0"/>
              </a:rPr>
              <a:t>c. Hơi nóng bốc nghi ngút, sáp bịt các lỗ mặt chảy ra.</a:t>
            </a:r>
          </a:p>
          <a:p>
            <a:pPr algn="just"/>
            <a:r>
              <a:rPr lang="vi-VN" sz="4267" dirty="0">
                <a:latin typeface="Cambria" panose="02040503050406030204" pitchFamily="18" charset="0"/>
                <a:ea typeface="Cambria" panose="02040503050406030204" pitchFamily="18" charset="0"/>
              </a:rPr>
              <a:t>e. Mùi mặt nóng hổi, thơm ngọt ngào bay ra ngoài.</a:t>
            </a:r>
          </a:p>
        </p:txBody>
      </p:sp>
    </p:spTree>
    <p:extLst>
      <p:ext uri="{BB962C8B-B14F-4D97-AF65-F5344CB8AC3E}">
        <p14:creationId xmlns:p14="http://schemas.microsoft.com/office/powerpoint/2010/main" val="126754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63554"/>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8. </a:t>
              </a:r>
              <a:r>
                <a:rPr lang="vi-VN" sz="3467" b="1" kern="0" dirty="0">
                  <a:solidFill>
                    <a:srgbClr val="000000"/>
                  </a:solidFill>
                  <a:latin typeface="Cambria" panose="02040503050406030204" pitchFamily="18" charset="0"/>
                  <a:ea typeface="Cambria" panose="02040503050406030204" pitchFamily="18" charset="0"/>
                  <a:cs typeface="Arial"/>
                  <a:sym typeface="Arial"/>
                </a:rPr>
                <a:t>Dùng kết từ (hoặc cặp kết từ) để nối các câu đơn dưới đây thành câu ghép.</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99BCFE77-4145-5695-76A3-2D30BB07C4F7}"/>
              </a:ext>
            </a:extLst>
          </p:cNvPr>
          <p:cNvPicPr>
            <a:picLocks noChangeAspect="1"/>
          </p:cNvPicPr>
          <p:nvPr/>
        </p:nvPicPr>
        <p:blipFill>
          <a:blip r:embed="rId4"/>
          <a:stretch>
            <a:fillRect/>
          </a:stretch>
        </p:blipFill>
        <p:spPr>
          <a:xfrm>
            <a:off x="557349" y="2107799"/>
            <a:ext cx="10892425" cy="3192819"/>
          </a:xfrm>
          <a:prstGeom prst="rect">
            <a:avLst/>
          </a:prstGeom>
        </p:spPr>
      </p:pic>
    </p:spTree>
    <p:extLst>
      <p:ext uri="{BB962C8B-B14F-4D97-AF65-F5344CB8AC3E}">
        <p14:creationId xmlns:p14="http://schemas.microsoft.com/office/powerpoint/2010/main" val="3718805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4679406" y="8128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err="1">
                <a:solidFill>
                  <a:prstClr val="white"/>
                </a:solidFill>
                <a:latin typeface="Cambria" panose="02040503050406030204" pitchFamily="18" charset="0"/>
                <a:ea typeface="Cambria" panose="02040503050406030204" pitchFamily="18" charset="0"/>
                <a:sym typeface="Arial"/>
              </a:rPr>
              <a:t>Ví</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dụ</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836023" y="1288870"/>
            <a:ext cx="10345783" cy="4524315"/>
          </a:xfrm>
          <a:prstGeom prst="rect">
            <a:avLst/>
          </a:prstGeom>
          <a:noFill/>
        </p:spPr>
        <p:txBody>
          <a:bodyPr wrap="square" rtlCol="0">
            <a:spAutoFit/>
          </a:bodyPr>
          <a:lstStyle/>
          <a:p>
            <a:pPr lvl="0"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Canh lá mật là cách lấy mật ngày xưa, còn cách lấy mật phổ biến hiện nay là vắt tay hoặc quay lá mật; Mật có thể đổi lấy đồ dùng cần thiết cho sinh hoạt hàng ngày nên ba bà cháu rất vui khi được mùa mật... </a:t>
            </a:r>
            <a:endParaRPr lang="vi-VN" sz="4800" kern="0" dirty="0">
              <a:solidFill>
                <a:srgbClr val="00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6994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63554"/>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9. </a:t>
              </a:r>
              <a:r>
                <a:rPr lang="vi-VN" sz="3467" b="1" kern="0" dirty="0">
                  <a:solidFill>
                    <a:srgbClr val="000000"/>
                  </a:solidFill>
                  <a:latin typeface="Cambria" panose="02040503050406030204" pitchFamily="18" charset="0"/>
                  <a:ea typeface="Cambria" panose="02040503050406030204" pitchFamily="18" charset="0"/>
                  <a:cs typeface="Arial"/>
                  <a:sym typeface="Arial"/>
                </a:rPr>
                <a:t>Trong đoạn dưới đây, từ ngữ thay thế nào có tác dụng liên kết câu?</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Rectangle: Rounded Corners 1">
            <a:extLst>
              <a:ext uri="{FF2B5EF4-FFF2-40B4-BE49-F238E27FC236}">
                <a16:creationId xmlns:a16="http://schemas.microsoft.com/office/drawing/2014/main" id="{8258549F-1D27-E378-D4D5-D29FFA41CC63}"/>
              </a:ext>
            </a:extLst>
          </p:cNvPr>
          <p:cNvSpPr/>
          <p:nvPr/>
        </p:nvSpPr>
        <p:spPr>
          <a:xfrm>
            <a:off x="963748" y="2252618"/>
            <a:ext cx="10241280" cy="2496457"/>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733" dirty="0">
                <a:solidFill>
                  <a:srgbClr val="FF0000"/>
                </a:solidFill>
                <a:latin typeface="Cambria" panose="02040503050406030204" pitchFamily="18" charset="0"/>
                <a:ea typeface="Cambria" panose="02040503050406030204" pitchFamily="18" charset="0"/>
              </a:rPr>
              <a:t>Khi bánh </a:t>
            </a:r>
            <a:r>
              <a:rPr lang="en-US" sz="3733" dirty="0" err="1">
                <a:solidFill>
                  <a:srgbClr val="FF0000"/>
                </a:solidFill>
                <a:latin typeface="Cambria" panose="02040503050406030204" pitchFamily="18" charset="0"/>
                <a:ea typeface="Cambria" panose="02040503050406030204" pitchFamily="18" charset="0"/>
              </a:rPr>
              <a:t>đã</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vớt</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ra</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đầy</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mâm</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bà</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ghé</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đầu</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ra</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cửa</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gọi</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gia</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đình</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bác</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thợ</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gỗ</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bên</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hàng</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xóm</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Bà</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mời</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họ</a:t>
            </a:r>
            <a:r>
              <a:rPr lang="en-US" sz="3733" dirty="0">
                <a:solidFill>
                  <a:srgbClr val="FF0000"/>
                </a:solidFill>
                <a:latin typeface="Cambria" panose="02040503050406030204" pitchFamily="18" charset="0"/>
                <a:ea typeface="Cambria" panose="02040503050406030204" pitchFamily="18" charset="0"/>
              </a:rPr>
              <a:t> sang </a:t>
            </a:r>
            <a:r>
              <a:rPr lang="en-US" sz="3733" dirty="0" err="1">
                <a:solidFill>
                  <a:srgbClr val="FF0000"/>
                </a:solidFill>
                <a:latin typeface="Cambria" panose="02040503050406030204" pitchFamily="18" charset="0"/>
                <a:ea typeface="Cambria" panose="02040503050406030204" pitchFamily="18" charset="0"/>
              </a:rPr>
              <a:t>nếm</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mật</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mới</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và</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ăn</a:t>
            </a:r>
            <a:r>
              <a:rPr lang="en-US" sz="3733" dirty="0">
                <a:solidFill>
                  <a:srgbClr val="FF0000"/>
                </a:solidFill>
                <a:latin typeface="Cambria" panose="02040503050406030204" pitchFamily="18" charset="0"/>
                <a:ea typeface="Cambria" panose="02040503050406030204" pitchFamily="18" charset="0"/>
              </a:rPr>
              <a:t> bánh, </a:t>
            </a:r>
            <a:r>
              <a:rPr lang="en-US" sz="3733" dirty="0" err="1">
                <a:solidFill>
                  <a:srgbClr val="FF0000"/>
                </a:solidFill>
                <a:latin typeface="Cambria" panose="02040503050406030204" pitchFamily="18" charset="0"/>
                <a:ea typeface="Cambria" panose="02040503050406030204" pitchFamily="18" charset="0"/>
              </a:rPr>
              <a:t>mừng</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mùa</a:t>
            </a:r>
            <a:r>
              <a:rPr lang="en-US" sz="3733" dirty="0">
                <a:solidFill>
                  <a:srgbClr val="FF0000"/>
                </a:solidFill>
                <a:latin typeface="Cambria" panose="02040503050406030204" pitchFamily="18" charset="0"/>
                <a:ea typeface="Cambria" panose="02040503050406030204" pitchFamily="18" charset="0"/>
              </a:rPr>
              <a:t> </a:t>
            </a:r>
            <a:r>
              <a:rPr lang="en-US" sz="3733" dirty="0" err="1">
                <a:solidFill>
                  <a:srgbClr val="FF0000"/>
                </a:solidFill>
                <a:latin typeface="Cambria" panose="02040503050406030204" pitchFamily="18" charset="0"/>
                <a:ea typeface="Cambria" panose="02040503050406030204" pitchFamily="18" charset="0"/>
              </a:rPr>
              <a:t>mật</a:t>
            </a:r>
            <a:r>
              <a:rPr lang="en-US" sz="3733"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1275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76321" y="81281"/>
            <a:ext cx="4841964"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err="1">
                <a:solidFill>
                  <a:prstClr val="white"/>
                </a:solidFill>
                <a:latin typeface="Cambria" panose="02040503050406030204" pitchFamily="18" charset="0"/>
                <a:ea typeface="Cambria" panose="02040503050406030204" pitchFamily="18" charset="0"/>
                <a:sym typeface="Arial"/>
              </a:rPr>
              <a:t>Từ</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ngữ</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thay</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thế</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836023" y="1288870"/>
            <a:ext cx="10345783" cy="1898084"/>
          </a:xfrm>
          <a:prstGeom prst="rect">
            <a:avLst/>
          </a:prstGeom>
          <a:noFill/>
        </p:spPr>
        <p:txBody>
          <a:bodyPr wrap="square" rtlCol="0">
            <a:spAutoFit/>
          </a:bodyPr>
          <a:lstStyle/>
          <a:p>
            <a:pPr lvl="0" algn="just"/>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họ</a:t>
            </a:r>
            <a:r>
              <a:rPr lang="en-US" sz="5867" i="1"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thay</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cho</a:t>
            </a:r>
            <a:r>
              <a:rPr lang="en-US" sz="5867"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gia</a:t>
            </a:r>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đình</a:t>
            </a:r>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bác</a:t>
            </a:r>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thợ</a:t>
            </a:r>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gỗ</a:t>
            </a:r>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bên</a:t>
            </a:r>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hàng</a:t>
            </a:r>
            <a:r>
              <a:rPr lang="en-US" sz="5867" i="1" dirty="0">
                <a:latin typeface="Cambria" panose="02040503050406030204" pitchFamily="18" charset="0"/>
                <a:ea typeface="Cambria" panose="02040503050406030204" pitchFamily="18" charset="0"/>
              </a:rPr>
              <a:t> </a:t>
            </a:r>
            <a:r>
              <a:rPr lang="en-US" sz="5867" i="1" dirty="0" err="1">
                <a:latin typeface="Cambria" panose="02040503050406030204" pitchFamily="18" charset="0"/>
                <a:ea typeface="Cambria" panose="02040503050406030204" pitchFamily="18" charset="0"/>
              </a:rPr>
              <a:t>xóm</a:t>
            </a:r>
            <a:endParaRPr lang="vi-VN" sz="5867" i="1" kern="0" dirty="0">
              <a:solidFill>
                <a:srgbClr val="00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5750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384837"/>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10. </a:t>
              </a:r>
              <a:r>
                <a:rPr lang="vi-VN" sz="3467" b="1" kern="0" dirty="0">
                  <a:solidFill>
                    <a:srgbClr val="000000"/>
                  </a:solidFill>
                  <a:latin typeface="Cambria" panose="02040503050406030204" pitchFamily="18" charset="0"/>
                  <a:ea typeface="Cambria" panose="02040503050406030204" pitchFamily="18" charset="0"/>
                  <a:cs typeface="Arial"/>
                  <a:sym typeface="Arial"/>
                </a:rPr>
                <a:t>Viết một đoạn văn dựa vào các ý dưới đây, trong đó có sử dụng các từ ngữ: đầu tiên, tiếp theo, sau đó, cuối cùng.</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7" name="Picture 6">
            <a:extLst>
              <a:ext uri="{FF2B5EF4-FFF2-40B4-BE49-F238E27FC236}">
                <a16:creationId xmlns:a16="http://schemas.microsoft.com/office/drawing/2014/main" id="{13A9B52F-22C9-A952-BF69-8F556CD156A3}"/>
              </a:ext>
            </a:extLst>
          </p:cNvPr>
          <p:cNvPicPr>
            <a:picLocks noChangeAspect="1"/>
          </p:cNvPicPr>
          <p:nvPr/>
        </p:nvPicPr>
        <p:blipFill>
          <a:blip r:embed="rId4"/>
          <a:stretch>
            <a:fillRect/>
          </a:stretch>
        </p:blipFill>
        <p:spPr>
          <a:xfrm>
            <a:off x="839041" y="2675287"/>
            <a:ext cx="10746148" cy="3040136"/>
          </a:xfrm>
          <a:prstGeom prst="rect">
            <a:avLst/>
          </a:prstGeom>
        </p:spPr>
      </p:pic>
    </p:spTree>
    <p:extLst>
      <p:ext uri="{BB962C8B-B14F-4D97-AF65-F5344CB8AC3E}">
        <p14:creationId xmlns:p14="http://schemas.microsoft.com/office/powerpoint/2010/main" val="2037408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394788" y="494056"/>
            <a:ext cx="11158584" cy="5764504"/>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2" name="Rectangle: Rounded Corners 1">
            <a:extLst>
              <a:ext uri="{FF2B5EF4-FFF2-40B4-BE49-F238E27FC236}">
                <a16:creationId xmlns:a16="http://schemas.microsoft.com/office/drawing/2014/main" id="{8258549F-1D27-E378-D4D5-D29FFA41CC63}"/>
              </a:ext>
            </a:extLst>
          </p:cNvPr>
          <p:cNvSpPr/>
          <p:nvPr/>
        </p:nvSpPr>
        <p:spPr>
          <a:xfrm>
            <a:off x="963748" y="1079863"/>
            <a:ext cx="10241280" cy="4354285"/>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800" dirty="0">
                <a:solidFill>
                  <a:srgbClr val="FF0000"/>
                </a:solidFill>
                <a:latin typeface="Cambria" panose="02040503050406030204" pitchFamily="18" charset="0"/>
                <a:ea typeface="Cambria" panose="02040503050406030204" pitchFamily="18" charset="0"/>
              </a:rPr>
              <a:t>VD: </a:t>
            </a:r>
            <a:r>
              <a:rPr lang="en-US" sz="4800" dirty="0" err="1">
                <a:solidFill>
                  <a:srgbClr val="FF0000"/>
                </a:solidFill>
                <a:latin typeface="Cambria" panose="02040503050406030204" pitchFamily="18" charset="0"/>
                <a:ea typeface="Cambria" panose="02040503050406030204" pitchFamily="18" charset="0"/>
              </a:rPr>
              <a:t>Đầu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chuẩn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bị</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nồi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chõ</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chậu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sành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gùi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lá</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Tiếp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theo</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khều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trứng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ong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ong</a:t>
            </a:r>
            <a:r>
              <a:rPr lang="en-US" sz="4800" dirty="0">
                <a:solidFill>
                  <a:srgbClr val="FF0000"/>
                </a:solidFill>
                <a:latin typeface="Cambria" panose="02040503050406030204" pitchFamily="18" charset="0"/>
                <a:ea typeface="Cambria" panose="02040503050406030204" pitchFamily="18" charset="0"/>
              </a:rPr>
              <a:t> non. Sau </a:t>
            </a:r>
            <a:r>
              <a:rPr lang="en-US" sz="4800" dirty="0" err="1">
                <a:solidFill>
                  <a:srgbClr val="FF0000"/>
                </a:solidFill>
                <a:latin typeface="Cambria" panose="02040503050406030204" pitchFamily="18" charset="0"/>
                <a:ea typeface="Cambria" panose="02040503050406030204" pitchFamily="18" charset="0"/>
              </a:rPr>
              <a:t>đó</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canh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lá</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gạt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chắt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mật</a:t>
            </a:r>
            <a:r>
              <a:rPr lang="en-US" sz="4800" dirty="0">
                <a:solidFill>
                  <a:srgbClr val="FF0000"/>
                </a:solidFill>
                <a:latin typeface="Cambria" panose="02040503050406030204" pitchFamily="18" charset="0"/>
                <a:ea typeface="Cambria" panose="02040503050406030204" pitchFamily="18" charset="0"/>
              </a:rPr>
              <a:t>.</a:t>
            </a:r>
            <a:endParaRPr lang="en-US" sz="4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322298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998583" y="359955"/>
            <a:ext cx="2241005" cy="748988"/>
          </a:xfrm>
          <a:prstGeom prst="rect">
            <a:avLst/>
          </a:prstGeom>
          <a:noFill/>
        </p:spPr>
        <p:txBody>
          <a:bodyPr wrap="square" rtlCol="0">
            <a:spAutoFit/>
          </a:bodyPr>
          <a:lstStyle/>
          <a:p>
            <a:pPr defTabSz="1219170">
              <a:buClr>
                <a:srgbClr val="000000"/>
              </a:buClr>
              <a:defRPr/>
            </a:pPr>
            <a:r>
              <a:rPr lang="en-US" sz="4267" b="1" kern="0" dirty="0">
                <a:solidFill>
                  <a:srgbClr val="000000"/>
                </a:solidFill>
                <a:latin typeface="Cambria" panose="02040503050406030204" pitchFamily="18" charset="0"/>
                <a:ea typeface="Cambria" panose="02040503050406030204" pitchFamily="18" charset="0"/>
                <a:cs typeface="Arial"/>
                <a:sym typeface="Arial"/>
              </a:rPr>
              <a:t>B. </a:t>
            </a:r>
            <a:r>
              <a:rPr lang="en-US" sz="4267" b="1" kern="0" dirty="0" err="1">
                <a:solidFill>
                  <a:srgbClr val="000000"/>
                </a:solidFill>
                <a:latin typeface="Cambria" panose="02040503050406030204" pitchFamily="18" charset="0"/>
                <a:ea typeface="Cambria" panose="02040503050406030204" pitchFamily="18" charset="0"/>
                <a:cs typeface="Arial"/>
                <a:sym typeface="Arial"/>
              </a:rPr>
              <a:t>Viết</a:t>
            </a:r>
            <a:endParaRPr lang="en-US" sz="42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685075" y="1149531"/>
            <a:ext cx="11054080" cy="4524315"/>
          </a:xfrm>
          <a:prstGeom prst="rect">
            <a:avLst/>
          </a:prstGeom>
          <a:noFill/>
        </p:spPr>
        <p:txBody>
          <a:bodyPr wrap="square" rtlCol="0">
            <a:spAutoFit/>
          </a:bodyPr>
          <a:lstStyle/>
          <a:p>
            <a:pPr lvl="0" algn="just"/>
            <a:r>
              <a:rPr lang="vi-VN" sz="4800" b="1" dirty="0">
                <a:latin typeface="Cambria" panose="02040503050406030204" pitchFamily="18" charset="0"/>
                <a:ea typeface="Cambria" panose="02040503050406030204" pitchFamily="18" charset="0"/>
              </a:rPr>
              <a:t>Chọn 1 trong 2 đề dưới đây:</a:t>
            </a:r>
          </a:p>
          <a:p>
            <a:pPr lvl="0" algn="just"/>
            <a:r>
              <a:rPr lang="vi-VN" sz="4800" dirty="0">
                <a:latin typeface="Cambria" panose="02040503050406030204" pitchFamily="18" charset="0"/>
                <a:ea typeface="Cambria" panose="02040503050406030204" pitchFamily="18" charset="0"/>
              </a:rPr>
              <a:t>Đề 1</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Viết bài văn tả một người lớn tuổi mà em yêu quý.</a:t>
            </a:r>
          </a:p>
          <a:p>
            <a:pPr lvl="0" algn="just"/>
            <a:r>
              <a:rPr lang="vi-VN" sz="4800" dirty="0">
                <a:latin typeface="Cambria" panose="02040503050406030204" pitchFamily="18" charset="0"/>
                <a:ea typeface="Cambria" panose="02040503050406030204" pitchFamily="18" charset="0"/>
              </a:rPr>
              <a:t>Đề 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Viết đoạn văn thể hiện tình cảm, cảm xúc về một sự việc khiến em xúc động.</a:t>
            </a:r>
            <a:endParaRPr lang="vi-VN" sz="4800" kern="0" dirty="0">
              <a:solidFill>
                <a:srgbClr val="00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80936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sp>
        <p:nvSpPr>
          <p:cNvPr id="2240" name="Google Shape;2240;p58"/>
          <p:cNvSpPr/>
          <p:nvPr/>
        </p:nvSpPr>
        <p:spPr>
          <a:xfrm>
            <a:off x="9139866" y="431824"/>
            <a:ext cx="3745076" cy="854419"/>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121900" tIns="121900" rIns="121900" bIns="121900" anchor="ctr" anchorCtr="0">
            <a:noAutofit/>
          </a:bodyPr>
          <a:lstStyle/>
          <a:p>
            <a:endParaRPr sz="2400"/>
          </a:p>
        </p:txBody>
      </p:sp>
      <p:grpSp>
        <p:nvGrpSpPr>
          <p:cNvPr id="2258" name="Google Shape;2258;p58"/>
          <p:cNvGrpSpPr/>
          <p:nvPr/>
        </p:nvGrpSpPr>
        <p:grpSpPr>
          <a:xfrm flipH="1">
            <a:off x="4418718" y="713033"/>
            <a:ext cx="1307767" cy="693067"/>
            <a:chOff x="2468025" y="734125"/>
            <a:chExt cx="980825" cy="519800"/>
          </a:xfrm>
        </p:grpSpPr>
        <p:sp>
          <p:nvSpPr>
            <p:cNvPr id="2259" name="Google Shape;2259;p5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121900" tIns="121900" rIns="121900" bIns="121900" anchor="ctr" anchorCtr="0">
              <a:noAutofit/>
            </a:bodyPr>
            <a:lstStyle/>
            <a:p>
              <a:endParaRPr sz="2400"/>
            </a:p>
          </p:txBody>
        </p:sp>
        <p:sp>
          <p:nvSpPr>
            <p:cNvPr id="2260" name="Google Shape;2260;p5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121900" tIns="121900" rIns="121900" bIns="121900" anchor="ctr" anchorCtr="0">
              <a:noAutofit/>
            </a:bodyPr>
            <a:lstStyle/>
            <a:p>
              <a:endParaRPr sz="2400"/>
            </a:p>
          </p:txBody>
        </p:sp>
        <p:sp>
          <p:nvSpPr>
            <p:cNvPr id="2261" name="Google Shape;2261;p5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121900" tIns="121900" rIns="121900" bIns="121900" anchor="ctr" anchorCtr="0">
              <a:noAutofit/>
            </a:bodyPr>
            <a:lstStyle/>
            <a:p>
              <a:endParaRPr sz="2400"/>
            </a:p>
          </p:txBody>
        </p:sp>
      </p:grpSp>
      <p:sp>
        <p:nvSpPr>
          <p:cNvPr id="4" name="Hình chữ nhật 3">
            <a:extLst>
              <a:ext uri="{FF2B5EF4-FFF2-40B4-BE49-F238E27FC236}">
                <a16:creationId xmlns:a16="http://schemas.microsoft.com/office/drawing/2014/main" id="{7BB68114-7D06-FB75-5B41-91A3BFFAB041}"/>
              </a:ext>
            </a:extLst>
          </p:cNvPr>
          <p:cNvSpPr/>
          <p:nvPr/>
        </p:nvSpPr>
        <p:spPr>
          <a:xfrm>
            <a:off x="6045200" y="4572000"/>
            <a:ext cx="4445000" cy="1066800"/>
          </a:xfrm>
          <a:prstGeom prst="rect">
            <a:avLst/>
          </a:prstGeom>
          <a:solidFill>
            <a:srgbClr val="00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FE115583-FA37-76EA-F550-3526CDB6318D}"/>
              </a:ext>
            </a:extLst>
          </p:cNvPr>
          <p:cNvPicPr>
            <a:picLocks noChangeAspect="1"/>
          </p:cNvPicPr>
          <p:nvPr/>
        </p:nvPicPr>
        <p:blipFill>
          <a:blip r:embed="rId3"/>
          <a:stretch>
            <a:fillRect/>
          </a:stretch>
        </p:blipFill>
        <p:spPr>
          <a:xfrm>
            <a:off x="3046425" y="489940"/>
            <a:ext cx="9559356" cy="47634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565392A7-B45C-07C2-9D2E-9736DA9DCD85}"/>
              </a:ext>
            </a:extLst>
          </p:cNvPr>
          <p:cNvPicPr>
            <a:picLocks noChangeAspect="1"/>
          </p:cNvPicPr>
          <p:nvPr/>
        </p:nvPicPr>
        <p:blipFill>
          <a:blip r:embed="rId2"/>
          <a:stretch>
            <a:fillRect/>
          </a:stretch>
        </p:blipFill>
        <p:spPr>
          <a:xfrm>
            <a:off x="2763520" y="288638"/>
            <a:ext cx="7034109" cy="6337132"/>
          </a:xfrm>
          <a:prstGeom prst="rect">
            <a:avLst/>
          </a:prstGeom>
        </p:spPr>
      </p:pic>
    </p:spTree>
    <p:extLst>
      <p:ext uri="{BB962C8B-B14F-4D97-AF65-F5344CB8AC3E}">
        <p14:creationId xmlns:p14="http://schemas.microsoft.com/office/powerpoint/2010/main" val="102409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A3D204-104D-D230-F19E-444CC2BC66A9}"/>
              </a:ext>
            </a:extLst>
          </p:cNvPr>
          <p:cNvGrpSpPr/>
          <p:nvPr/>
        </p:nvGrpSpPr>
        <p:grpSpPr>
          <a:xfrm>
            <a:off x="3760034" y="1839837"/>
            <a:ext cx="4671933" cy="4853047"/>
            <a:chOff x="8001897" y="2517912"/>
            <a:chExt cx="3807499" cy="4003226"/>
          </a:xfrm>
        </p:grpSpPr>
        <p:sp>
          <p:nvSpPr>
            <p:cNvPr id="4" name="Rectangle: Rounded Corners 3">
              <a:extLst>
                <a:ext uri="{FF2B5EF4-FFF2-40B4-BE49-F238E27FC236}">
                  <a16:creationId xmlns:a16="http://schemas.microsoft.com/office/drawing/2014/main" id="{4BE95B80-AC65-F4A5-2920-7E4A0DC56913}"/>
                </a:ext>
              </a:extLst>
            </p:cNvPr>
            <p:cNvSpPr/>
            <p:nvPr/>
          </p:nvSpPr>
          <p:spPr>
            <a:xfrm>
              <a:off x="8519278" y="2517912"/>
              <a:ext cx="2888541" cy="1657573"/>
            </a:xfrm>
            <a:custGeom>
              <a:avLst/>
              <a:gdLst>
                <a:gd name="connsiteX0" fmla="*/ 0 w 3544340"/>
                <a:gd name="connsiteY0" fmla="*/ 334915 h 2009449"/>
                <a:gd name="connsiteX1" fmla="*/ 334915 w 3544340"/>
                <a:gd name="connsiteY1" fmla="*/ 0 h 2009449"/>
                <a:gd name="connsiteX2" fmla="*/ 3209425 w 3544340"/>
                <a:gd name="connsiteY2" fmla="*/ 0 h 2009449"/>
                <a:gd name="connsiteX3" fmla="*/ 3544340 w 3544340"/>
                <a:gd name="connsiteY3" fmla="*/ 334915 h 2009449"/>
                <a:gd name="connsiteX4" fmla="*/ 3544340 w 3544340"/>
                <a:gd name="connsiteY4" fmla="*/ 1674534 h 2009449"/>
                <a:gd name="connsiteX5" fmla="*/ 3209425 w 3544340"/>
                <a:gd name="connsiteY5" fmla="*/ 2009449 h 2009449"/>
                <a:gd name="connsiteX6" fmla="*/ 334915 w 3544340"/>
                <a:gd name="connsiteY6" fmla="*/ 2009449 h 2009449"/>
                <a:gd name="connsiteX7" fmla="*/ 0 w 3544340"/>
                <a:gd name="connsiteY7" fmla="*/ 1674534 h 2009449"/>
                <a:gd name="connsiteX8" fmla="*/ 0 w 3544340"/>
                <a:gd name="connsiteY8" fmla="*/ 334915 h 200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4340" h="2009449" fill="none" extrusionOk="0">
                  <a:moveTo>
                    <a:pt x="0" y="334915"/>
                  </a:moveTo>
                  <a:cubicBezTo>
                    <a:pt x="609" y="166435"/>
                    <a:pt x="167527" y="29504"/>
                    <a:pt x="334915" y="0"/>
                  </a:cubicBezTo>
                  <a:cubicBezTo>
                    <a:pt x="1616477" y="72427"/>
                    <a:pt x="2239508" y="61419"/>
                    <a:pt x="3209425" y="0"/>
                  </a:cubicBezTo>
                  <a:cubicBezTo>
                    <a:pt x="3393766" y="-4315"/>
                    <a:pt x="3540934" y="148917"/>
                    <a:pt x="3544340" y="334915"/>
                  </a:cubicBezTo>
                  <a:cubicBezTo>
                    <a:pt x="3578641" y="552846"/>
                    <a:pt x="3621315" y="1121410"/>
                    <a:pt x="3544340" y="1674534"/>
                  </a:cubicBezTo>
                  <a:cubicBezTo>
                    <a:pt x="3546376" y="1849169"/>
                    <a:pt x="3384758" y="1998648"/>
                    <a:pt x="3209425" y="2009449"/>
                  </a:cubicBezTo>
                  <a:cubicBezTo>
                    <a:pt x="2299619" y="2039276"/>
                    <a:pt x="1611718" y="1930143"/>
                    <a:pt x="334915" y="2009449"/>
                  </a:cubicBezTo>
                  <a:cubicBezTo>
                    <a:pt x="178868" y="2006180"/>
                    <a:pt x="-3185" y="1860132"/>
                    <a:pt x="0" y="1674534"/>
                  </a:cubicBezTo>
                  <a:cubicBezTo>
                    <a:pt x="-10887" y="1400952"/>
                    <a:pt x="-25793" y="899547"/>
                    <a:pt x="0" y="334915"/>
                  </a:cubicBezTo>
                  <a:close/>
                </a:path>
                <a:path w="3544340" h="2009449" stroke="0" extrusionOk="0">
                  <a:moveTo>
                    <a:pt x="0" y="334915"/>
                  </a:moveTo>
                  <a:cubicBezTo>
                    <a:pt x="20311" y="155483"/>
                    <a:pt x="152559" y="5442"/>
                    <a:pt x="334915" y="0"/>
                  </a:cubicBezTo>
                  <a:cubicBezTo>
                    <a:pt x="710126" y="123000"/>
                    <a:pt x="1827524" y="-96860"/>
                    <a:pt x="3209425" y="0"/>
                  </a:cubicBezTo>
                  <a:cubicBezTo>
                    <a:pt x="3367779" y="-20284"/>
                    <a:pt x="3556502" y="125429"/>
                    <a:pt x="3544340" y="334915"/>
                  </a:cubicBezTo>
                  <a:cubicBezTo>
                    <a:pt x="3426498" y="777094"/>
                    <a:pt x="3487593" y="1033250"/>
                    <a:pt x="3544340" y="1674534"/>
                  </a:cubicBezTo>
                  <a:cubicBezTo>
                    <a:pt x="3512866" y="1870904"/>
                    <a:pt x="3385477" y="2007990"/>
                    <a:pt x="3209425" y="2009449"/>
                  </a:cubicBezTo>
                  <a:cubicBezTo>
                    <a:pt x="1927197" y="1848742"/>
                    <a:pt x="1443951" y="2049116"/>
                    <a:pt x="334915" y="2009449"/>
                  </a:cubicBezTo>
                  <a:cubicBezTo>
                    <a:pt x="131283" y="2005679"/>
                    <a:pt x="-11869" y="1854125"/>
                    <a:pt x="0" y="1674534"/>
                  </a:cubicBezTo>
                  <a:cubicBezTo>
                    <a:pt x="-106638" y="1226606"/>
                    <a:pt x="-35690" y="518517"/>
                    <a:pt x="0" y="33491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365760" rtlCol="0" anchor="ctr"/>
            <a:lstStyle/>
            <a:p>
              <a:pPr algn="ctr"/>
              <a:r>
                <a:rPr lang="en-US" sz="4267"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cs typeface="Calibri" panose="020F0502020204030204" pitchFamily="34" charset="0"/>
                </a:rPr>
                <a:t>HOẠT ĐỘNG NHÓM ĐÔI</a:t>
              </a:r>
            </a:p>
          </p:txBody>
        </p:sp>
        <p:grpSp>
          <p:nvGrpSpPr>
            <p:cNvPr id="5" name="Group 4">
              <a:extLst>
                <a:ext uri="{FF2B5EF4-FFF2-40B4-BE49-F238E27FC236}">
                  <a16:creationId xmlns:a16="http://schemas.microsoft.com/office/drawing/2014/main" id="{9E76F325-2502-E605-CCBE-67E208568919}"/>
                </a:ext>
              </a:extLst>
            </p:cNvPr>
            <p:cNvGrpSpPr/>
            <p:nvPr/>
          </p:nvGrpSpPr>
          <p:grpSpPr>
            <a:xfrm>
              <a:off x="8001897" y="3789019"/>
              <a:ext cx="3807499" cy="2732119"/>
              <a:chOff x="1197026" y="4232126"/>
              <a:chExt cx="3751815" cy="2630711"/>
            </a:xfrm>
          </p:grpSpPr>
          <p:pic>
            <p:nvPicPr>
              <p:cNvPr id="6" name="Picture 5">
                <a:extLst>
                  <a:ext uri="{FF2B5EF4-FFF2-40B4-BE49-F238E27FC236}">
                    <a16:creationId xmlns:a16="http://schemas.microsoft.com/office/drawing/2014/main" id="{B64341B7-FEA5-13BD-D1B8-64410E0F6DD7}"/>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7" name="Picture 6">
                <a:extLst>
                  <a:ext uri="{FF2B5EF4-FFF2-40B4-BE49-F238E27FC236}">
                    <a16:creationId xmlns:a16="http://schemas.microsoft.com/office/drawing/2014/main" id="{7809B54C-3A50-FB99-C6E2-FB0C9AA980F7}"/>
                  </a:ext>
                </a:extLst>
              </p:cNvPr>
              <p:cNvPicPr>
                <a:picLocks noChangeAspect="1"/>
              </p:cNvPicPr>
              <p:nvPr/>
            </p:nvPicPr>
            <p:blipFill>
              <a:blip r:embed="rId4"/>
              <a:stretch>
                <a:fillRect/>
              </a:stretch>
            </p:blipFill>
            <p:spPr>
              <a:xfrm>
                <a:off x="1197026" y="4232126"/>
                <a:ext cx="1811038" cy="2616200"/>
              </a:xfrm>
              <a:prstGeom prst="rect">
                <a:avLst/>
              </a:prstGeom>
            </p:spPr>
          </p:pic>
        </p:grpSp>
      </p:grpSp>
      <p:pic>
        <p:nvPicPr>
          <p:cNvPr id="8" name="Picture 7">
            <a:extLst>
              <a:ext uri="{FF2B5EF4-FFF2-40B4-BE49-F238E27FC236}">
                <a16:creationId xmlns:a16="http://schemas.microsoft.com/office/drawing/2014/main" id="{3956ACD0-37F7-F612-E580-73385F516BB0}"/>
              </a:ext>
            </a:extLst>
          </p:cNvPr>
          <p:cNvPicPr>
            <a:picLocks noChangeAspect="1"/>
          </p:cNvPicPr>
          <p:nvPr/>
        </p:nvPicPr>
        <p:blipFill>
          <a:blip r:embed="rId5"/>
          <a:stretch>
            <a:fillRect/>
          </a:stretch>
        </p:blipFill>
        <p:spPr>
          <a:xfrm>
            <a:off x="823372" y="278189"/>
            <a:ext cx="10591701" cy="1146148"/>
          </a:xfrm>
          <a:prstGeom prst="rect">
            <a:avLst/>
          </a:prstGeom>
        </p:spPr>
      </p:pic>
    </p:spTree>
    <p:extLst>
      <p:ext uri="{BB962C8B-B14F-4D97-AF65-F5344CB8AC3E}">
        <p14:creationId xmlns:p14="http://schemas.microsoft.com/office/powerpoint/2010/main" val="365707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00" fill="hold"/>
                                        <p:tgtEl>
                                          <p:spTgt spid="3"/>
                                        </p:tgtEl>
                                        <p:attrNameLst>
                                          <p:attrName>ppt_w</p:attrName>
                                        </p:attrNameLst>
                                      </p:cBhvr>
                                      <p:tavLst>
                                        <p:tav tm="0">
                                          <p:val>
                                            <p:fltVal val="0"/>
                                          </p:val>
                                        </p:tav>
                                        <p:tav tm="100000">
                                          <p:val>
                                            <p:strVal val="#ppt_w"/>
                                          </p:val>
                                        </p:tav>
                                      </p:tavLst>
                                    </p:anim>
                                    <p:anim calcmode="lin" valueType="num">
                                      <p:cBhvr>
                                        <p:cTn id="8" dur="700" fill="hold"/>
                                        <p:tgtEl>
                                          <p:spTgt spid="3"/>
                                        </p:tgtEl>
                                        <p:attrNameLst>
                                          <p:attrName>ppt_h</p:attrName>
                                        </p:attrNameLst>
                                      </p:cBhvr>
                                      <p:tavLst>
                                        <p:tav tm="0">
                                          <p:val>
                                            <p:fltVal val="0"/>
                                          </p:val>
                                        </p:tav>
                                        <p:tav tm="100000">
                                          <p:val>
                                            <p:strVal val="#ppt_h"/>
                                          </p:val>
                                        </p:tav>
                                      </p:tavLst>
                                    </p:anim>
                                    <p:animEffect transition="in" filter="fade">
                                      <p:cBhvr>
                                        <p:cTn id="9" dur="700"/>
                                        <p:tgtEl>
                                          <p:spTgt spid="3"/>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2"/>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894869" y="331496"/>
            <a:ext cx="9288356" cy="2063895"/>
            <a:chOff x="244262" y="1030882"/>
            <a:chExt cx="5553423" cy="1686038"/>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584002"/>
            </a:xfrm>
            <a:prstGeom prst="rect">
              <a:avLst/>
            </a:prstGeom>
            <a:noFill/>
          </p:spPr>
          <p:txBody>
            <a:bodyPr wrap="square" rtlCol="0">
              <a:spAutoFit/>
            </a:bodyPr>
            <a:lstStyle/>
            <a:p>
              <a:pPr algn="just"/>
              <a:r>
                <a:rPr lang="en-US" sz="4000" b="1" dirty="0">
                  <a:solidFill>
                    <a:srgbClr val="FF0000"/>
                  </a:solidFill>
                </a:rPr>
                <a:t>a) </a:t>
              </a:r>
              <a:r>
                <a:rPr lang="vi-VN" sz="4000" b="1" dirty="0">
                  <a:solidFill>
                    <a:srgbClr val="FF0000"/>
                  </a:solidFill>
                </a:rPr>
                <a:t>Bài thơ nhắc đến những cơn mưa vào thời gian nào? Khi đó, mọi người làm gì?</a:t>
              </a:r>
              <a:endParaRPr lang="en-US" sz="4000" dirty="0"/>
            </a:p>
          </p:txBody>
        </p:sp>
      </p:grpSp>
      <p:pic>
        <p:nvPicPr>
          <p:cNvPr id="11" name="Picture 10">
            <a:extLst>
              <a:ext uri="{FF2B5EF4-FFF2-40B4-BE49-F238E27FC236}">
                <a16:creationId xmlns:a16="http://schemas.microsoft.com/office/drawing/2014/main" id="{CB0263A7-0426-2B7A-4598-8201FB624D2B}"/>
              </a:ext>
            </a:extLst>
          </p:cNvPr>
          <p:cNvPicPr>
            <a:picLocks noChangeAspect="1"/>
          </p:cNvPicPr>
          <p:nvPr/>
        </p:nvPicPr>
        <p:blipFill>
          <a:blip r:embed="rId3"/>
          <a:stretch>
            <a:fillRect/>
          </a:stretch>
        </p:blipFill>
        <p:spPr>
          <a:xfrm>
            <a:off x="510359" y="2192565"/>
            <a:ext cx="10172700" cy="1892300"/>
          </a:xfrm>
          <a:prstGeom prst="rect">
            <a:avLst/>
          </a:prstGeom>
        </p:spPr>
      </p:pic>
      <p:grpSp>
        <p:nvGrpSpPr>
          <p:cNvPr id="12" name="Group 11">
            <a:extLst>
              <a:ext uri="{FF2B5EF4-FFF2-40B4-BE49-F238E27FC236}">
                <a16:creationId xmlns:a16="http://schemas.microsoft.com/office/drawing/2014/main" id="{C2D33A55-D83D-BA83-4811-631531E0E19A}"/>
              </a:ext>
            </a:extLst>
          </p:cNvPr>
          <p:cNvGrpSpPr/>
          <p:nvPr/>
        </p:nvGrpSpPr>
        <p:grpSpPr>
          <a:xfrm>
            <a:off x="8139496" y="3700457"/>
            <a:ext cx="4052504" cy="2895715"/>
            <a:chOff x="3142119" y="4199650"/>
            <a:chExt cx="2899722" cy="2236026"/>
          </a:xfrm>
        </p:grpSpPr>
        <p:sp>
          <p:nvSpPr>
            <p:cNvPr id="13"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endParaRPr lang="en-US" sz="2400"/>
            </a:p>
          </p:txBody>
        </p:sp>
        <p:sp>
          <p:nvSpPr>
            <p:cNvPr id="14"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endParaRPr lang="en-US" sz="2400"/>
            </a:p>
          </p:txBody>
        </p:sp>
      </p:grpSp>
    </p:spTree>
    <p:extLst>
      <p:ext uri="{BB962C8B-B14F-4D97-AF65-F5344CB8AC3E}">
        <p14:creationId xmlns:p14="http://schemas.microsoft.com/office/powerpoint/2010/main" val="10829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1179132"/>
            <a:ext cx="8278161" cy="1604023"/>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081145"/>
            </a:xfrm>
            <a:prstGeom prst="rect">
              <a:avLst/>
            </a:prstGeom>
            <a:noFill/>
          </p:spPr>
          <p:txBody>
            <a:bodyPr wrap="square" rtlCol="0">
              <a:spAutoFit/>
            </a:bodyPr>
            <a:lstStyle/>
            <a:p>
              <a:pPr algn="just" defTabSz="1219170">
                <a:buClr>
                  <a:srgbClr val="000000"/>
                </a:buClr>
                <a:defRPr/>
              </a:pPr>
              <a:r>
                <a:rPr lang="en-US" sz="4000" b="1" kern="0" dirty="0">
                  <a:solidFill>
                    <a:srgbClr val="FF0000"/>
                  </a:solidFill>
                  <a:latin typeface="Calibri"/>
                  <a:cs typeface="Arial"/>
                  <a:sym typeface="Arial"/>
                </a:rPr>
                <a:t>b) </a:t>
              </a:r>
              <a:r>
                <a:rPr lang="vi-VN" sz="4000" b="1" kern="0" dirty="0">
                  <a:solidFill>
                    <a:srgbClr val="FF0000"/>
                  </a:solidFill>
                  <a:latin typeface="Calibri"/>
                  <a:cs typeface="Arial"/>
                  <a:sym typeface="Arial"/>
                </a:rPr>
                <a:t>Em hiểu “cơn mưa của con” trong bài thơ nói về điều gì?</a:t>
              </a:r>
              <a:endParaRPr lang="en-US" sz="4000"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3"/>
            <a:ext cx="8511177" cy="3456516"/>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002060"/>
                </a:solidFill>
                <a:latin typeface="Cambria" panose="02040503050406030204" pitchFamily="18" charset="0"/>
                <a:ea typeface="Cambria" panose="02040503050406030204" pitchFamily="18" charset="0"/>
              </a:rPr>
              <a:t>“Cơn mưa của con” là nước tưới cây, con là người mang cơn mưa đến cho cây cối, giúp cho cây cối tươi tốt. (HS có thể dựa vào tranh minh hoạ và các chi tiết trong bài thơ để trả lời câu hỏi này: Đây cơn mưa của con/ Từ đôi bàn tay son/ Từ búp sen thùng tưới/ Mưa xoè đầy lá non.)</a:t>
            </a:r>
            <a:endParaRPr lang="vi-VN" sz="3200" dirty="0">
              <a:solidFill>
                <a:srgbClr val="002060"/>
              </a:solidFill>
              <a:latin typeface="Cambria" panose="02040503050406030204" pitchFamily="18" charset="0"/>
              <a:ea typeface="Cambria" panose="02040503050406030204" pitchFamily="18" charset="0"/>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EF3F3A7A-A790-EE6A-944F-24771F33A0D2}"/>
              </a:ext>
            </a:extLst>
          </p:cNvPr>
          <p:cNvPicPr>
            <a:picLocks noChangeAspect="1"/>
          </p:cNvPicPr>
          <p:nvPr/>
        </p:nvPicPr>
        <p:blipFill>
          <a:blip r:embed="rId7"/>
          <a:stretch>
            <a:fillRect/>
          </a:stretch>
        </p:blipFill>
        <p:spPr>
          <a:xfrm>
            <a:off x="-1840020" y="0"/>
            <a:ext cx="1526651" cy="1526651"/>
          </a:xfrm>
          <a:prstGeom prst="rect">
            <a:avLst/>
          </a:prstGeom>
        </p:spPr>
      </p:pic>
    </p:spTree>
    <p:extLst>
      <p:ext uri="{BB962C8B-B14F-4D97-AF65-F5344CB8AC3E}">
        <p14:creationId xmlns:p14="http://schemas.microsoft.com/office/powerpoint/2010/main" val="72585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998583" y="359955"/>
            <a:ext cx="2241005" cy="502766"/>
          </a:xfrm>
          <a:prstGeom prst="rect">
            <a:avLst/>
          </a:prstGeom>
          <a:noFill/>
        </p:spPr>
        <p:txBody>
          <a:bodyPr wrap="square" rtlCol="0">
            <a:spAutoFit/>
          </a:bodyPr>
          <a:lstStyle/>
          <a:p>
            <a:r>
              <a:rPr lang="en-US" sz="2667" b="1" dirty="0">
                <a:solidFill>
                  <a:srgbClr val="000000"/>
                </a:solidFill>
                <a:latin typeface="Cambria" panose="02040503050406030204" pitchFamily="18" charset="0"/>
                <a:ea typeface="Cambria" panose="02040503050406030204" pitchFamily="18" charset="0"/>
              </a:rPr>
              <a:t>II. </a:t>
            </a:r>
            <a:r>
              <a:rPr lang="en-US" sz="2667" b="1" dirty="0" err="1">
                <a:solidFill>
                  <a:srgbClr val="000000"/>
                </a:solidFill>
                <a:latin typeface="Cambria" panose="02040503050406030204" pitchFamily="18" charset="0"/>
                <a:ea typeface="Cambria" panose="02040503050406030204" pitchFamily="18" charset="0"/>
              </a:rPr>
              <a:t>Đọc</a:t>
            </a:r>
            <a:r>
              <a:rPr lang="en-US" sz="2667" b="1" dirty="0">
                <a:solidFill>
                  <a:srgbClr val="000000"/>
                </a:solidFill>
                <a:latin typeface="Cambria" panose="02040503050406030204" pitchFamily="18" charset="0"/>
                <a:ea typeface="Cambria" panose="02040503050406030204" pitchFamily="18" charset="0"/>
              </a:rPr>
              <a:t> </a:t>
            </a:r>
            <a:r>
              <a:rPr lang="en-US" sz="2667" b="1" dirty="0" err="1">
                <a:solidFill>
                  <a:srgbClr val="000000"/>
                </a:solidFill>
                <a:latin typeface="Cambria" panose="02040503050406030204" pitchFamily="18" charset="0"/>
                <a:ea typeface="Cambria" panose="02040503050406030204" pitchFamily="18" charset="0"/>
              </a:rPr>
              <a:t>hiểu</a:t>
            </a:r>
            <a:r>
              <a:rPr lang="en-US" sz="2667" b="1" dirty="0">
                <a:solidFill>
                  <a:srgbClr val="000000"/>
                </a:solidFill>
                <a:latin typeface="Cambria" panose="02040503050406030204" pitchFamily="18" charset="0"/>
                <a:ea typeface="Cambria" panose="02040503050406030204" pitchFamily="18" charset="0"/>
              </a:rPr>
              <a:t>.</a:t>
            </a:r>
            <a:endParaRPr lang="en-US" sz="2667"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847635" y="1149531"/>
            <a:ext cx="10647680" cy="5262979"/>
          </a:xfrm>
          <a:prstGeom prst="rect">
            <a:avLst/>
          </a:prstGeom>
          <a:noFill/>
        </p:spPr>
        <p:txBody>
          <a:bodyPr wrap="square" rtlCol="0">
            <a:spAutoFit/>
          </a:bodyPr>
          <a:lstStyle/>
          <a:p>
            <a:pPr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Những đêm mùa mật, cuộc sống lặng yên quen thuộc ở làng Mật vụt đổi khác. Nhà nào cũng tấp nập, sáng sủa.</a:t>
            </a:r>
          </a:p>
          <a:p>
            <a:pPr algn="just"/>
            <a:r>
              <a:rPr lang="vi-VN" sz="2400" dirty="0">
                <a:solidFill>
                  <a:srgbClr val="000000"/>
                </a:solidFill>
                <a:latin typeface="Cambria" panose="02040503050406030204" pitchFamily="18" charset="0"/>
                <a:ea typeface="Cambria" panose="02040503050406030204" pitchFamily="18" charset="0"/>
              </a:rPr>
              <a:t>Bà lễ mễ bưng nồi, chõ, chiếc chậu sành và gùi lá mật đến bên bếp. Phựng và Nôốc Kham lấy mâm bột và bát vừng. Bà cháu ngồi xúm quanh gùi lá mật, lúi húi khều trứng ong và ong non rồi cùng nặn bánh. Khi đã hết ong non, bà bắc nồi cho lên bếp canh lá mật.</a:t>
            </a:r>
          </a:p>
          <a:p>
            <a:pPr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Trên miệng chõ, bà đặt cái chậu sành, bên trong góc chậu, bà gác những lá mật. Hơi nóng bốc nghi ngút, sáp bịt các lỗ mật chảy ra. Mật lẫn sáp rỏ đều đều xuống chậu.</a:t>
            </a:r>
          </a:p>
          <a:p>
            <a:pPr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Chậu mật trên bếp đầy dần. Mùi mật nóng hổi, thơm ngọt ngào bay ra ngoài. Bà bắc chậu xuống rồi đặt lên miệng chõ cái chậu khác. Khi mật nguội, bà gạt sáp và chắt mật vào vò. Bà nếm, loại mật nào ngăm ngăm đắng là có nhiều nhuỵ xoan thì cất riêng làm thuốc. Còn loại mật thường, vị ngọt đậm, bà giữ làm mặt ăn hằng ngày và đem đi đổi hàng.</a:t>
            </a:r>
          </a:p>
        </p:txBody>
      </p:sp>
    </p:spTree>
    <p:extLst>
      <p:ext uri="{BB962C8B-B14F-4D97-AF65-F5344CB8AC3E}">
        <p14:creationId xmlns:p14="http://schemas.microsoft.com/office/powerpoint/2010/main" val="215910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615407" y="487680"/>
            <a:ext cx="11112136" cy="6248827"/>
          </a:xfrm>
          <a:prstGeom prst="rect">
            <a:avLst/>
          </a:prstGeom>
          <a:noFill/>
        </p:spPr>
        <p:txBody>
          <a:bodyPr wrap="square" rtlCol="0">
            <a:spAutoFit/>
          </a:bodyPr>
          <a:lstStyle/>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 Chưa năm nào được mùa mật như năm nay. – Bà sung sướng bảo. – Các cháu muốn mua gì nào?</a:t>
            </a:r>
          </a:p>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Phựng muốn mua cái dây lưng da, cây bút máy. Nôốc Kham muốn mua cái trâm cài tóc có bông hoa to kết bằng hạt cườm và một cái gương to.</a:t>
            </a:r>
          </a:p>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 Thế bà định mua gì ạ?</a:t>
            </a:r>
          </a:p>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 Bà mua bộ ấm tích, cái chảo và con dao to.</a:t>
            </a:r>
          </a:p>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 Mua riêng cho bà cơ, những thứ bà nói là mua chung cho cả nhà mà.</a:t>
            </a:r>
          </a:p>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 Bà chẳng cần gì. Bà đủ cả rồi.</a:t>
            </a:r>
          </a:p>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 Bà hay kêu đau xương. Lần này cháu sẽ mua cao cho bà. – Phựng nói.</a:t>
            </a:r>
          </a:p>
          <a:p>
            <a:pPr algn="just"/>
            <a:r>
              <a:rPr lang="en-US" sz="2667" dirty="0">
                <a:latin typeface="Cambria" panose="02040503050406030204" pitchFamily="18" charset="0"/>
                <a:ea typeface="Cambria" panose="02040503050406030204" pitchFamily="18" charset="0"/>
              </a:rPr>
              <a:t>   </a:t>
            </a:r>
            <a:r>
              <a:rPr lang="vi-VN" sz="2667" dirty="0">
                <a:latin typeface="Cambria" panose="02040503050406030204" pitchFamily="18" charset="0"/>
                <a:ea typeface="Cambria" panose="02040503050406030204" pitchFamily="18" charset="0"/>
              </a:rPr>
              <a:t>Bà cháu vui vẻ bàn chuyện bên chậu mật. Canh xong gùi lá mật, Phựng bưng những bình mật mới cất bớt vào buồng. Nôốc Kham bắc chảo mỡ lên bếp để rán bánh. Khi bánh đã vớt ra đầy mâm, bà ghé đầu ra cửa gọi gia đình bác thợ gỗ bên hàng xóm. Bà mời họ sang nếm mật mới và ăn bánh, mừng mùa mật.</a:t>
            </a:r>
          </a:p>
          <a:p>
            <a:pPr algn="r"/>
            <a:r>
              <a:rPr lang="vi-VN" sz="2667" dirty="0">
                <a:latin typeface="Cambria" panose="02040503050406030204" pitchFamily="18" charset="0"/>
                <a:ea typeface="Cambria" panose="02040503050406030204" pitchFamily="18" charset="0"/>
              </a:rPr>
              <a:t>(</a:t>
            </a:r>
            <a:r>
              <a:rPr lang="vi-VN" sz="2667" i="1" dirty="0">
                <a:latin typeface="Cambria" panose="02040503050406030204" pitchFamily="18" charset="0"/>
                <a:ea typeface="Cambria" panose="02040503050406030204" pitchFamily="18" charset="0"/>
              </a:rPr>
              <a:t>Theo</a:t>
            </a:r>
            <a:r>
              <a:rPr lang="vi-VN" sz="2667" dirty="0">
                <a:latin typeface="Cambria" panose="02040503050406030204" pitchFamily="18" charset="0"/>
                <a:ea typeface="Cambria" panose="02040503050406030204" pitchFamily="18" charset="0"/>
              </a:rPr>
              <a:t> Vũ Hùng)</a:t>
            </a:r>
          </a:p>
        </p:txBody>
      </p:sp>
    </p:spTree>
    <p:extLst>
      <p:ext uri="{BB962C8B-B14F-4D97-AF65-F5344CB8AC3E}">
        <p14:creationId xmlns:p14="http://schemas.microsoft.com/office/powerpoint/2010/main" val="966029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413249" y="1877252"/>
            <a:ext cx="9644176" cy="913007"/>
          </a:xfrm>
          <a:prstGeom prst="rect">
            <a:avLst/>
          </a:prstGeom>
          <a:noFill/>
        </p:spPr>
        <p:txBody>
          <a:bodyPr wrap="square">
            <a:spAutoFit/>
          </a:bodyPr>
          <a:lstStyle/>
          <a:p>
            <a:pPr lvl="0" algn="just"/>
            <a:r>
              <a:rPr lang="vi-VN" sz="5333" b="1" dirty="0">
                <a:latin typeface="Calibri" panose="020F0502020204030204" pitchFamily="34" charset="0"/>
                <a:cs typeface="Calibri" panose="020F0502020204030204" pitchFamily="34" charset="0"/>
              </a:rPr>
              <a:t>Lá mật: </a:t>
            </a:r>
            <a:r>
              <a:rPr lang="vi-VN" sz="5333" b="1" dirty="0">
                <a:solidFill>
                  <a:srgbClr val="FF0000"/>
                </a:solidFill>
                <a:latin typeface="Calibri" panose="020F0502020204030204" pitchFamily="34" charset="0"/>
                <a:cs typeface="Calibri" panose="020F0502020204030204" pitchFamily="34" charset="0"/>
              </a:rPr>
              <a:t>bánh sáp ong chứa mật.</a:t>
            </a:r>
          </a:p>
        </p:txBody>
      </p:sp>
    </p:spTree>
    <p:extLst>
      <p:ext uri="{BB962C8B-B14F-4D97-AF65-F5344CB8AC3E}">
        <p14:creationId xmlns:p14="http://schemas.microsoft.com/office/powerpoint/2010/main" val="587648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1576</Words>
  <Application>Microsoft Office PowerPoint</Application>
  <PresentationFormat>Widescreen</PresentationFormat>
  <Paragraphs>79</Paragraphs>
  <Slides>29</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Aptos</vt:lpstr>
      <vt:lpstr>Aptos Display</vt:lpstr>
      <vt:lpstr>Arial</vt:lpstr>
      <vt:lpstr>Calibri</vt:lpstr>
      <vt:lpstr>Cambria</vt:lpstr>
      <vt:lpstr>iCiel Pony</vt:lpstr>
      <vt:lpstr>Public Sans</vt:lpstr>
      <vt:lpstr>Satisfy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2025-03-28T17:21:18Z</dcterms:created>
  <dcterms:modified xsi:type="dcterms:W3CDTF">2025-03-28T17:22:41Z</dcterms:modified>
</cp:coreProperties>
</file>