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2" r:id="rId4"/>
  </p:sldMasterIdLst>
  <p:notesMasterIdLst>
    <p:notesMasterId r:id="rId28"/>
  </p:notesMasterIdLst>
  <p:sldIdLst>
    <p:sldId id="256" r:id="rId5"/>
    <p:sldId id="257" r:id="rId6"/>
    <p:sldId id="267" r:id="rId7"/>
    <p:sldId id="259" r:id="rId8"/>
    <p:sldId id="260" r:id="rId9"/>
    <p:sldId id="275" r:id="rId10"/>
    <p:sldId id="276" r:id="rId11"/>
    <p:sldId id="279" r:id="rId12"/>
    <p:sldId id="280" r:id="rId13"/>
    <p:sldId id="2635" r:id="rId14"/>
    <p:sldId id="2636" r:id="rId15"/>
    <p:sldId id="2637" r:id="rId16"/>
    <p:sldId id="2638" r:id="rId17"/>
    <p:sldId id="2639" r:id="rId18"/>
    <p:sldId id="2640" r:id="rId19"/>
    <p:sldId id="2641" r:id="rId20"/>
    <p:sldId id="2642" r:id="rId21"/>
    <p:sldId id="2643" r:id="rId22"/>
    <p:sldId id="2644" r:id="rId23"/>
    <p:sldId id="287" r:id="rId24"/>
    <p:sldId id="303" r:id="rId25"/>
    <p:sldId id="266" r:id="rId26"/>
    <p:sldId id="2633"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19</a:t>
            </a:fld>
            <a:endParaRPr lang="en-US"/>
          </a:p>
        </p:txBody>
      </p:sp>
    </p:spTree>
    <p:extLst>
      <p:ext uri="{BB962C8B-B14F-4D97-AF65-F5344CB8AC3E}">
        <p14:creationId xmlns:p14="http://schemas.microsoft.com/office/powerpoint/2010/main" val="12892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99437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159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41789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714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0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6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616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0874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450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285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233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069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51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3641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7161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2214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6119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09/04/2025</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36CC01C-9B84-5EBD-827D-C802766B9F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EAB26174-F099-8A59-9F3F-3104B4A2D8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1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1.jpg"/><Relationship Id="rId5" Type="http://schemas.microsoft.com/office/2007/relationships/hdphoto" Target="../media/hdphoto1.wdp"/><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80A0F53D-6628-B3BE-3B8B-18D9E8033311}"/>
              </a:ext>
            </a:extLst>
          </p:cNvPr>
          <p:cNvPicPr>
            <a:picLocks noChangeAspect="1"/>
          </p:cNvPicPr>
          <p:nvPr/>
        </p:nvPicPr>
        <p:blipFill>
          <a:blip r:embed="rId6"/>
          <a:stretch>
            <a:fillRect/>
          </a:stretch>
        </p:blipFill>
        <p:spPr>
          <a:xfrm>
            <a:off x="1510141" y="1701612"/>
            <a:ext cx="9022862" cy="3773751"/>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0F3ECA3E-C620-D529-CC09-56FB16F10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
        <p:nvSpPr>
          <p:cNvPr id="10" name="TextBox 9">
            <a:extLst>
              <a:ext uri="{FF2B5EF4-FFF2-40B4-BE49-F238E27FC236}">
                <a16:creationId xmlns:a16="http://schemas.microsoft.com/office/drawing/2014/main" id="{435499A1-E926-71E5-C4B1-14D37E812B54}"/>
              </a:ext>
            </a:extLst>
          </p:cNvPr>
          <p:cNvSpPr txBox="1"/>
          <p:nvPr/>
        </p:nvSpPr>
        <p:spPr>
          <a:xfrm>
            <a:off x="3203610" y="95809"/>
            <a:ext cx="5784780" cy="646331"/>
          </a:xfrm>
          <a:prstGeom prst="rect">
            <a:avLst/>
          </a:prstGeom>
          <a:noFill/>
        </p:spPr>
        <p:txBody>
          <a:bodyPr wrap="square" rtlCol="0">
            <a:spAutoFit/>
          </a:bodyPr>
          <a:lstStyle/>
          <a:p>
            <a:pPr algn="ctr" defTabSz="1219170">
              <a:buClr>
                <a:srgbClr val="000000"/>
              </a:buClr>
            </a:pPr>
            <a:r>
              <a:rPr lang="en-US" sz="18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18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Oval 4">
            <a:extLst>
              <a:ext uri="{FF2B5EF4-FFF2-40B4-BE49-F238E27FC236}">
                <a16:creationId xmlns:a16="http://schemas.microsoft.com/office/drawing/2014/main" id="{B68CBAEC-E82D-413F-28D9-17992A341157}"/>
              </a:ext>
            </a:extLst>
          </p:cNvPr>
          <p:cNvSpPr/>
          <p:nvPr/>
        </p:nvSpPr>
        <p:spPr>
          <a:xfrm>
            <a:off x="6379535" y="2296633"/>
            <a:ext cx="1360967"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59CF59-A4FE-2363-4FCD-8026511BA747}"/>
              </a:ext>
            </a:extLst>
          </p:cNvPr>
          <p:cNvSpPr/>
          <p:nvPr/>
        </p:nvSpPr>
        <p:spPr>
          <a:xfrm>
            <a:off x="4880344" y="3487479"/>
            <a:ext cx="1499191"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CE8923-A5DB-3042-E1DC-E3F13B7C8CF0}"/>
              </a:ext>
            </a:extLst>
          </p:cNvPr>
          <p:cNvSpPr/>
          <p:nvPr/>
        </p:nvSpPr>
        <p:spPr>
          <a:xfrm>
            <a:off x="5932968" y="4827181"/>
            <a:ext cx="1765004"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41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2200940" y="180754"/>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Nhóm a: các từ </a:t>
            </a:r>
            <a:r>
              <a:rPr lang="vi-VN" sz="3600" b="1" dirty="0">
                <a:latin typeface="Cambria" panose="02040503050406030204" pitchFamily="18" charset="0"/>
                <a:ea typeface="Cambria" panose="02040503050406030204" pitchFamily="18" charset="0"/>
              </a:rPr>
              <a:t>nhân dân, đồng bào, quốc dân </a:t>
            </a:r>
            <a:r>
              <a:rPr lang="vi-VN" sz="3600" dirty="0">
                <a:latin typeface="Cambria" panose="02040503050406030204" pitchFamily="18" charset="0"/>
                <a:ea typeface="Cambria" panose="02040503050406030204" pitchFamily="18" charset="0"/>
              </a:rPr>
              <a:t>chỉ những người trong cùng một quốc gia nên các từ đồng nghĩa với nhau; từ </a:t>
            </a:r>
            <a:r>
              <a:rPr lang="vi-VN" sz="3600" b="1" dirty="0">
                <a:latin typeface="Cambria" panose="02040503050406030204" pitchFamily="18" charset="0"/>
                <a:ea typeface="Cambria" panose="02040503050406030204" pitchFamily="18" charset="0"/>
              </a:rPr>
              <a:t>bạn bè </a:t>
            </a:r>
            <a:r>
              <a:rPr lang="vi-VN" sz="3600" dirty="0">
                <a:latin typeface="Cambria" panose="02040503050406030204" pitchFamily="18" charset="0"/>
                <a:ea typeface="Cambria" panose="02040503050406030204" pitchFamily="18" charset="0"/>
              </a:rPr>
              <a:t>chỉ mối quan hệ tình bạn.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012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Nhóm b: các từ </a:t>
            </a:r>
            <a:r>
              <a:rPr lang="vi-VN" sz="3600" b="1" dirty="0">
                <a:solidFill>
                  <a:prstClr val="black"/>
                </a:solidFill>
                <a:latin typeface="Cambria" panose="02040503050406030204" pitchFamily="18" charset="0"/>
                <a:ea typeface="Cambria" panose="02040503050406030204" pitchFamily="18" charset="0"/>
              </a:rPr>
              <a:t>dũng cảm, gan dạ, can đảm </a:t>
            </a:r>
            <a:r>
              <a:rPr lang="vi-VN" sz="3600" dirty="0">
                <a:solidFill>
                  <a:prstClr val="black"/>
                </a:solidFill>
                <a:latin typeface="Cambria" panose="02040503050406030204" pitchFamily="18" charset="0"/>
                <a:ea typeface="Cambria" panose="02040503050406030204" pitchFamily="18" charset="0"/>
              </a:rPr>
              <a:t>chỉ phẩm chất có dũng khí, dám đương đầu khó khăn nguy hiểm; từ </a:t>
            </a:r>
            <a:r>
              <a:rPr lang="vi-VN" sz="3600" b="1" dirty="0">
                <a:solidFill>
                  <a:prstClr val="black"/>
                </a:solidFill>
                <a:latin typeface="Cambria" panose="02040503050406030204" pitchFamily="18" charset="0"/>
                <a:ea typeface="Cambria" panose="02040503050406030204" pitchFamily="18" charset="0"/>
              </a:rPr>
              <a:t>liều lĩnh </a:t>
            </a:r>
            <a:r>
              <a:rPr lang="vi-VN" sz="3600" dirty="0">
                <a:solidFill>
                  <a:prstClr val="black"/>
                </a:solidFill>
                <a:latin typeface="Cambria" panose="02040503050406030204" pitchFamily="18" charset="0"/>
                <a:ea typeface="Cambria" panose="02040503050406030204" pitchFamily="18" charset="0"/>
              </a:rPr>
              <a:t>chỉ hành động, việc làm bất chấp nguy hiểm, có thể xảy ra hậu quả tai hại.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E85969E-3744-51CB-FA69-A9CCFB54C371}"/>
              </a:ext>
            </a:extLst>
          </p:cNvPr>
          <p:cNvSpPr/>
          <p:nvPr/>
        </p:nvSpPr>
        <p:spPr>
          <a:xfrm>
            <a:off x="2551815" y="180753"/>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95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3170099"/>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Nhóm c: các từ </a:t>
            </a:r>
            <a:r>
              <a:rPr lang="vi-VN" sz="4000" b="1" dirty="0">
                <a:solidFill>
                  <a:prstClr val="black"/>
                </a:solidFill>
                <a:latin typeface="Cambria" panose="02040503050406030204" pitchFamily="18" charset="0"/>
                <a:ea typeface="Cambria" panose="02040503050406030204" pitchFamily="18" charset="0"/>
              </a:rPr>
              <a:t>tổ quốc, non sông, đất nước </a:t>
            </a:r>
            <a:r>
              <a:rPr lang="vi-VN" sz="4000" dirty="0">
                <a:solidFill>
                  <a:prstClr val="black"/>
                </a:solidFill>
                <a:latin typeface="Cambria" panose="02040503050406030204" pitchFamily="18" charset="0"/>
                <a:ea typeface="Cambria" panose="02040503050406030204" pitchFamily="18" charset="0"/>
              </a:rPr>
              <a:t>chỉ phần lãnh thổ trong quan hệ với dân tộc làm chủ và sinh sống tại đó; từ </a:t>
            </a:r>
            <a:r>
              <a:rPr lang="vi-VN" sz="4000" b="1" dirty="0">
                <a:solidFill>
                  <a:prstClr val="black"/>
                </a:solidFill>
                <a:latin typeface="Cambria" panose="02040503050406030204" pitchFamily="18" charset="0"/>
                <a:ea typeface="Cambria" panose="02040503050406030204" pitchFamily="18" charset="0"/>
              </a:rPr>
              <a:t>nhà nước </a:t>
            </a:r>
            <a:r>
              <a:rPr lang="vi-VN" sz="4000" dirty="0">
                <a:solidFill>
                  <a:prstClr val="black"/>
                </a:solidFill>
                <a:latin typeface="Cambria" panose="02040503050406030204" pitchFamily="18" charset="0"/>
                <a:ea typeface="Cambria" panose="02040503050406030204" pitchFamily="18" charset="0"/>
              </a:rPr>
              <a:t>là tổ chức đứng đầu của chính phủ, quản lí công việc chung của một nước.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EA3885-64F9-EA8B-9560-01C87AE7081D}"/>
              </a:ext>
            </a:extLst>
          </p:cNvPr>
          <p:cNvSpPr/>
          <p:nvPr/>
        </p:nvSpPr>
        <p:spPr>
          <a:xfrm>
            <a:off x="2392326" y="202018"/>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6998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22204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đoạn thơ dưới đây và thực hiện yêu cầu.</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10" name="TextBox 9">
            <a:extLst>
              <a:ext uri="{FF2B5EF4-FFF2-40B4-BE49-F238E27FC236}">
                <a16:creationId xmlns:a16="http://schemas.microsoft.com/office/drawing/2014/main" id="{659D179C-14FA-6E5D-282C-8FFAF8307000}"/>
              </a:ext>
            </a:extLst>
          </p:cNvPr>
          <p:cNvSpPr txBox="1"/>
          <p:nvPr/>
        </p:nvSpPr>
        <p:spPr>
          <a:xfrm>
            <a:off x="850605" y="1786270"/>
            <a:ext cx="5209954" cy="3046988"/>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Mà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con </a:t>
            </a:r>
            <a:r>
              <a:rPr lang="en-US" sz="3200" b="0" i="0" dirty="0" err="1">
                <a:solidFill>
                  <a:srgbClr val="000000"/>
                </a:solidFill>
                <a:effectLst/>
                <a:latin typeface="Cambria" panose="02040503050406030204" pitchFamily="18" charset="0"/>
                <a:ea typeface="Cambria" panose="02040503050406030204" pitchFamily="18" charset="0"/>
              </a:rPr>
              <a:t>sông</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gió</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(Xuân </a:t>
            </a:r>
            <a:r>
              <a:rPr lang="en-US" sz="3200" b="0" i="0" dirty="0" err="1">
                <a:solidFill>
                  <a:srgbClr val="000000"/>
                </a:solidFill>
                <a:effectLst/>
                <a:latin typeface="Cambria" panose="02040503050406030204" pitchFamily="18" charset="0"/>
                <a:ea typeface="Cambria" panose="02040503050406030204" pitchFamily="18" charset="0"/>
              </a:rPr>
              <a:t>Quỳnh</a:t>
            </a:r>
            <a:r>
              <a:rPr lang="en-US" sz="3200" b="0" i="0" dirty="0">
                <a:solidFill>
                  <a:srgbClr val="000000"/>
                </a:solidFill>
                <a:effectLst/>
                <a:latin typeface="Cambria" panose="02040503050406030204" pitchFamily="18" charset="0"/>
                <a:ea typeface="Cambria" panose="02040503050406030204" pitchFamily="18" charset="0"/>
              </a:rPr>
              <a:t>)</a:t>
            </a:r>
          </a:p>
          <a:p>
            <a:endParaRPr lang="en-US" sz="32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1045024-5999-E4B9-A1B6-B15A352BF5E9}"/>
              </a:ext>
            </a:extLst>
          </p:cNvPr>
          <p:cNvPicPr>
            <a:picLocks noChangeAspect="1"/>
          </p:cNvPicPr>
          <p:nvPr/>
        </p:nvPicPr>
        <p:blipFill>
          <a:blip r:embed="rId3"/>
          <a:stretch>
            <a:fillRect/>
          </a:stretch>
        </p:blipFill>
        <p:spPr>
          <a:xfrm>
            <a:off x="6052693" y="1566862"/>
            <a:ext cx="5441102" cy="2308698"/>
          </a:xfrm>
          <a:prstGeom prst="rect">
            <a:avLst/>
          </a:prstGeom>
        </p:spPr>
      </p:pic>
      <p:sp>
        <p:nvSpPr>
          <p:cNvPr id="13" name="TextBox 12">
            <a:extLst>
              <a:ext uri="{FF2B5EF4-FFF2-40B4-BE49-F238E27FC236}">
                <a16:creationId xmlns:a16="http://schemas.microsoft.com/office/drawing/2014/main" id="{A5304637-F4AF-6237-E6EC-D00ABC84E648}"/>
              </a:ext>
            </a:extLst>
          </p:cNvPr>
          <p:cNvSpPr txBox="1"/>
          <p:nvPr/>
        </p:nvSpPr>
        <p:spPr>
          <a:xfrm>
            <a:off x="542260" y="4444409"/>
            <a:ext cx="11238615"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Mỗi từ in đậm trong đoạn thơ trên được dùng với nghĩa gốc hay nghĩa chuyển?</a:t>
            </a:r>
          </a:p>
          <a:p>
            <a:pPr algn="just"/>
            <a:r>
              <a:rPr lang="vi-VN" sz="3200" b="1" i="0" dirty="0">
                <a:solidFill>
                  <a:srgbClr val="000000"/>
                </a:solidFill>
                <a:effectLst/>
                <a:latin typeface="Cambria" panose="02040503050406030204" pitchFamily="18" charset="0"/>
                <a:ea typeface="Cambria" panose="02040503050406030204" pitchFamily="18" charset="0"/>
              </a:rPr>
              <a:t>b. Đặt một câu có từ in đậm được sử dụng với nghĩa chuyển.</a:t>
            </a:r>
          </a:p>
          <a:p>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9509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AC868FE3-CD79-F339-D530-AAD07644B4E5}"/>
              </a:ext>
            </a:extLst>
          </p:cNvPr>
          <p:cNvSpPr/>
          <p:nvPr/>
        </p:nvSpPr>
        <p:spPr>
          <a:xfrm>
            <a:off x="1541721" y="1169582"/>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Những từ in đậm được dùng với nghĩa gốc: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chân, cành, lá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0E25E664-526A-7E59-FF61-7571810A0D89}"/>
              </a:ext>
            </a:extLst>
          </p:cNvPr>
          <p:cNvSpPr/>
          <p:nvPr/>
        </p:nvSpPr>
        <p:spPr>
          <a:xfrm>
            <a:off x="1573619" y="3211033"/>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Từ in đậm được dùng với nghĩa chuyển: </a:t>
            </a:r>
            <a:r>
              <a:rPr lang="vi-VN" sz="4400" b="1" dirty="0">
                <a:solidFill>
                  <a:srgbClr val="002060"/>
                </a:solidFill>
                <a:latin typeface="Cambria" panose="02040503050406030204" pitchFamily="18" charset="0"/>
                <a:ea typeface="Cambria" panose="02040503050406030204" pitchFamily="18" charset="0"/>
              </a:rPr>
              <a:t>ngọn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614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0A42F3AE-20D6-0867-6415-34F5426494B2}"/>
              </a:ext>
            </a:extLst>
          </p:cNvPr>
          <p:cNvSpPr txBox="1"/>
          <p:nvPr/>
        </p:nvSpPr>
        <p:spPr>
          <a:xfrm>
            <a:off x="893135" y="1244009"/>
            <a:ext cx="10590027" cy="3970318"/>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b) </a:t>
            </a:r>
            <a:r>
              <a:rPr lang="vi-VN" sz="3600" b="1" dirty="0">
                <a:latin typeface="Cambria" panose="02040503050406030204" pitchFamily="18" charset="0"/>
                <a:ea typeface="Cambria" panose="02040503050406030204" pitchFamily="18" charset="0"/>
              </a:rPr>
              <a:t>VD: </a:t>
            </a:r>
          </a:p>
          <a:p>
            <a:pPr algn="just"/>
            <a:r>
              <a:rPr lang="vi-VN" sz="3600" dirty="0">
                <a:latin typeface="Cambria" panose="02040503050406030204" pitchFamily="18" charset="0"/>
                <a:ea typeface="Cambria" panose="02040503050406030204" pitchFamily="18" charset="0"/>
              </a:rPr>
              <a:t>+ Mùa mưa đến, những gia đình sống dưới </a:t>
            </a:r>
            <a:r>
              <a:rPr lang="vi-VN" sz="3600" i="1" dirty="0">
                <a:latin typeface="Cambria" panose="02040503050406030204" pitchFamily="18" charset="0"/>
                <a:ea typeface="Cambria" panose="02040503050406030204" pitchFamily="18" charset="0"/>
              </a:rPr>
              <a:t>chân núi </a:t>
            </a:r>
            <a:r>
              <a:rPr lang="vi-VN" sz="3600" dirty="0">
                <a:latin typeface="Cambria" panose="02040503050406030204" pitchFamily="18" charset="0"/>
                <a:ea typeface="Cambria" panose="02040503050406030204" pitchFamily="18" charset="0"/>
              </a:rPr>
              <a:t>lại nơm nớp lo núi lở.</a:t>
            </a:r>
          </a:p>
          <a:p>
            <a:pPr algn="just"/>
            <a:r>
              <a:rPr lang="vi-VN" sz="3600" dirty="0">
                <a:latin typeface="Cambria" panose="02040503050406030204" pitchFamily="18" charset="0"/>
                <a:ea typeface="Cambria" panose="02040503050406030204" pitchFamily="18" charset="0"/>
              </a:rPr>
              <a:t>+ Từ nhỏ tôi đã ước mơ được đi trên một chiếc thuyền có </a:t>
            </a:r>
            <a:r>
              <a:rPr lang="vi-VN" sz="3600" i="1" dirty="0">
                <a:latin typeface="Cambria" panose="02040503050406030204" pitchFamily="18" charset="0"/>
                <a:ea typeface="Cambria" panose="02040503050406030204" pitchFamily="18" charset="0"/>
              </a:rPr>
              <a:t>cánh buồm </a:t>
            </a:r>
            <a:r>
              <a:rPr lang="vi-VN" sz="3600" dirty="0">
                <a:latin typeface="Cambria" panose="02040503050406030204" pitchFamily="18" charset="0"/>
                <a:ea typeface="Cambria" panose="02040503050406030204" pitchFamily="18" charset="0"/>
              </a:rPr>
              <a:t>đỏ thắm.</a:t>
            </a:r>
          </a:p>
          <a:p>
            <a:pPr algn="just"/>
            <a:r>
              <a:rPr lang="vi-VN" sz="3600"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Ngọn đuốc </a:t>
            </a:r>
            <a:r>
              <a:rPr lang="vi-VN" sz="3600" dirty="0">
                <a:latin typeface="Cambria" panose="02040503050406030204" pitchFamily="18" charset="0"/>
                <a:ea typeface="Cambria" panose="02040503050406030204" pitchFamily="18" charset="0"/>
              </a:rPr>
              <a:t>trên tay phải của tượng Nữ thần Tự do ở Mỹ tượng trưng cho tự do, bình đẳng, bác ái.</a:t>
            </a:r>
          </a:p>
        </p:txBody>
      </p:sp>
    </p:spTree>
    <p:extLst>
      <p:ext uri="{BB962C8B-B14F-4D97-AF65-F5344CB8AC3E}">
        <p14:creationId xmlns:p14="http://schemas.microsoft.com/office/powerpoint/2010/main" val="2092454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46902" y="498487"/>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ăn trong mỗi nhóm từ dưới đây mang nghĩa nào?</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9968B3-B67E-B330-5AED-7C5DEFA963F6}"/>
              </a:ext>
            </a:extLst>
          </p:cNvPr>
          <p:cNvPicPr>
            <a:picLocks noChangeAspect="1"/>
          </p:cNvPicPr>
          <p:nvPr/>
        </p:nvPicPr>
        <p:blipFill>
          <a:blip r:embed="rId3"/>
          <a:stretch>
            <a:fillRect/>
          </a:stretch>
        </p:blipFill>
        <p:spPr>
          <a:xfrm>
            <a:off x="526865" y="2016197"/>
            <a:ext cx="2813594" cy="3151225"/>
          </a:xfrm>
          <a:prstGeom prst="rect">
            <a:avLst/>
          </a:prstGeom>
        </p:spPr>
      </p:pic>
      <p:pic>
        <p:nvPicPr>
          <p:cNvPr id="5" name="Picture 4">
            <a:extLst>
              <a:ext uri="{FF2B5EF4-FFF2-40B4-BE49-F238E27FC236}">
                <a16:creationId xmlns:a16="http://schemas.microsoft.com/office/drawing/2014/main" id="{C4148889-6E6E-7CDA-EEEA-D494AA26C6E2}"/>
              </a:ext>
            </a:extLst>
          </p:cNvPr>
          <p:cNvPicPr>
            <a:picLocks noChangeAspect="1"/>
          </p:cNvPicPr>
          <p:nvPr/>
        </p:nvPicPr>
        <p:blipFill>
          <a:blip r:embed="rId4"/>
          <a:stretch>
            <a:fillRect/>
          </a:stretch>
        </p:blipFill>
        <p:spPr>
          <a:xfrm>
            <a:off x="4256124" y="2149660"/>
            <a:ext cx="7639997" cy="2964600"/>
          </a:xfrm>
          <a:prstGeom prst="rect">
            <a:avLst/>
          </a:prstGeom>
        </p:spPr>
      </p:pic>
      <p:cxnSp>
        <p:nvCxnSpPr>
          <p:cNvPr id="7" name="Straight Connector 6">
            <a:extLst>
              <a:ext uri="{FF2B5EF4-FFF2-40B4-BE49-F238E27FC236}">
                <a16:creationId xmlns:a16="http://schemas.microsoft.com/office/drawing/2014/main" id="{04894AA0-E168-6F11-144D-D46418613A0E}"/>
              </a:ext>
            </a:extLst>
          </p:cNvPr>
          <p:cNvCxnSpPr/>
          <p:nvPr/>
        </p:nvCxnSpPr>
        <p:spPr>
          <a:xfrm>
            <a:off x="3242930" y="2551814"/>
            <a:ext cx="1190847" cy="20308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D95BD02-40C2-C1C0-6039-6EB523EF1A10}"/>
              </a:ext>
            </a:extLst>
          </p:cNvPr>
          <p:cNvCxnSpPr>
            <a:cxnSpLocks/>
          </p:cNvCxnSpPr>
          <p:nvPr/>
        </p:nvCxnSpPr>
        <p:spPr>
          <a:xfrm flipV="1">
            <a:off x="3253563" y="259434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3BF106-7941-A6B4-E9F7-40B6652AB6B6}"/>
              </a:ext>
            </a:extLst>
          </p:cNvPr>
          <p:cNvCxnSpPr>
            <a:cxnSpLocks/>
          </p:cNvCxnSpPr>
          <p:nvPr/>
        </p:nvCxnSpPr>
        <p:spPr>
          <a:xfrm flipV="1">
            <a:off x="3232298" y="355127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học giả </a:t>
            </a:r>
            <a:r>
              <a:rPr lang="vi-VN" sz="3200" u="sng" dirty="0">
                <a:solidFill>
                  <a:srgbClr val="002060"/>
                </a:solidFill>
                <a:latin typeface="Cambria" panose="02040503050406030204" pitchFamily="18" charset="0"/>
                <a:ea typeface="Cambria" panose="02040503050406030204" pitchFamily="18" charset="0"/>
              </a:rPr>
              <a:t>xuất sắc </a:t>
            </a:r>
            <a:r>
              <a:rPr lang="vi-VN" sz="3200" dirty="0">
                <a:solidFill>
                  <a:srgbClr val="002060"/>
                </a:solidFill>
                <a:latin typeface="Cambria" panose="02040503050406030204" pitchFamily="18" charset="0"/>
                <a:ea typeface="Cambria" panose="02040503050406030204" pitchFamily="18" charset="0"/>
              </a:rPr>
              <a:t>và một nhà y học </a:t>
            </a:r>
            <a:r>
              <a:rPr lang="vi-VN" sz="3200" u="sng" dirty="0">
                <a:solidFill>
                  <a:srgbClr val="002060"/>
                </a:solidFill>
                <a:latin typeface="Cambria" panose="02040503050406030204" pitchFamily="18" charset="0"/>
                <a:ea typeface="Cambria" panose="02040503050406030204" pitchFamily="18" charset="0"/>
              </a:rPr>
              <a:t>tài ba</a:t>
            </a:r>
            <a:r>
              <a:rPr lang="vi-VN" sz="3200" dirty="0">
                <a:solidFill>
                  <a:srgbClr val="002060"/>
                </a:solidFill>
                <a:latin typeface="Cambria" panose="02040503050406030204" pitchFamily="18" charset="0"/>
                <a:ea typeface="Cambria" panose="02040503050406030204" pitchFamily="18" charset="0"/>
              </a:rPr>
              <a:t>. Ông là người </a:t>
            </a:r>
            <a:r>
              <a:rPr lang="vi-VN" sz="3200" u="sng" dirty="0">
                <a:solidFill>
                  <a:srgbClr val="002060"/>
                </a:solidFill>
                <a:latin typeface="Cambria" panose="02040503050406030204" pitchFamily="18" charset="0"/>
                <a:ea typeface="Cambria" panose="02040503050406030204" pitchFamily="18" charset="0"/>
              </a:rPr>
              <a:t>thông thái </a:t>
            </a:r>
            <a:r>
              <a:rPr lang="vi-VN" sz="3200" dirty="0">
                <a:solidFill>
                  <a:srgbClr val="002060"/>
                </a:solidFill>
                <a:latin typeface="Cambria" panose="02040503050406030204" pitchFamily="18" charset="0"/>
                <a:ea typeface="Cambria" panose="02040503050406030204" pitchFamily="18" charset="0"/>
              </a:rPr>
              <a:t>và có </a:t>
            </a:r>
            <a:r>
              <a:rPr lang="vi-VN" sz="3200" u="sng" dirty="0">
                <a:solidFill>
                  <a:srgbClr val="002060"/>
                </a:solidFill>
                <a:latin typeface="Cambria" panose="02040503050406030204" pitchFamily="18" charset="0"/>
                <a:ea typeface="Cambria" panose="02040503050406030204" pitchFamily="18" charset="0"/>
              </a:rPr>
              <a:t>hiểu biết </a:t>
            </a:r>
            <a:r>
              <a:rPr lang="vi-VN" sz="3200" dirty="0">
                <a:solidFill>
                  <a:srgbClr val="002060"/>
                </a:solidFill>
                <a:latin typeface="Cambria" panose="02040503050406030204" pitchFamily="18" charset="0"/>
                <a:ea typeface="Cambria" panose="02040503050406030204" pitchFamily="18" charset="0"/>
              </a:rPr>
              <a:t>sâu sắc về y học truyền thống và hiện đại. Tài năng và sự nhiệt huyết của ông không chỉ thể hiện trong việc chữa bệnh mà còn trong việc nghiên cứu và truyền đạt kiến thức y học.</a:t>
            </a:r>
          </a:p>
        </p:txBody>
      </p:sp>
    </p:spTree>
    <p:extLst>
      <p:ext uri="{BB962C8B-B14F-4D97-AF65-F5344CB8AC3E}">
        <p14:creationId xmlns:p14="http://schemas.microsoft.com/office/powerpoint/2010/main" val="352619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6" name="Picture 5" descr="A round pink circle with white text and a black background&#10;&#10;Description automatically generated">
            <a:extLst>
              <a:ext uri="{FF2B5EF4-FFF2-40B4-BE49-F238E27FC236}">
                <a16:creationId xmlns:a16="http://schemas.microsoft.com/office/drawing/2014/main" id="{1E67A209-B52A-A8BA-6BB2-78FE74476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280D747-4725-5446-8AAF-124FD51D19E4}"/>
              </a:ext>
            </a:extLst>
          </p:cNvPr>
          <p:cNvPicPr>
            <a:picLocks noChangeAspect="1"/>
          </p:cNvPicPr>
          <p:nvPr/>
        </p:nvPicPr>
        <p:blipFill>
          <a:blip r:embed="rId5"/>
          <a:stretch>
            <a:fillRect/>
          </a:stretch>
        </p:blipFill>
        <p:spPr>
          <a:xfrm>
            <a:off x="2231572" y="1875180"/>
            <a:ext cx="7523116" cy="2353260"/>
          </a:xfrm>
          <a:prstGeom prst="rect">
            <a:avLst/>
          </a:prstGeom>
        </p:spPr>
      </p:pic>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01855" y="65857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NHIỆM VỤ</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4158562" y="926586"/>
            <a:ext cx="4447615" cy="6986298"/>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303270" y="2834684"/>
            <a:ext cx="6137910" cy="3170099"/>
          </a:xfrm>
          <a:prstGeom prst="rect">
            <a:avLst/>
          </a:prstGeom>
          <a:noFill/>
        </p:spPr>
        <p:txBody>
          <a:bodyPr wrap="square" rtlCol="0">
            <a:spAutoFit/>
          </a:bodyPr>
          <a:lstStyle/>
          <a:p>
            <a:pPr lvl="0" algn="just"/>
            <a:r>
              <a:rPr lang="vi-VN" sz="4000" b="1" dirty="0">
                <a:solidFill>
                  <a:srgbClr val="328C96"/>
                </a:solidFill>
                <a:latin typeface="Calibri" panose="020F0502020204030204" pitchFamily="34" charset="0"/>
                <a:cs typeface="Calibri" panose="020F0502020204030204" pitchFamily="34" charset="0"/>
              </a:rPr>
              <a:t>Về nhà</a:t>
            </a:r>
            <a:r>
              <a:rPr lang="en-US" sz="4000" b="1" dirty="0">
                <a:solidFill>
                  <a:srgbClr val="328C96"/>
                </a:solidFill>
                <a:latin typeface="Calibri" panose="020F0502020204030204" pitchFamily="34" charset="0"/>
                <a:cs typeface="Calibri" panose="020F0502020204030204" pitchFamily="34" charset="0"/>
              </a:rPr>
              <a:t>:</a:t>
            </a:r>
            <a:r>
              <a:rPr lang="vi-VN" sz="4000" b="1" dirty="0">
                <a:solidFill>
                  <a:srgbClr val="328C96"/>
                </a:solidFill>
                <a:latin typeface="Calibri" panose="020F0502020204030204" pitchFamily="34" charset="0"/>
                <a:cs typeface="Calibri" panose="020F0502020204030204" pitchFamily="34" charset="0"/>
              </a:rPr>
              <a:t> </a:t>
            </a:r>
            <a:r>
              <a:rPr lang="vi-VN" sz="4000" dirty="0">
                <a:solidFill>
                  <a:srgbClr val="328C96"/>
                </a:solidFill>
                <a:latin typeface="Calibri" panose="020F0502020204030204" pitchFamily="34" charset="0"/>
                <a:cs typeface="Calibri" panose="020F0502020204030204" pitchFamily="34" charset="0"/>
              </a:rPr>
              <a:t>kể lại cho người thân nghe những điều mình đã viết về danh y Tuệ Tĩnh trong bài giới thiệu và chia sẻ cảm nghĩ cá nhân.</a:t>
            </a:r>
            <a:endParaRPr kumimoji="0" lang="vi-VN" sz="4000" b="0"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35298">
              <a:defRPr/>
            </a:pP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3"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1" y="1579665"/>
            <a:ext cx="5637467" cy="1569660"/>
          </a:xfrm>
          <a:prstGeom prst="rect">
            <a:avLst/>
          </a:prstGeom>
          <a:noFill/>
        </p:spPr>
        <p:txBody>
          <a:bodyPr wrap="square" rtlCol="0">
            <a:spAutoFit/>
          </a:bodyPr>
          <a:lstStyle/>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HƯƠNG THẢO</a:t>
            </a:r>
          </a:p>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 từ đa nghĩa: người đi trước.</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718314"/>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a:sym typeface="Calibri"/>
              </a:rPr>
              <a:t>T</a:t>
            </a:r>
            <a:r>
              <a:rPr lang="vi-VN" sz="4000" kern="0" dirty="0">
                <a:solidFill>
                  <a:srgbClr val="000000"/>
                </a:solidFill>
                <a:latin typeface="Cambria" panose="02040503050406030204" pitchFamily="18" charset="0"/>
                <a:ea typeface="Cambria" panose="02040503050406030204" pitchFamily="18" charset="0"/>
                <a:cs typeface="Calibri"/>
                <a:sym typeface="Calibri"/>
              </a:rPr>
              <a:t>ìm từ đồng nghĩa và từ đa nghĩa </a:t>
            </a:r>
          </a:p>
          <a:p>
            <a:pPr lvl="0" algn="ctr">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a:sym typeface="Calibri"/>
              </a:rPr>
              <a:t>trong đoạn văn dưới tranh</a:t>
            </a:r>
            <a:r>
              <a:rPr lang="en-US" sz="4000" kern="0" dirty="0">
                <a:solidFill>
                  <a:srgbClr val="000000"/>
                </a:solidFill>
                <a:latin typeface="Cambria" panose="02040503050406030204" pitchFamily="18" charset="0"/>
                <a:ea typeface="Cambria" panose="02040503050406030204" pitchFamily="18" charset="0"/>
                <a:cs typeface="Calibri"/>
                <a:sym typeface="Calibri"/>
              </a:rPr>
              <a:t>:</a:t>
            </a:r>
            <a:endPar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sym typeface="Calibri"/>
            </a:endParaRPr>
          </a:p>
        </p:txBody>
      </p:sp>
      <p:pic>
        <p:nvPicPr>
          <p:cNvPr id="6" name="Picture 5">
            <a:extLst>
              <a:ext uri="{FF2B5EF4-FFF2-40B4-BE49-F238E27FC236}">
                <a16:creationId xmlns:a16="http://schemas.microsoft.com/office/drawing/2014/main" id="{5B98E70E-DCE6-13AD-21E0-9103A35A2410}"/>
              </a:ext>
            </a:extLst>
          </p:cNvPr>
          <p:cNvPicPr>
            <a:picLocks noChangeAspect="1"/>
          </p:cNvPicPr>
          <p:nvPr/>
        </p:nvPicPr>
        <p:blipFill>
          <a:blip r:embed="rId4"/>
          <a:stretch>
            <a:fillRect/>
          </a:stretch>
        </p:blipFill>
        <p:spPr>
          <a:xfrm>
            <a:off x="3179135" y="1657483"/>
            <a:ext cx="5352283" cy="4712616"/>
          </a:xfrm>
          <a:prstGeom prst="rect">
            <a:avLst/>
          </a:prstGeom>
        </p:spPr>
      </p:pic>
      <p:sp>
        <p:nvSpPr>
          <p:cNvPr id="7" name="Rectangle: Rounded Corners 6">
            <a:extLst>
              <a:ext uri="{FF2B5EF4-FFF2-40B4-BE49-F238E27FC236}">
                <a16:creationId xmlns:a16="http://schemas.microsoft.com/office/drawing/2014/main" id="{5FD0E4C8-0B54-0073-9187-2A5F6A451B79}"/>
              </a:ext>
            </a:extLst>
          </p:cNvPr>
          <p:cNvSpPr/>
          <p:nvPr/>
        </p:nvSpPr>
        <p:spPr>
          <a:xfrm>
            <a:off x="159488" y="2817628"/>
            <a:ext cx="3455582"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nói</a:t>
            </a:r>
            <a:endParaRPr lang="en-US" sz="36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4839B85B-A7F7-DAE5-5401-E67B14EB8A8F}"/>
              </a:ext>
            </a:extLst>
          </p:cNvPr>
          <p:cNvSpPr/>
          <p:nvPr/>
        </p:nvSpPr>
        <p:spPr>
          <a:xfrm>
            <a:off x="8282761" y="3657601"/>
            <a:ext cx="3817089"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 nghĩa: người </a:t>
            </a:r>
            <a:r>
              <a:rPr lang="vi-VN" sz="3600" b="1" u="sng" dirty="0">
                <a:solidFill>
                  <a:srgbClr val="FF0000"/>
                </a:solidFill>
                <a:latin typeface="Cambria" panose="02040503050406030204" pitchFamily="18" charset="0"/>
                <a:ea typeface="Cambria" panose="02040503050406030204" pitchFamily="18" charset="0"/>
              </a:rPr>
              <a:t>đi</a:t>
            </a:r>
            <a:r>
              <a:rPr lang="vi-VN" sz="3600" b="1" dirty="0">
                <a:solidFill>
                  <a:srgbClr val="FF0000"/>
                </a:solidFill>
                <a:latin typeface="Cambria" panose="02040503050406030204" pitchFamily="18" charset="0"/>
                <a:ea typeface="Cambria" panose="02040503050406030204" pitchFamily="18" charset="0"/>
              </a:rPr>
              <a:t> trước.</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1A00E519-F813-AFF5-44A9-AD65C15E74DB}"/>
              </a:ext>
            </a:extLst>
          </p:cNvPr>
          <p:cNvPicPr>
            <a:picLocks noChangeAspect="1"/>
          </p:cNvPicPr>
          <p:nvPr/>
        </p:nvPicPr>
        <p:blipFill>
          <a:blip r:embed="rId5"/>
          <a:stretch>
            <a:fillRect/>
          </a:stretch>
        </p:blipFill>
        <p:spPr>
          <a:xfrm>
            <a:off x="2001056" y="1550621"/>
            <a:ext cx="7955970" cy="2353260"/>
          </a:xfrm>
          <a:prstGeom prst="rect">
            <a:avLst/>
          </a:prstGeom>
        </p:spPr>
      </p:pic>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77A9C48-CBC0-7C2E-E2EB-2FC83AD593E6}"/>
              </a:ext>
            </a:extLst>
          </p:cNvPr>
          <p:cNvSpPr txBox="1"/>
          <p:nvPr/>
        </p:nvSpPr>
        <p:spPr>
          <a:xfrm>
            <a:off x="882501" y="712381"/>
            <a:ext cx="10292317" cy="1200329"/>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1.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nghĩa</a:t>
            </a:r>
            <a:r>
              <a:rPr lang="en-US" sz="3600" b="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(in </a:t>
            </a:r>
            <a:r>
              <a:rPr lang="en-US" sz="3600" dirty="0" err="1">
                <a:latin typeface="Cambria" panose="02040503050406030204" pitchFamily="18" charset="0"/>
                <a:ea typeface="Cambria" panose="02040503050406030204" pitchFamily="18" charset="0"/>
              </a:rPr>
              <a:t>nghiêng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hoa</a:t>
            </a:r>
            <a:r>
              <a:rPr lang="en-US" sz="3600" dirty="0">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183965F5-D743-3D2B-FA7C-522B00EAFFD6}"/>
              </a:ext>
            </a:extLst>
          </p:cNvPr>
          <p:cNvPicPr>
            <a:picLocks noChangeAspect="1"/>
          </p:cNvPicPr>
          <p:nvPr/>
        </p:nvPicPr>
        <p:blipFill>
          <a:blip r:embed="rId3"/>
          <a:stretch>
            <a:fillRect/>
          </a:stretch>
        </p:blipFill>
        <p:spPr>
          <a:xfrm>
            <a:off x="1293185" y="2202490"/>
            <a:ext cx="9700880" cy="3824796"/>
          </a:xfrm>
          <a:prstGeom prst="rect">
            <a:avLst/>
          </a:prstGeom>
        </p:spPr>
      </p:pic>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dirty="0">
                <a:ln>
                  <a:noFill/>
                </a:ln>
                <a:solidFill>
                  <a:srgbClr val="002060"/>
                </a:solidFill>
                <a:effectLst/>
                <a:uLnTx/>
                <a:uFillTx/>
                <a:latin typeface="Arial" panose="020B0604020202020204" pitchFamily="34" charset="0"/>
                <a:ea typeface="Calibri"/>
                <a:cs typeface="Calibri"/>
                <a:sym typeface="Calibri"/>
              </a:rPr>
              <a:t>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D86DB6C-D206-FA0D-D19E-4D28F02B6D3B}"/>
              </a:ext>
            </a:extLst>
          </p:cNvPr>
          <p:cNvSpPr txBox="1"/>
          <p:nvPr/>
        </p:nvSpPr>
        <p:spPr>
          <a:xfrm>
            <a:off x="637953" y="1158972"/>
            <a:ext cx="11313042" cy="4401205"/>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Từ nhỏ, Lương Thế Vinh đã  </a:t>
            </a:r>
            <a:r>
              <a:rPr lang="vi-VN" sz="4000" b="1" i="0" dirty="0">
                <a:solidFill>
                  <a:srgbClr val="FF0000"/>
                </a:solidFill>
                <a:effectLst/>
                <a:latin typeface="Cambria" panose="02040503050406030204" pitchFamily="18" charset="0"/>
                <a:ea typeface="Cambria" panose="02040503050406030204" pitchFamily="18" charset="0"/>
              </a:rPr>
              <a:t>nổi tiếng</a:t>
            </a:r>
            <a:r>
              <a:rPr lang="vi-VN"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về </a:t>
            </a:r>
            <a:r>
              <a:rPr lang="vi-VN" sz="4000" b="1" i="0" dirty="0">
                <a:solidFill>
                  <a:srgbClr val="FF0000"/>
                </a:solidFill>
                <a:effectLst/>
                <a:latin typeface="Cambria" panose="02040503050406030204" pitchFamily="18" charset="0"/>
                <a:ea typeface="Cambria" panose="02040503050406030204" pitchFamily="18" charset="0"/>
              </a:rPr>
              <a:t>quan sát</a:t>
            </a:r>
            <a:r>
              <a:rPr lang="vi-VN" sz="4000" b="0" i="0" dirty="0">
                <a:solidFill>
                  <a:srgbClr val="000000"/>
                </a:solidFill>
                <a:effectLst/>
                <a:latin typeface="Cambria" panose="02040503050406030204" pitchFamily="18" charset="0"/>
                <a:ea typeface="Cambria" panose="02040503050406030204" pitchFamily="18" charset="0"/>
              </a:rPr>
              <a:t> và tính toán. Một hôm, cậu đem một quả bưởi ra bãi cỏ làm bóng chơi với các bạn. Đang chơi, bỗng quả bưởi </a:t>
            </a:r>
            <a:r>
              <a:rPr lang="vi-VN" sz="4000" b="1" i="0" dirty="0">
                <a:solidFill>
                  <a:srgbClr val="FF0000"/>
                </a:solidFill>
                <a:effectLst/>
                <a:latin typeface="Cambria" panose="02040503050406030204" pitchFamily="18" charset="0"/>
                <a:ea typeface="Cambria" panose="02040503050406030204" pitchFamily="18" charset="0"/>
              </a:rPr>
              <a:t>lăn</a:t>
            </a:r>
            <a:r>
              <a:rPr lang="vi-VN" sz="4000" b="0" i="0" dirty="0">
                <a:solidFill>
                  <a:srgbClr val="000000"/>
                </a:solidFill>
                <a:effectLst/>
                <a:latin typeface="Cambria" panose="02040503050406030204" pitchFamily="18" charset="0"/>
                <a:ea typeface="Cambria" panose="02040503050406030204" pitchFamily="18" charset="0"/>
              </a:rPr>
              <a:t> xuống một cái hố gần đó. Bọn trẻ nhìn xuống cái hố đầy nuối tiếc. Vinh bảo bọn trẻ lấy nước đổ vào cái hố ấy. Nước </a:t>
            </a:r>
            <a:r>
              <a:rPr lang="vi-VN" sz="4000" b="1" i="0" dirty="0">
                <a:solidFill>
                  <a:srgbClr val="FF0000"/>
                </a:solidFill>
                <a:effectLst/>
                <a:latin typeface="Cambria" panose="02040503050406030204" pitchFamily="18" charset="0"/>
                <a:ea typeface="Cambria" panose="02040503050406030204" pitchFamily="18" charset="0"/>
              </a:rPr>
              <a:t>dâng</a:t>
            </a:r>
            <a:r>
              <a:rPr lang="vi-VN" sz="4000" b="0" i="0" dirty="0">
                <a:solidFill>
                  <a:srgbClr val="000000"/>
                </a:solidFill>
                <a:effectLst/>
                <a:latin typeface="Cambria" panose="02040503050406030204" pitchFamily="18" charset="0"/>
                <a:ea typeface="Cambria" panose="02040503050406030204" pitchFamily="18" charset="0"/>
              </a:rPr>
              <a:t> đến đâu, bưởi nổi lên đến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algn="just"/>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bè</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endParaRPr lang="en-US" sz="3200"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b. </a:t>
            </a:r>
            <a:r>
              <a:rPr lang="en-US" sz="3200" dirty="0" err="1">
                <a:solidFill>
                  <a:srgbClr val="002060"/>
                </a:solidFill>
                <a:latin typeface="Cambria" panose="02040503050406030204" pitchFamily="18" charset="0"/>
                <a:ea typeface="Cambria" panose="02040503050406030204" pitchFamily="18" charset="0"/>
              </a:rPr>
              <a:t>dũng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lĩnh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a:t>
            </a:r>
            <a:r>
              <a:rPr lang="en-US" sz="3200" dirty="0">
                <a:solidFill>
                  <a:srgbClr val="002060"/>
                </a:solidFill>
                <a:latin typeface="Cambria" panose="02040503050406030204" pitchFamily="18" charset="0"/>
                <a:ea typeface="Cambria" panose="02040503050406030204" pitchFamily="18" charset="0"/>
              </a:rPr>
              <a:t>, can </a:t>
            </a:r>
            <a:r>
              <a:rPr lang="en-US" sz="3200" dirty="0" err="1">
                <a:solidFill>
                  <a:srgbClr val="002060"/>
                </a:solidFill>
                <a:latin typeface="Cambria" panose="02040503050406030204" pitchFamily="18" charset="0"/>
                <a:ea typeface="Cambria" panose="02040503050406030204" pitchFamily="18" charset="0"/>
              </a:rPr>
              <a:t>đảm</a:t>
            </a:r>
            <a:endParaRPr lang="en-US" sz="3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 tổ quốc, non sông, nhà nước, đất nước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226</TotalTime>
  <Words>787</Words>
  <Application>Microsoft Office PowerPoint</Application>
  <PresentationFormat>Widescreen</PresentationFormat>
  <Paragraphs>49</Paragraphs>
  <Slides>23</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Aptos</vt:lpstr>
      <vt:lpstr>Aptos Display</vt:lpstr>
      <vt:lpstr>Arial</vt:lpstr>
      <vt:lpstr>Calibri</vt:lpstr>
      <vt:lpstr>Cambria</vt:lpstr>
      <vt:lpstr>Times New Roman</vt:lpstr>
      <vt:lpstr>思源黑体 Medium</vt:lpstr>
      <vt:lpstr>Office Theme</vt:lpstr>
      <vt:lpstr>Custom Design</vt:lpstr>
      <vt:lpstr>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A13740</cp:lastModifiedBy>
  <cp:revision>36</cp:revision>
  <dcterms:created xsi:type="dcterms:W3CDTF">2024-03-31T11:53:42Z</dcterms:created>
  <dcterms:modified xsi:type="dcterms:W3CDTF">2025-04-09T05:15:46Z</dcterms:modified>
  <cp:category>9Slide.vn</cp:category>
</cp:coreProperties>
</file>