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</p:sldMasterIdLst>
  <p:notesMasterIdLst>
    <p:notesMasterId r:id="rId32"/>
  </p:notesMasterIdLst>
  <p:sldIdLst>
    <p:sldId id="257" r:id="rId4"/>
    <p:sldId id="336" r:id="rId5"/>
    <p:sldId id="262" r:id="rId6"/>
    <p:sldId id="256" r:id="rId7"/>
    <p:sldId id="341" r:id="rId8"/>
    <p:sldId id="342" r:id="rId9"/>
    <p:sldId id="259" r:id="rId10"/>
    <p:sldId id="260" r:id="rId11"/>
    <p:sldId id="261" r:id="rId12"/>
    <p:sldId id="335" r:id="rId13"/>
    <p:sldId id="340" r:id="rId14"/>
    <p:sldId id="339" r:id="rId15"/>
    <p:sldId id="311" r:id="rId16"/>
    <p:sldId id="343" r:id="rId17"/>
    <p:sldId id="344" r:id="rId18"/>
    <p:sldId id="314" r:id="rId19"/>
    <p:sldId id="328" r:id="rId20"/>
    <p:sldId id="345" r:id="rId21"/>
    <p:sldId id="346" r:id="rId22"/>
    <p:sldId id="347" r:id="rId23"/>
    <p:sldId id="348" r:id="rId24"/>
    <p:sldId id="352" r:id="rId25"/>
    <p:sldId id="353" r:id="rId26"/>
    <p:sldId id="349" r:id="rId27"/>
    <p:sldId id="350" r:id="rId28"/>
    <p:sldId id="351" r:id="rId29"/>
    <p:sldId id="338" r:id="rId30"/>
    <p:sldId id="33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D236-6C1D-4B8F-BAE0-3DBFB5BB970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70321-9555-4028-AEB6-46FD0B39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980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413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774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519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900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06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72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03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33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69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45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1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6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9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91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0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7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05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495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6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59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99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79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3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3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6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87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70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5368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4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9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91440"/>
            <a:ext cx="12192000" cy="6949440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14356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5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gif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microsoft.com/office/2007/relationships/media" Target="../media/media3.mp3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gif"/><Relationship Id="rId4" Type="http://schemas.openxmlformats.org/officeDocument/2006/relationships/audio" Target="../media/media3.mp3"/><Relationship Id="rId9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6" Type="http://schemas.openxmlformats.org/officeDocument/2006/relationships/slide" Target="slide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6.gif"/><Relationship Id="rId10" Type="http://schemas.openxmlformats.org/officeDocument/2006/relationships/slide" Target="slide6.xml"/><Relationship Id="rId4" Type="http://schemas.openxmlformats.org/officeDocument/2006/relationships/image" Target="../media/image5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6.gif"/><Relationship Id="rId10" Type="http://schemas.openxmlformats.org/officeDocument/2006/relationships/slide" Target="slide7.xml"/><Relationship Id="rId4" Type="http://schemas.openxmlformats.org/officeDocument/2006/relationships/image" Target="../media/image5.jp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6.gif"/><Relationship Id="rId10" Type="http://schemas.openxmlformats.org/officeDocument/2006/relationships/slide" Target="slide8.xml"/><Relationship Id="rId4" Type="http://schemas.openxmlformats.org/officeDocument/2006/relationships/image" Target="../media/image5.jp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6.gif"/><Relationship Id="rId10" Type="http://schemas.openxmlformats.org/officeDocument/2006/relationships/slide" Target="slide9.xml"/><Relationship Id="rId4" Type="http://schemas.openxmlformats.org/officeDocument/2006/relationships/image" Target="../media/image5.jp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3.gif"/><Relationship Id="rId5" Type="http://schemas.openxmlformats.org/officeDocument/2006/relationships/image" Target="../media/image5.jpg"/><Relationship Id="rId10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4"/>
          <p:cNvSpPr/>
          <p:nvPr/>
        </p:nvSpPr>
        <p:spPr>
          <a:xfrm rot="-5400000">
            <a:off x="3149178" y="-581840"/>
            <a:ext cx="937415" cy="3029291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669FC-19BB-6F87-6F6E-B32688809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138" y="450706"/>
            <a:ext cx="2859272" cy="1005927"/>
          </a:xfrm>
          <a:prstGeom prst="rect">
            <a:avLst/>
          </a:prstGeom>
        </p:spPr>
      </p:pic>
      <p:sp>
        <p:nvSpPr>
          <p:cNvPr id="7" name="Google Shape;916;p36">
            <a:extLst>
              <a:ext uri="{FF2B5EF4-FFF2-40B4-BE49-F238E27FC236}">
                <a16:creationId xmlns:a16="http://schemas.microsoft.com/office/drawing/2014/main" id="{3E9D2AFD-200C-5DDB-8CD1-956BEE5B16F7}"/>
              </a:ext>
            </a:extLst>
          </p:cNvPr>
          <p:cNvSpPr txBox="1">
            <a:spLocks/>
          </p:cNvSpPr>
          <p:nvPr/>
        </p:nvSpPr>
        <p:spPr>
          <a:xfrm>
            <a:off x="1945500" y="1324116"/>
            <a:ext cx="8665107" cy="301140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6000" kern="0" dirty="0">
              <a:latin typeface="UTM Bell" panose="02040603050506020204" pitchFamily="18" charset="0"/>
            </a:endParaRPr>
          </a:p>
        </p:txBody>
      </p:sp>
      <p:grpSp>
        <p:nvGrpSpPr>
          <p:cNvPr id="8" name="Google Shape;882;p34">
            <a:extLst>
              <a:ext uri="{FF2B5EF4-FFF2-40B4-BE49-F238E27FC236}">
                <a16:creationId xmlns:a16="http://schemas.microsoft.com/office/drawing/2014/main" id="{252BC420-9BD9-A961-A6D8-E30CDA2337D1}"/>
              </a:ext>
            </a:extLst>
          </p:cNvPr>
          <p:cNvGrpSpPr/>
          <p:nvPr/>
        </p:nvGrpSpPr>
        <p:grpSpPr>
          <a:xfrm>
            <a:off x="1043287" y="4103997"/>
            <a:ext cx="1272977" cy="1661221"/>
            <a:chOff x="6015500" y="3528850"/>
            <a:chExt cx="827325" cy="1079650"/>
          </a:xfrm>
        </p:grpSpPr>
        <p:sp>
          <p:nvSpPr>
            <p:cNvPr id="9" name="Google Shape;883;p34">
              <a:extLst>
                <a:ext uri="{FF2B5EF4-FFF2-40B4-BE49-F238E27FC236}">
                  <a16:creationId xmlns:a16="http://schemas.microsoft.com/office/drawing/2014/main" id="{29246565-E4D9-B513-F177-EFBB7AB8E003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4;p34">
              <a:extLst>
                <a:ext uri="{FF2B5EF4-FFF2-40B4-BE49-F238E27FC236}">
                  <a16:creationId xmlns:a16="http://schemas.microsoft.com/office/drawing/2014/main" id="{96066F85-968B-6AA5-4A19-84E7A670045D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5;p34">
              <a:extLst>
                <a:ext uri="{FF2B5EF4-FFF2-40B4-BE49-F238E27FC236}">
                  <a16:creationId xmlns:a16="http://schemas.microsoft.com/office/drawing/2014/main" id="{597A2FAC-71B4-3365-A7C3-42D3CC65684E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6;p34">
              <a:extLst>
                <a:ext uri="{FF2B5EF4-FFF2-40B4-BE49-F238E27FC236}">
                  <a16:creationId xmlns:a16="http://schemas.microsoft.com/office/drawing/2014/main" id="{D3319F60-70C8-4F5E-0A6E-A0BE378CF9DD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7;p34">
              <a:extLst>
                <a:ext uri="{FF2B5EF4-FFF2-40B4-BE49-F238E27FC236}">
                  <a16:creationId xmlns:a16="http://schemas.microsoft.com/office/drawing/2014/main" id="{9132EB12-1DA8-FD0E-2693-2A7AE93FB2D3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8;p34">
              <a:extLst>
                <a:ext uri="{FF2B5EF4-FFF2-40B4-BE49-F238E27FC236}">
                  <a16:creationId xmlns:a16="http://schemas.microsoft.com/office/drawing/2014/main" id="{8324AEED-D38D-6DBF-3210-69B2BD25178D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89;p34">
              <a:extLst>
                <a:ext uri="{FF2B5EF4-FFF2-40B4-BE49-F238E27FC236}">
                  <a16:creationId xmlns:a16="http://schemas.microsoft.com/office/drawing/2014/main" id="{BCC7E232-828A-546F-549B-105CA469B470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890;p34">
            <a:extLst>
              <a:ext uri="{FF2B5EF4-FFF2-40B4-BE49-F238E27FC236}">
                <a16:creationId xmlns:a16="http://schemas.microsoft.com/office/drawing/2014/main" id="{11910AEA-1010-B581-EF01-9240C5F4F75E}"/>
              </a:ext>
            </a:extLst>
          </p:cNvPr>
          <p:cNvGrpSpPr/>
          <p:nvPr/>
        </p:nvGrpSpPr>
        <p:grpSpPr>
          <a:xfrm>
            <a:off x="744352" y="413496"/>
            <a:ext cx="1495717" cy="2000161"/>
            <a:chOff x="2111950" y="664225"/>
            <a:chExt cx="829725" cy="1109475"/>
          </a:xfrm>
        </p:grpSpPr>
        <p:sp>
          <p:nvSpPr>
            <p:cNvPr id="17" name="Google Shape;891;p34">
              <a:extLst>
                <a:ext uri="{FF2B5EF4-FFF2-40B4-BE49-F238E27FC236}">
                  <a16:creationId xmlns:a16="http://schemas.microsoft.com/office/drawing/2014/main" id="{331CFB3A-0276-565C-6081-82C00261580B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2;p34">
              <a:extLst>
                <a:ext uri="{FF2B5EF4-FFF2-40B4-BE49-F238E27FC236}">
                  <a16:creationId xmlns:a16="http://schemas.microsoft.com/office/drawing/2014/main" id="{4ECE71CC-3EE8-9A35-8FEC-AC5156C64464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93;p34">
              <a:extLst>
                <a:ext uri="{FF2B5EF4-FFF2-40B4-BE49-F238E27FC236}">
                  <a16:creationId xmlns:a16="http://schemas.microsoft.com/office/drawing/2014/main" id="{88201325-5E85-B6BE-E8E4-613917B7A59E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Freeform 20">
            <a:extLst>
              <a:ext uri="{FF2B5EF4-FFF2-40B4-BE49-F238E27FC236}">
                <a16:creationId xmlns:a16="http://schemas.microsoft.com/office/drawing/2014/main" id="{EB67BAF7-7391-76D8-AA06-F72F4567AB4A}"/>
              </a:ext>
            </a:extLst>
          </p:cNvPr>
          <p:cNvSpPr/>
          <p:nvPr/>
        </p:nvSpPr>
        <p:spPr>
          <a:xfrm>
            <a:off x="9067800" y="3914774"/>
            <a:ext cx="2894000" cy="2809875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9AA878-1FD6-7880-4521-47F60B86B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731" y="1617603"/>
            <a:ext cx="8010838" cy="28226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9FFDF0-9928-1361-FD23-C5E53D8E6F25}"/>
              </a:ext>
            </a:extLst>
          </p:cNvPr>
          <p:cNvSpPr txBox="1"/>
          <p:nvPr/>
        </p:nvSpPr>
        <p:spPr>
          <a:xfrm>
            <a:off x="4829856" y="-64207"/>
            <a:ext cx="423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0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>
                <a:latin typeface="UTM Bell" panose="02040603050506020204" pitchFamily="18" charset="0"/>
              </a:rPr>
              <a:t>Khám phá</a:t>
            </a:r>
            <a:endParaRPr sz="11733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7765393" h="8882696">
                <a:moveTo>
                  <a:pt x="0" y="0"/>
                </a:moveTo>
                <a:lnTo>
                  <a:pt x="17765393" y="0"/>
                </a:lnTo>
                <a:lnTo>
                  <a:pt x="17765393" y="8882696"/>
                </a:lnTo>
                <a:lnTo>
                  <a:pt x="0" y="8882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CEA748-8C27-FCD2-C2E8-1BBC5EBF5253}"/>
              </a:ext>
            </a:extLst>
          </p:cNvPr>
          <p:cNvGrpSpPr/>
          <p:nvPr/>
        </p:nvGrpSpPr>
        <p:grpSpPr>
          <a:xfrm>
            <a:off x="-7315846" y="1148024"/>
            <a:ext cx="4405626" cy="4093827"/>
            <a:chOff x="-7315846" y="1148024"/>
            <a:chExt cx="4405626" cy="40938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2B6431-E64B-1E92-D183-EBAF47579736}"/>
                </a:ext>
              </a:extLst>
            </p:cNvPr>
            <p:cNvGrpSpPr/>
            <p:nvPr/>
          </p:nvGrpSpPr>
          <p:grpSpPr>
            <a:xfrm>
              <a:off x="-7315846" y="1148024"/>
              <a:ext cx="4405626" cy="4093827"/>
              <a:chOff x="-262252" y="2764173"/>
              <a:chExt cx="4405626" cy="409382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745A4BC-2FD0-939E-3C29-65FDBE331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2252" y="2825148"/>
                <a:ext cx="3041419" cy="4032852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42CAA0D-A725-D923-5A5F-7E8B9B18B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4025" y="2764173"/>
                <a:ext cx="2419349" cy="4007623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58EA1F-C15B-5940-1A4E-B3CBB454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839594" y="1953086"/>
              <a:ext cx="352425" cy="2381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D5A5D8-ECFF-A534-C1FF-A23FDB02F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4403776" y="1982583"/>
              <a:ext cx="371475" cy="238125"/>
            </a:xfrm>
            <a:prstGeom prst="rect">
              <a:avLst/>
            </a:prstGeom>
          </p:spPr>
        </p:pic>
      </p:grpSp>
      <p:pic>
        <p:nvPicPr>
          <p:cNvPr id="14" name="Video-chưa-đặt-tên-‐-Được-tạo-bằng-Clipchamp-_2_">
            <a:hlinkClick r:id="" action="ppaction://media"/>
            <a:extLst>
              <a:ext uri="{FF2B5EF4-FFF2-40B4-BE49-F238E27FC236}">
                <a16:creationId xmlns:a16="http://schemas.microsoft.com/office/drawing/2014/main" id="{56B85C00-0B00-EEB4-82C3-9838D8C91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3471" y="295787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94 0.20532 L 0.13294 0.20509 C 0.15221 0.20486 0.19414 0.20463 0.21523 0.20255 C 0.22851 0.20116 0.24128 0.19884 0.25404 0.19699 C 0.26198 0.19583 0.26953 0.19421 0.27773 0.19375 L 0.30378 0.19236 L 0.45625 0.19329 C 0.7724 0.19653 0.42226 0.19421 0.66055 0.1956 C 0.67734 0.19583 0.69414 0.1963 0.71107 0.19653 L 1.02917 0.19838 C 1.04232 0.19861 1.05495 0.2007 1.06797 0.20162 C 1.0957 0.20324 1.11628 0.20301 1.14479 0.20347 C 1.16276 0.20301 1.18099 0.20278 1.19896 0.20208 C 1.20156 0.20185 1.20378 0.20093 1.20625 0.2007 C 1.20885 0.20023 1.21159 0.19977 1.21445 0.19931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7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D5B4C6C-4353-ACC3-142F-3999E464685C}"/>
              </a:ext>
            </a:extLst>
          </p:cNvPr>
          <p:cNvSpPr/>
          <p:nvPr/>
        </p:nvSpPr>
        <p:spPr>
          <a:xfrm>
            <a:off x="3581400" y="0"/>
            <a:ext cx="4865899" cy="5095876"/>
          </a:xfrm>
          <a:custGeom>
            <a:avLst/>
            <a:gdLst/>
            <a:ahLst/>
            <a:cxnLst/>
            <a:rect l="l" t="t" r="r" b="b"/>
            <a:pathLst>
              <a:path w="7252035" h="7524810">
                <a:moveTo>
                  <a:pt x="0" y="0"/>
                </a:moveTo>
                <a:lnTo>
                  <a:pt x="7252035" y="0"/>
                </a:lnTo>
                <a:lnTo>
                  <a:pt x="7252035" y="7524810"/>
                </a:lnTo>
                <a:lnTo>
                  <a:pt x="0" y="7524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94FF9-1D44-C9AA-1DF8-AB28BC77F1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3" y="2651775"/>
            <a:ext cx="3041419" cy="4032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C50F18-4B34-D107-F273-08498E78B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5875" y="2600325"/>
            <a:ext cx="2432532" cy="4007623"/>
          </a:xfrm>
          <a:prstGeom prst="rect">
            <a:avLst/>
          </a:prstGeom>
        </p:spPr>
      </p:pic>
      <p:pic>
        <p:nvPicPr>
          <p:cNvPr id="23" name="Video-chưa-đặt-tên-‐-Được-tạo-bằng-Clipchamp">
            <a:hlinkClick r:id="" action="ppaction://media"/>
            <a:extLst>
              <a:ext uri="{FF2B5EF4-FFF2-40B4-BE49-F238E27FC236}">
                <a16:creationId xmlns:a16="http://schemas.microsoft.com/office/drawing/2014/main" id="{0D9365DE-715E-BF81-C789-B62DE73D7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8375" y="2130425"/>
            <a:ext cx="406400" cy="406400"/>
          </a:xfrm>
          <a:prstGeom prst="rect">
            <a:avLst/>
          </a:prstGeom>
        </p:spPr>
      </p:pic>
      <p:pic>
        <p:nvPicPr>
          <p:cNvPr id="24" name="Video-chưa-đặt-tên-‐-Được-tạo-bằng-Clipchamp-_1_">
            <a:hlinkClick r:id="" action="ppaction://media"/>
            <a:extLst>
              <a:ext uri="{FF2B5EF4-FFF2-40B4-BE49-F238E27FC236}">
                <a16:creationId xmlns:a16="http://schemas.microsoft.com/office/drawing/2014/main" id="{946A3DA2-AC73-B6B1-7686-AAAFE55F1D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3825" y="2130425"/>
            <a:ext cx="406400" cy="406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10D32BF-C188-CFAB-ED65-CF7DB5D8F8A4}"/>
              </a:ext>
            </a:extLst>
          </p:cNvPr>
          <p:cNvSpPr/>
          <p:nvPr/>
        </p:nvSpPr>
        <p:spPr>
          <a:xfrm>
            <a:off x="1476375" y="942975"/>
            <a:ext cx="2943225" cy="1524000"/>
          </a:xfrm>
          <a:prstGeom prst="wedgeRoundRectCallout">
            <a:avLst>
              <a:gd name="adj1" fmla="val -26982"/>
              <a:gd name="adj2" fmla="val 6375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E7127F1-390C-19B0-0C1C-EC7C82A97AB5}"/>
              </a:ext>
            </a:extLst>
          </p:cNvPr>
          <p:cNvSpPr/>
          <p:nvPr/>
        </p:nvSpPr>
        <p:spPr>
          <a:xfrm>
            <a:off x="8743950" y="485775"/>
            <a:ext cx="2943225" cy="1524000"/>
          </a:xfrm>
          <a:prstGeom prst="wedgeRoundRectCallout">
            <a:avLst>
              <a:gd name="adj1" fmla="val -18568"/>
              <a:gd name="adj2" fmla="val 7437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826F6-7997-2254-A4B2-B0F12514DE73}"/>
              </a:ext>
            </a:extLst>
          </p:cNvPr>
          <p:cNvSpPr txBox="1"/>
          <p:nvPr/>
        </p:nvSpPr>
        <p:spPr>
          <a:xfrm>
            <a:off x="295275" y="276225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79245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824090" y="466812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388107" y="220314"/>
            <a:ext cx="871964" cy="1137663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10841876" y="5266071"/>
            <a:ext cx="1052069" cy="1439333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BC634-D1D5-A4BB-B3AD-3C271B672C6B}"/>
              </a:ext>
            </a:extLst>
          </p:cNvPr>
          <p:cNvGrpSpPr/>
          <p:nvPr/>
        </p:nvGrpSpPr>
        <p:grpSpPr>
          <a:xfrm>
            <a:off x="1362076" y="3863214"/>
            <a:ext cx="4627880" cy="2366136"/>
            <a:chOff x="892354" y="3758439"/>
            <a:chExt cx="4278451" cy="2175001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DF7988F3-81D8-4C68-ADC4-6C19BCF7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0EDB41-E6C2-96F3-D98F-4BE74B52C24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6AE457DF-4A55-5115-76BB-1E0CD6D0E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8476" y="668163"/>
            <a:ext cx="9029717" cy="3536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8AFA82-6BC3-8541-4430-0E82C6ECF4EA}"/>
              </a:ext>
            </a:extLst>
          </p:cNvPr>
          <p:cNvSpPr txBox="1"/>
          <p:nvPr/>
        </p:nvSpPr>
        <p:spPr>
          <a:xfrm>
            <a:off x="1860346" y="1466653"/>
            <a:ext cx="8374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tranh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bao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nhiêu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mét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6670C7-5C9D-17B8-9C39-9A44DC37D9F3}"/>
              </a:ext>
            </a:extLst>
          </p:cNvPr>
          <p:cNvSpPr/>
          <p:nvPr/>
        </p:nvSpPr>
        <p:spPr>
          <a:xfrm>
            <a:off x="4762500" y="314325"/>
            <a:ext cx="31813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3,2 x 8 = ? (m)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457200" y="118110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m = 32 dm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E0BE5B-21E6-F484-E9D6-D38971A28A11}"/>
              </a:ext>
            </a:extLst>
          </p:cNvPr>
          <p:cNvGrpSpPr/>
          <p:nvPr/>
        </p:nvGrpSpPr>
        <p:grpSpPr>
          <a:xfrm>
            <a:off x="5619750" y="1085850"/>
            <a:ext cx="1600200" cy="1323439"/>
            <a:chOff x="5591175" y="1247775"/>
            <a:chExt cx="1600200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220591-2CAD-6E3C-239A-4D21565B665A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6AECAB-AEBC-C4DD-D53C-20F29A707A44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83E0DC-79E5-10F9-AAB8-53B75B1055E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B91FAD-DA77-0D8B-7176-542C1D86532B}"/>
              </a:ext>
            </a:extLst>
          </p:cNvPr>
          <p:cNvSpPr txBox="1"/>
          <p:nvPr/>
        </p:nvSpPr>
        <p:spPr>
          <a:xfrm>
            <a:off x="5695951" y="2314575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98437-C746-8A95-BBEC-6387AFB25A7C}"/>
              </a:ext>
            </a:extLst>
          </p:cNvPr>
          <p:cNvSpPr txBox="1"/>
          <p:nvPr/>
        </p:nvSpPr>
        <p:spPr>
          <a:xfrm>
            <a:off x="6600826" y="2305050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(dm)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7AE9F-469B-FF3A-36F8-5A087484B3A8}"/>
              </a:ext>
            </a:extLst>
          </p:cNvPr>
          <p:cNvSpPr txBox="1"/>
          <p:nvPr/>
        </p:nvSpPr>
        <p:spPr>
          <a:xfrm>
            <a:off x="4095751" y="29527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x 8 = 25,6 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428626" y="3514725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6EBA5-BFAE-B7F2-5669-D6D9B07E29CF}"/>
              </a:ext>
            </a:extLst>
          </p:cNvPr>
          <p:cNvGrpSpPr/>
          <p:nvPr/>
        </p:nvGrpSpPr>
        <p:grpSpPr>
          <a:xfrm>
            <a:off x="1162050" y="4086225"/>
            <a:ext cx="1600200" cy="1323439"/>
            <a:chOff x="5591175" y="1247775"/>
            <a:chExt cx="1600200" cy="1323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67A81-8150-0680-6DB5-DC3A1745E763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3,2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FC8122-B9F7-F1A0-D1C5-CA6E3243FA66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2EA291-C744-D5AB-FCC3-18E8D745F4C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848D54-8FC5-7B87-D194-6D95E9D6F0FF}"/>
              </a:ext>
            </a:extLst>
          </p:cNvPr>
          <p:cNvSpPr txBox="1"/>
          <p:nvPr/>
        </p:nvSpPr>
        <p:spPr>
          <a:xfrm>
            <a:off x="1209675" y="52673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25,6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CB290E-5D21-03F2-A4A8-3701C2830C84}"/>
              </a:ext>
            </a:extLst>
          </p:cNvPr>
          <p:cNvSpPr txBox="1"/>
          <p:nvPr/>
        </p:nvSpPr>
        <p:spPr>
          <a:xfrm>
            <a:off x="3171825" y="4114800"/>
            <a:ext cx="81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B24EC-040A-425E-92D1-CCB6B8AF9B5C}"/>
              </a:ext>
            </a:extLst>
          </p:cNvPr>
          <p:cNvSpPr txBox="1"/>
          <p:nvPr/>
        </p:nvSpPr>
        <p:spPr>
          <a:xfrm>
            <a:off x="3086101" y="5181600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3,2 có một chữ số, ta dùng dấu phẩy tách ở tích ra một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1913696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5" grpId="0"/>
      <p:bldP spid="16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762000" y="36195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1,51 x 25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342901" y="11239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9632F8-4CEA-71B5-F6DC-BC40020C6577}"/>
              </a:ext>
            </a:extLst>
          </p:cNvPr>
          <p:cNvGrpSpPr/>
          <p:nvPr/>
        </p:nvGrpSpPr>
        <p:grpSpPr>
          <a:xfrm>
            <a:off x="762000" y="1685925"/>
            <a:ext cx="1476375" cy="1323439"/>
            <a:chOff x="5591175" y="1247775"/>
            <a:chExt cx="1476375" cy="1323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567D4D-2961-13DC-9141-618F0BA0AC3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1,51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0D64AC-EA16-C21D-31CE-0005506006C9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9438DD-3C2C-FEF7-DB1D-FE6B738C9D32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328C241-A576-2DB7-23EC-5C3E0BD60571}"/>
              </a:ext>
            </a:extLst>
          </p:cNvPr>
          <p:cNvSpPr txBox="1"/>
          <p:nvPr/>
        </p:nvSpPr>
        <p:spPr>
          <a:xfrm>
            <a:off x="990600" y="28670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755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A716D7-206E-5F8A-FF3A-CC902F11BA66}"/>
              </a:ext>
            </a:extLst>
          </p:cNvPr>
          <p:cNvSpPr txBox="1"/>
          <p:nvPr/>
        </p:nvSpPr>
        <p:spPr>
          <a:xfrm>
            <a:off x="676275" y="335280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302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B62B6A-1786-B9DD-75EB-39A0EE0142A2}"/>
              </a:ext>
            </a:extLst>
          </p:cNvPr>
          <p:cNvCxnSpPr/>
          <p:nvPr/>
        </p:nvCxnSpPr>
        <p:spPr>
          <a:xfrm>
            <a:off x="638175" y="4019550"/>
            <a:ext cx="12382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3E1587A-72A3-2DFA-D745-D573FDF1A167}"/>
              </a:ext>
            </a:extLst>
          </p:cNvPr>
          <p:cNvSpPr txBox="1"/>
          <p:nvPr/>
        </p:nvSpPr>
        <p:spPr>
          <a:xfrm>
            <a:off x="542925" y="4010025"/>
            <a:ext cx="141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37,75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35BC9F-5B37-87F0-001D-D37E00C256B5}"/>
              </a:ext>
            </a:extLst>
          </p:cNvPr>
          <p:cNvSpPr txBox="1"/>
          <p:nvPr/>
        </p:nvSpPr>
        <p:spPr>
          <a:xfrm>
            <a:off x="2819400" y="1943100"/>
            <a:ext cx="8753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FEA4C5-60DA-921B-3AD2-F93BFF618063}"/>
              </a:ext>
            </a:extLst>
          </p:cNvPr>
          <p:cNvSpPr txBox="1"/>
          <p:nvPr/>
        </p:nvSpPr>
        <p:spPr>
          <a:xfrm>
            <a:off x="2819400" y="3228975"/>
            <a:ext cx="875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1,51 có hai chữ số, ta dùng dấu phẩy tách ở tích ra hai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3195343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2776" y="1306338"/>
            <a:ext cx="9029717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2060371" y="2152453"/>
            <a:ext cx="83745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thập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tự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thế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3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7E2BF337-805C-420B-AD3D-712D54B92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306468" y="2488536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757689" y="733177"/>
            <a:ext cx="9510386" cy="636592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Plain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7200" b="1" kern="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 nhân một số thập phân với một số tự nhiên ta làm như sau:</a:t>
            </a:r>
            <a:endParaRPr lang="en-US" sz="7200" b="1" kern="0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3AFF4C6-5501-4551-9BBD-C0FFBEDC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67607" y="1369769"/>
            <a:ext cx="9029717" cy="4430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538398-D627-43F5-ADA6-B1DA416634B1}"/>
              </a:ext>
            </a:extLst>
          </p:cNvPr>
          <p:cNvSpPr txBox="1"/>
          <p:nvPr/>
        </p:nvSpPr>
        <p:spPr>
          <a:xfrm>
            <a:off x="2964653" y="1779423"/>
            <a:ext cx="77966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Đặt tính và thực hiện phép nhân như nhân hai số tự nhiên.</a:t>
            </a:r>
            <a:endParaRPr lang="en-US" sz="3200" b="1" i="1" kern="0" dirty="0">
              <a:solidFill>
                <a:srgbClr val="0069B5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Đếm trong phần thập phân của số thập phân có bao nhiêu chữ số thì dùng dấu phẩy tách ở tích ra bấy nhiêu chữ số kể từ phải sang trái.</a:t>
            </a:r>
          </a:p>
        </p:txBody>
      </p:sp>
      <p:pic>
        <p:nvPicPr>
          <p:cNvPr id="14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id="{21F15F91-EE9C-46F7-B32B-0BF153EC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-1251573" y="2104449"/>
            <a:ext cx="6018524" cy="47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800" dirty="0">
                <a:latin typeface="UTM Bell" panose="02040603050506020204" pitchFamily="18" charset="0"/>
              </a:rPr>
              <a:t>HOẠT ĐỘNG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84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849E10-6201-8154-D3C9-6CB14CA55D1C}"/>
              </a:ext>
            </a:extLst>
          </p:cNvPr>
          <p:cNvSpPr/>
          <p:nvPr/>
        </p:nvSpPr>
        <p:spPr>
          <a:xfrm>
            <a:off x="1000126" y="1276350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7,8 x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A78443-81BE-A185-4998-B155E762F7A5}"/>
              </a:ext>
            </a:extLst>
          </p:cNvPr>
          <p:cNvSpPr/>
          <p:nvPr/>
        </p:nvSpPr>
        <p:spPr>
          <a:xfrm>
            <a:off x="3467100" y="1257300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0,72 x 50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F571B8-C19E-57DC-3F5F-0209E29F75E2}"/>
              </a:ext>
            </a:extLst>
          </p:cNvPr>
          <p:cNvSpPr/>
          <p:nvPr/>
        </p:nvSpPr>
        <p:spPr>
          <a:xfrm>
            <a:off x="6200776" y="126682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5,4 x 39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B446B1-0629-0A88-BAA7-A8CAA3B1A111}"/>
              </a:ext>
            </a:extLst>
          </p:cNvPr>
          <p:cNvSpPr/>
          <p:nvPr/>
        </p:nvSpPr>
        <p:spPr>
          <a:xfrm>
            <a:off x="8791576" y="1266825"/>
            <a:ext cx="2162174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3,16 x 41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7DDBDF-3BE2-1001-DD59-AA7EDD26BDA3}"/>
              </a:ext>
            </a:extLst>
          </p:cNvPr>
          <p:cNvSpPr txBox="1"/>
          <p:nvPr/>
        </p:nvSpPr>
        <p:spPr>
          <a:xfrm>
            <a:off x="1285875" y="2295525"/>
            <a:ext cx="126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C058E6-81B6-3CD9-8214-42032166CC88}"/>
              </a:ext>
            </a:extLst>
          </p:cNvPr>
          <p:cNvSpPr txBox="1"/>
          <p:nvPr/>
        </p:nvSpPr>
        <p:spPr>
          <a:xfrm>
            <a:off x="1076325" y="2695575"/>
            <a:ext cx="7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255437-E023-251B-A4C0-F26C19EC70A6}"/>
              </a:ext>
            </a:extLst>
          </p:cNvPr>
          <p:cNvCxnSpPr>
            <a:cxnSpLocks/>
          </p:cNvCxnSpPr>
          <p:nvPr/>
        </p:nvCxnSpPr>
        <p:spPr>
          <a:xfrm>
            <a:off x="1209675" y="350520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AEDB48-D97F-A4F3-3438-A50F2AE3CC05}"/>
              </a:ext>
            </a:extLst>
          </p:cNvPr>
          <p:cNvCxnSpPr>
            <a:cxnSpLocks/>
          </p:cNvCxnSpPr>
          <p:nvPr/>
        </p:nvCxnSpPr>
        <p:spPr>
          <a:xfrm>
            <a:off x="6286500" y="459105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891D701-1AA5-3520-FD47-FBC1D816D880}"/>
              </a:ext>
            </a:extLst>
          </p:cNvPr>
          <p:cNvCxnSpPr>
            <a:cxnSpLocks/>
          </p:cNvCxnSpPr>
          <p:nvPr/>
        </p:nvCxnSpPr>
        <p:spPr>
          <a:xfrm>
            <a:off x="8791575" y="4619625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6D768B8-0F05-538E-BE5B-5360F43FF2B8}"/>
              </a:ext>
            </a:extLst>
          </p:cNvPr>
          <p:cNvSpPr txBox="1"/>
          <p:nvPr/>
        </p:nvSpPr>
        <p:spPr>
          <a:xfrm>
            <a:off x="120015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48,6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36DE84-AB1D-CDD7-7AD0-157D246A0188}"/>
              </a:ext>
            </a:extLst>
          </p:cNvPr>
          <p:cNvGrpSpPr/>
          <p:nvPr/>
        </p:nvGrpSpPr>
        <p:grpSpPr>
          <a:xfrm>
            <a:off x="3695700" y="2295525"/>
            <a:ext cx="1657350" cy="2457450"/>
            <a:chOff x="5410200" y="1247775"/>
            <a:chExt cx="1657350" cy="2457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18091D-C082-1E94-C264-0C2E5D6B45C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0,72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50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43BD3D-8A6D-9F73-ACB2-1CA87CDEA62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9AAF8B6-9E69-435A-4720-F09A56557187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4209FE-29B7-4D75-0DC7-4159E67571E3}"/>
                </a:ext>
              </a:extLst>
            </p:cNvPr>
            <p:cNvCxnSpPr>
              <a:cxnSpLocks/>
            </p:cNvCxnSpPr>
            <p:nvPr/>
          </p:nvCxnSpPr>
          <p:spPr>
            <a:xfrm>
              <a:off x="5410200" y="3705225"/>
              <a:ext cx="14954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03CAEFD-4BBE-0365-9A18-2E97F8991B23}"/>
              </a:ext>
            </a:extLst>
          </p:cNvPr>
          <p:cNvSpPr txBox="1"/>
          <p:nvPr/>
        </p:nvSpPr>
        <p:spPr>
          <a:xfrm>
            <a:off x="419100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C2C3B8-37BC-8DDA-DA2E-6E76033F1B36}"/>
              </a:ext>
            </a:extLst>
          </p:cNvPr>
          <p:cNvSpPr txBox="1"/>
          <p:nvPr/>
        </p:nvSpPr>
        <p:spPr>
          <a:xfrm>
            <a:off x="3848100" y="40195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819973-258D-9B0F-37DE-3F984F735CA4}"/>
              </a:ext>
            </a:extLst>
          </p:cNvPr>
          <p:cNvSpPr txBox="1"/>
          <p:nvPr/>
        </p:nvSpPr>
        <p:spPr>
          <a:xfrm>
            <a:off x="3838575" y="4743450"/>
            <a:ext cx="157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36,00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A34BCC-286A-AC1A-6769-BAC4D435AE47}"/>
              </a:ext>
            </a:extLst>
          </p:cNvPr>
          <p:cNvGrpSpPr/>
          <p:nvPr/>
        </p:nvGrpSpPr>
        <p:grpSpPr>
          <a:xfrm>
            <a:off x="6372225" y="2190750"/>
            <a:ext cx="1476375" cy="1323439"/>
            <a:chOff x="5591175" y="1247775"/>
            <a:chExt cx="1476375" cy="132343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BF70E5-3842-8768-895E-62ADFAD55BF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5,4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39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ED1221-508F-D4AE-F4C5-C25BDA03F9C3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0245F72-965A-5498-4681-D499496F0E1D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2A2E65-05B2-55FD-D1BE-47A8F787AA82}"/>
              </a:ext>
            </a:extLst>
          </p:cNvPr>
          <p:cNvSpPr txBox="1"/>
          <p:nvPr/>
        </p:nvSpPr>
        <p:spPr>
          <a:xfrm>
            <a:off x="6619875" y="334327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EFD82D-DE20-CB21-1B38-D0F5B8C173D5}"/>
              </a:ext>
            </a:extLst>
          </p:cNvPr>
          <p:cNvSpPr txBox="1"/>
          <p:nvPr/>
        </p:nvSpPr>
        <p:spPr>
          <a:xfrm>
            <a:off x="6276975" y="38671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91800D4-F772-4CC9-73F5-D32F99C10D4B}"/>
              </a:ext>
            </a:extLst>
          </p:cNvPr>
          <p:cNvSpPr txBox="1"/>
          <p:nvPr/>
        </p:nvSpPr>
        <p:spPr>
          <a:xfrm>
            <a:off x="6219825" y="4572000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210,6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0E34CFD-00B5-5E19-C6F7-7ACA1DFBBCA2}"/>
              </a:ext>
            </a:extLst>
          </p:cNvPr>
          <p:cNvGrpSpPr/>
          <p:nvPr/>
        </p:nvGrpSpPr>
        <p:grpSpPr>
          <a:xfrm>
            <a:off x="9134475" y="2171700"/>
            <a:ext cx="1476375" cy="1323439"/>
            <a:chOff x="5591175" y="1247775"/>
            <a:chExt cx="1476375" cy="132343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082A297-4436-2C45-364A-1F17E2B5ADD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3,16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040FD91-DE10-99FF-F773-5BCA9C5C7C8D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8326C6F-A3C7-DE96-4A8E-9B30BBB84828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4300365-3910-71A8-D8E5-D7443A8023F7}"/>
              </a:ext>
            </a:extLst>
          </p:cNvPr>
          <p:cNvSpPr txBox="1"/>
          <p:nvPr/>
        </p:nvSpPr>
        <p:spPr>
          <a:xfrm>
            <a:off x="9382125" y="33242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C37C5C-4418-0859-5A90-A5AFDCE624B9}"/>
              </a:ext>
            </a:extLst>
          </p:cNvPr>
          <p:cNvSpPr txBox="1"/>
          <p:nvPr/>
        </p:nvSpPr>
        <p:spPr>
          <a:xfrm>
            <a:off x="8810626" y="3886200"/>
            <a:ext cx="150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8CCAF6-1789-628A-3B6C-068C902B7948}"/>
              </a:ext>
            </a:extLst>
          </p:cNvPr>
          <p:cNvSpPr txBox="1"/>
          <p:nvPr/>
        </p:nvSpPr>
        <p:spPr>
          <a:xfrm>
            <a:off x="8745058" y="4633137"/>
            <a:ext cx="180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129,56</a:t>
            </a:r>
          </a:p>
        </p:txBody>
      </p:sp>
    </p:spTree>
    <p:extLst>
      <p:ext uri="{BB962C8B-B14F-4D97-AF65-F5344CB8AC3E}">
        <p14:creationId xmlns:p14="http://schemas.microsoft.com/office/powerpoint/2010/main" val="4257594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3" grpId="0" animBg="1"/>
      <p:bldP spid="19" grpId="0" animBg="1"/>
      <p:bldP spid="20" grpId="0" animBg="1"/>
      <p:bldP spid="24" grpId="0"/>
      <p:bldP spid="25" grpId="0"/>
      <p:bldP spid="32" grpId="0"/>
      <p:bldP spid="39" grpId="0"/>
      <p:bldP spid="40" grpId="0"/>
      <p:bldP spid="44" grpId="0"/>
      <p:bldP spid="49" grpId="0"/>
      <p:bldP spid="50" grpId="0"/>
      <p:bldP spid="61" grpId="0"/>
      <p:bldP spid="66" grpId="0"/>
      <p:bldP spid="67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iCiel Gotham Ultra" pitchFamily="50" charset="0"/>
                <a:cs typeface="iCiel Gotham Ultra" pitchFamily="50" charset="0"/>
              </a:rPr>
              <a:t>KHỞI ĐỘNG</a:t>
            </a: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</a:rPr>
              <a:t>Tìm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trong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mỗi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phép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tính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rồi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cho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đúng</a:t>
            </a:r>
            <a:r>
              <a:rPr lang="en-US" sz="3600" b="1" dirty="0">
                <a:solidFill>
                  <a:prstClr val="black"/>
                </a:solidFill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9E65AD-D80B-0A3A-D2CA-B780529BDD0E}"/>
              </a:ext>
            </a:extLst>
          </p:cNvPr>
          <p:cNvSpPr/>
          <p:nvPr/>
        </p:nvSpPr>
        <p:spPr>
          <a:xfrm>
            <a:off x="1010759" y="1871774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B2F26-B292-4104-279A-82B5DD00B2F6}"/>
              </a:ext>
            </a:extLst>
          </p:cNvPr>
          <p:cNvSpPr txBox="1"/>
          <p:nvPr/>
        </p:nvSpPr>
        <p:spPr>
          <a:xfrm>
            <a:off x="1233377" y="2169042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C71CA-7D72-B743-1223-EA4BB0342025}"/>
              </a:ext>
            </a:extLst>
          </p:cNvPr>
          <p:cNvCxnSpPr>
            <a:cxnSpLocks/>
          </p:cNvCxnSpPr>
          <p:nvPr/>
        </p:nvCxnSpPr>
        <p:spPr>
          <a:xfrm>
            <a:off x="2029268" y="4428238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85D82D1-56BD-BDAC-11C9-035291B3603C}"/>
              </a:ext>
            </a:extLst>
          </p:cNvPr>
          <p:cNvGrpSpPr/>
          <p:nvPr/>
        </p:nvGrpSpPr>
        <p:grpSpPr>
          <a:xfrm>
            <a:off x="2372168" y="1980313"/>
            <a:ext cx="1476375" cy="1323439"/>
            <a:chOff x="5591175" y="1247775"/>
            <a:chExt cx="1476375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8F3F3B-973E-45C4-B0B7-498ED607447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6,9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266C2D-3C83-2D82-FC23-2360923183B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AB2BC9-E8A4-EB3C-A024-FD64ADD67701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15B565-5089-F325-33FF-80DA7E7034E3}"/>
              </a:ext>
            </a:extLst>
          </p:cNvPr>
          <p:cNvSpPr txBox="1"/>
          <p:nvPr/>
        </p:nvSpPr>
        <p:spPr>
          <a:xfrm>
            <a:off x="2502860" y="314347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B97081-5C1E-8AE5-C698-4EED4C26B9DB}"/>
              </a:ext>
            </a:extLst>
          </p:cNvPr>
          <p:cNvSpPr txBox="1"/>
          <p:nvPr/>
        </p:nvSpPr>
        <p:spPr>
          <a:xfrm>
            <a:off x="2211571" y="3656713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DB57B-FD56-4D08-9262-213858018021}"/>
              </a:ext>
            </a:extLst>
          </p:cNvPr>
          <p:cNvSpPr txBox="1"/>
          <p:nvPr/>
        </p:nvSpPr>
        <p:spPr>
          <a:xfrm>
            <a:off x="2211572" y="4451275"/>
            <a:ext cx="15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3588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638C14-79AF-452B-1633-653BBA8CC8AF}"/>
              </a:ext>
            </a:extLst>
          </p:cNvPr>
          <p:cNvSpPr/>
          <p:nvPr/>
        </p:nvSpPr>
        <p:spPr>
          <a:xfrm>
            <a:off x="7252071" y="1946202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74E00-D52A-07E4-3884-4FE056D5D8A0}"/>
              </a:ext>
            </a:extLst>
          </p:cNvPr>
          <p:cNvSpPr txBox="1"/>
          <p:nvPr/>
        </p:nvSpPr>
        <p:spPr>
          <a:xfrm>
            <a:off x="7474689" y="2243470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2BD296-59F4-C68A-F067-4A9FCEA2383C}"/>
              </a:ext>
            </a:extLst>
          </p:cNvPr>
          <p:cNvCxnSpPr>
            <a:cxnSpLocks/>
          </p:cNvCxnSpPr>
          <p:nvPr/>
        </p:nvCxnSpPr>
        <p:spPr>
          <a:xfrm>
            <a:off x="8633637" y="4502666"/>
            <a:ext cx="137049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B78F9-149D-40C9-7C87-358DE134E33D}"/>
              </a:ext>
            </a:extLst>
          </p:cNvPr>
          <p:cNvGrpSpPr/>
          <p:nvPr/>
        </p:nvGrpSpPr>
        <p:grpSpPr>
          <a:xfrm>
            <a:off x="8613480" y="2054741"/>
            <a:ext cx="1476375" cy="1323439"/>
            <a:chOff x="5591175" y="1247775"/>
            <a:chExt cx="1476375" cy="13234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CBEFB0-B64B-D237-3175-55F857AF7B7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0,81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76524A-B0EC-1011-E85D-5E7ED0038885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65EE3A-8F35-002A-59D8-212B174D13DA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0EC4DF8-BDC8-D314-8CC7-45217CEEDDE3}"/>
              </a:ext>
            </a:extLst>
          </p:cNvPr>
          <p:cNvSpPr txBox="1"/>
          <p:nvPr/>
        </p:nvSpPr>
        <p:spPr>
          <a:xfrm>
            <a:off x="8999353" y="3228531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4A052-83F0-1F91-2840-329219A94EB7}"/>
              </a:ext>
            </a:extLst>
          </p:cNvPr>
          <p:cNvSpPr txBox="1"/>
          <p:nvPr/>
        </p:nvSpPr>
        <p:spPr>
          <a:xfrm>
            <a:off x="8973878" y="3805568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42116D-5566-F2A8-CF2A-C5C7782607F6}"/>
              </a:ext>
            </a:extLst>
          </p:cNvPr>
          <p:cNvSpPr txBox="1"/>
          <p:nvPr/>
        </p:nvSpPr>
        <p:spPr>
          <a:xfrm>
            <a:off x="8899451" y="4515070"/>
            <a:ext cx="126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7,29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B82AFC-46B1-B0F6-C8C4-07D61A4DE75B}"/>
              </a:ext>
            </a:extLst>
          </p:cNvPr>
          <p:cNvCxnSpPr/>
          <p:nvPr/>
        </p:nvCxnSpPr>
        <p:spPr>
          <a:xfrm>
            <a:off x="2945218" y="5029200"/>
            <a:ext cx="446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C955211-D615-A35B-00B7-4A6ADEB1006D}"/>
              </a:ext>
            </a:extLst>
          </p:cNvPr>
          <p:cNvSpPr/>
          <p:nvPr/>
        </p:nvSpPr>
        <p:spPr>
          <a:xfrm>
            <a:off x="2105247" y="4582633"/>
            <a:ext cx="1467293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358,8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76B537-09DB-9E77-2DB9-F7F236577932}"/>
              </a:ext>
            </a:extLst>
          </p:cNvPr>
          <p:cNvCxnSpPr/>
          <p:nvPr/>
        </p:nvCxnSpPr>
        <p:spPr>
          <a:xfrm>
            <a:off x="9027042" y="4412511"/>
            <a:ext cx="861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4F12F9-B5AB-CF29-6689-9F22CC667309}"/>
              </a:ext>
            </a:extLst>
          </p:cNvPr>
          <p:cNvSpPr/>
          <p:nvPr/>
        </p:nvSpPr>
        <p:spPr>
          <a:xfrm>
            <a:off x="8484781" y="3955313"/>
            <a:ext cx="1435395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3 24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B8A558-3C40-B8BA-3063-22D80D578CBA}"/>
              </a:ext>
            </a:extLst>
          </p:cNvPr>
          <p:cNvSpPr/>
          <p:nvPr/>
        </p:nvSpPr>
        <p:spPr>
          <a:xfrm>
            <a:off x="8548577" y="4614531"/>
            <a:ext cx="1605516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36,45</a:t>
            </a:r>
          </a:p>
        </p:txBody>
      </p:sp>
    </p:spTree>
    <p:extLst>
      <p:ext uri="{BB962C8B-B14F-4D97-AF65-F5344CB8AC3E}">
        <p14:creationId xmlns:p14="http://schemas.microsoft.com/office/powerpoint/2010/main" val="307933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4" grpId="0"/>
      <p:bldP spid="15" grpId="0"/>
      <p:bldP spid="16" grpId="0"/>
      <p:bldP spid="17" grpId="0" animBg="1"/>
      <p:bldP spid="18" grpId="0"/>
      <p:bldP spid="28" grpId="0"/>
      <p:bldP spid="29" grpId="0"/>
      <p:bldP spid="30" grpId="0"/>
      <p:bldP spid="43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cốc có 0,25 l nước cam, mỗi bạn uống một cốc. Hỏi 3 bạn uống bao nhiêu lít nước cam?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F98637-9677-1117-D9AD-E29B6DB7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60" y="1960378"/>
            <a:ext cx="5753987" cy="21024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706190-7741-7003-62AB-9EE93048CE63}"/>
              </a:ext>
            </a:extLst>
          </p:cNvPr>
          <p:cNvSpPr txBox="1"/>
          <p:nvPr/>
        </p:nvSpPr>
        <p:spPr>
          <a:xfrm>
            <a:off x="6134986" y="1945758"/>
            <a:ext cx="56777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bạn uống số lít nước cam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3 = 0,75 (</a:t>
            </a:r>
            <a:r>
              <a:rPr lang="vi-VN" sz="40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0,75 lít</a:t>
            </a:r>
          </a:p>
        </p:txBody>
      </p:sp>
    </p:spTree>
    <p:extLst>
      <p:ext uri="{BB962C8B-B14F-4D97-AF65-F5344CB8AC3E}">
        <p14:creationId xmlns:p14="http://schemas.microsoft.com/office/powerpoint/2010/main" val="433625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56B37-EA88-3774-8B37-1CE84779B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052371"/>
            <a:ext cx="4733925" cy="384386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9A22318-4654-406A-1B0F-EAE1639BD9FB}"/>
              </a:ext>
            </a:extLst>
          </p:cNvPr>
          <p:cNvSpPr/>
          <p:nvPr/>
        </p:nvSpPr>
        <p:spPr>
          <a:xfrm>
            <a:off x="3781424" y="542925"/>
            <a:ext cx="6067425" cy="1600200"/>
          </a:xfrm>
          <a:prstGeom prst="wedgeRoundRectCallout">
            <a:avLst>
              <a:gd name="adj1" fmla="val -37696"/>
              <a:gd name="adj2" fmla="val 67212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Em </a:t>
            </a:r>
            <a:r>
              <a:rPr lang="en-US" sz="2800" b="1" dirty="0" err="1">
                <a:solidFill>
                  <a:srgbClr val="FF0000"/>
                </a:solidFill>
              </a:rPr>
              <a:t>hãy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tác dụng của nước cam đối với sức khoẻ con người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73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9B79E7-5781-48D3-FA3C-54610E811FEB}"/>
              </a:ext>
            </a:extLst>
          </p:cNvPr>
          <p:cNvGrpSpPr/>
          <p:nvPr/>
        </p:nvGrpSpPr>
        <p:grpSpPr>
          <a:xfrm>
            <a:off x="428625" y="1"/>
            <a:ext cx="11477625" cy="1779372"/>
            <a:chOff x="4144021" y="1484380"/>
            <a:chExt cx="7574794" cy="61931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ECFF5A1-5C0F-C4D6-FF27-62B34B480229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E45EB5B6-463C-994A-78D9-6CA437F72E7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0">
                <a:extLst>
                  <a:ext uri="{FF2B5EF4-FFF2-40B4-BE49-F238E27FC236}">
                    <a16:creationId xmlns:a16="http://schemas.microsoft.com/office/drawing/2014/main" id="{38DA0BA4-3DCB-6530-F18C-6A1FEBF80BA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C7B9D3-0ADC-7474-A34A-B4D978DB3C4F}"/>
                </a:ext>
              </a:extLst>
            </p:cNvPr>
            <p:cNvSpPr txBox="1"/>
            <p:nvPr/>
          </p:nvSpPr>
          <p:spPr>
            <a:xfrm>
              <a:off x="4336431" y="2122566"/>
              <a:ext cx="7092364" cy="5554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ác dụng của nước cam: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Giúp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ải thiện hệ tiêu hóa, tăng cường hệ thống miễn dịch,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iải độc cơ thể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giảm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viê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m,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chống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lão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hoá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…..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Nước cam có tác dụng gì?">
            <a:extLst>
              <a:ext uri="{FF2B5EF4-FFF2-40B4-BE49-F238E27FC236}">
                <a16:creationId xmlns:a16="http://schemas.microsoft.com/office/drawing/2014/main" id="{331DDDFA-EFB3-4412-D81F-8FA6D75F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514475"/>
            <a:ext cx="7296150" cy="48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32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UTM Bell" panose="02040603050506020204" pitchFamily="18" charset="0"/>
              </a:rPr>
              <a:t>VẬN DỤNG</a:t>
            </a:r>
            <a:endParaRPr sz="9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0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5786" y="1306338"/>
            <a:ext cx="10069033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722474" y="1652722"/>
            <a:ext cx="88143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Bạn A nêu một phép nhân số thập phân với số tự nhiên bất kì, bạn B thực hiện tính và nêu kết quả. Hai bạn thay nhau đố và trả lời, thống nhất kết quả. Bạn nào tính đúng nhiều hơn sẽ giành chiến thắng.</a:t>
            </a: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4476308" y="3747250"/>
            <a:ext cx="3572540" cy="33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14863-4B00-E0FF-12F7-DE30F6DA0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08" y="660031"/>
            <a:ext cx="56758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7052" y="435934"/>
            <a:ext cx="4542604" cy="302476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339701" y="982871"/>
            <a:ext cx="39765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Ví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dụ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0,45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x 4 = ?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3380942" y="2477385"/>
            <a:ext cx="5454714" cy="47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69AE131-05F2-C161-5A89-7A73705AD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327" y="382771"/>
            <a:ext cx="4542604" cy="3024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79EBCE-818E-5727-6D99-BC15DB66FD54}"/>
              </a:ext>
            </a:extLst>
          </p:cNvPr>
          <p:cNvSpPr txBox="1"/>
          <p:nvPr/>
        </p:nvSpPr>
        <p:spPr>
          <a:xfrm>
            <a:off x="7134446" y="1323113"/>
            <a:ext cx="3976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Đáp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án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 1,8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5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7906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Dặn dò</a:t>
            </a:r>
            <a:br>
              <a:rPr lang="vi-VN" sz="11733" dirty="0">
                <a:latin typeface="UTM Bell" panose="02040603050506020204" pitchFamily="18" charset="0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4800" b="0" dirty="0">
                <a:solidFill>
                  <a:schemeClr val="tx1"/>
                </a:solidFill>
                <a:latin typeface="+mj-lt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Chuẩn bị bài mới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52561" y="513175"/>
            <a:ext cx="8697724" cy="32862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800" dirty="0">
                <a:latin typeface="UTM Bell" panose="02040603050506020204" pitchFamily="18" charset="0"/>
              </a:rPr>
              <a:t>Chúc các em học tốt!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7263" y="2809645"/>
            <a:ext cx="4413577" cy="41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574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A07FCD-DDA7-98A9-C69A-D0A7C0513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30" y="1919782"/>
            <a:ext cx="1178458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10454" y="749354"/>
            <a:ext cx="10500851" cy="22298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288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144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2 880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67883" y="1065550"/>
            <a:ext cx="9235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Thực hiện tính 24 × 12 được kết quả là: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202" y="405225"/>
            <a:ext cx="10500851" cy="19446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276" y="578168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512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19308" y="443602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51,2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5,12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74358" y="409479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7280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215832" y="682091"/>
            <a:ext cx="9353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12 cm = ... cm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6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10"/>
            <a:ext cx="10500851" cy="18660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418" y="375623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0,32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32596" y="39321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320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2322352" y="363156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486380" y="34080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068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 = ... dm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16595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2,15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2 150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21.5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914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215 cm = ... 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12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592" y="576201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25,6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4750" y="421971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2,56 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256 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99800" y="387849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4331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304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tính 3</a:t>
            </a:r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m × 8 được kết quả là: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21" y="1935794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679</Words>
  <Application>Microsoft Office PowerPoint</Application>
  <PresentationFormat>Widescreen</PresentationFormat>
  <Paragraphs>121</Paragraphs>
  <Slides>28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Happy Monkey</vt:lpstr>
      <vt:lpstr>iCiel Gotham Ultra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1_Office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Dặn dò - Ôn lại nội dung bài học - Chuẩn bị bài mới</vt:lpstr>
      <vt:lpstr>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A13740</cp:lastModifiedBy>
  <cp:revision>39</cp:revision>
  <dcterms:created xsi:type="dcterms:W3CDTF">2024-06-11T03:00:20Z</dcterms:created>
  <dcterms:modified xsi:type="dcterms:W3CDTF">2025-04-09T02:14:46Z</dcterms:modified>
</cp:coreProperties>
</file>