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2"/>
  </p:notesMasterIdLst>
  <p:sldIdLst>
    <p:sldId id="292" r:id="rId3"/>
    <p:sldId id="295" r:id="rId4"/>
    <p:sldId id="315" r:id="rId5"/>
    <p:sldId id="351" r:id="rId6"/>
    <p:sldId id="360" r:id="rId7"/>
    <p:sldId id="362" r:id="rId8"/>
    <p:sldId id="363" r:id="rId9"/>
    <p:sldId id="336" r:id="rId10"/>
    <p:sldId id="33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5018" autoAdjust="0"/>
  </p:normalViewPr>
  <p:slideViewPr>
    <p:cSldViewPr snapToGrid="0">
      <p:cViewPr varScale="1">
        <p:scale>
          <a:sx n="79" d="100"/>
          <a:sy n="79" d="100"/>
        </p:scale>
        <p:origin x="859"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5901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1917233" y="1358826"/>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sp>
        <p:nvSpPr>
          <p:cNvPr id="5" name="TextBox 4">
            <a:extLst>
              <a:ext uri="{FF2B5EF4-FFF2-40B4-BE49-F238E27FC236}">
                <a16:creationId xmlns:a16="http://schemas.microsoft.com/office/drawing/2014/main" id="{45FF3290-029D-F0EA-8B56-3B7F8ACC1FE1}"/>
              </a:ext>
            </a:extLst>
          </p:cNvPr>
          <p:cNvSpPr txBox="1"/>
          <p:nvPr/>
        </p:nvSpPr>
        <p:spPr>
          <a:xfrm>
            <a:off x="5222240" y="4074160"/>
            <a:ext cx="194056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Tiết</a:t>
            </a:r>
            <a:r>
              <a:rPr lang="en-US" sz="2800" b="1" dirty="0">
                <a:latin typeface="Cambria" panose="02040503050406030204" pitchFamily="18" charset="0"/>
                <a:ea typeface="Cambria" panose="02040503050406030204" pitchFamily="18" charset="0"/>
              </a:rPr>
              <a:t> 2)</a:t>
            </a:r>
          </a:p>
        </p:txBody>
      </p:sp>
      <p:sp>
        <p:nvSpPr>
          <p:cNvPr id="4" name="TextBox 3">
            <a:extLst>
              <a:ext uri="{FF2B5EF4-FFF2-40B4-BE49-F238E27FC236}">
                <a16:creationId xmlns:a16="http://schemas.microsoft.com/office/drawing/2014/main" id="{3AE5E110-20A1-9DC2-682B-005D0FAB476D}"/>
              </a:ext>
            </a:extLst>
          </p:cNvPr>
          <p:cNvSpPr txBox="1"/>
          <p:nvPr/>
        </p:nvSpPr>
        <p:spPr>
          <a:xfrm>
            <a:off x="4189458" y="444698"/>
            <a:ext cx="4237944" cy="707886"/>
          </a:xfrm>
          <a:prstGeom prst="rect">
            <a:avLst/>
          </a:prstGeom>
          <a:noFill/>
        </p:spPr>
        <p:txBody>
          <a:bodyPr wrap="square" rtlCol="0">
            <a:spAutoFit/>
          </a:bodyPr>
          <a:lstStyle/>
          <a:p>
            <a:pPr algn="ctr" defTabSz="1219170">
              <a:buClr>
                <a:srgbClr val="000000"/>
              </a:buClr>
            </a:pPr>
            <a:r>
              <a:rPr lang="en-US" sz="20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0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Các bạn lớp 5A lên kế hoạch làm giá sách của lớp. Các bạn dự định đặt mua các tấm gỗ với kích thước và số lượng như trong bảng dưới đây.</a:t>
            </a:r>
          </a:p>
        </p:txBody>
      </p:sp>
      <p:pic>
        <p:nvPicPr>
          <p:cNvPr id="4" name="Picture 3">
            <a:extLst>
              <a:ext uri="{FF2B5EF4-FFF2-40B4-BE49-F238E27FC236}">
                <a16:creationId xmlns:a16="http://schemas.microsoft.com/office/drawing/2014/main" id="{43638BA1-7B45-45D6-B29C-D881948C237D}"/>
              </a:ext>
            </a:extLst>
          </p:cNvPr>
          <p:cNvPicPr>
            <a:picLocks noChangeAspect="1"/>
          </p:cNvPicPr>
          <p:nvPr/>
        </p:nvPicPr>
        <p:blipFill>
          <a:blip r:embed="rId4"/>
          <a:stretch>
            <a:fillRect/>
          </a:stretch>
        </p:blipFill>
        <p:spPr>
          <a:xfrm>
            <a:off x="6624320" y="1697596"/>
            <a:ext cx="4763770" cy="4435234"/>
          </a:xfrm>
          <a:prstGeom prst="rect">
            <a:avLst/>
          </a:prstGeom>
        </p:spPr>
      </p:pic>
      <p:sp>
        <p:nvSpPr>
          <p:cNvPr id="8" name="TextBox 7">
            <a:extLst>
              <a:ext uri="{FF2B5EF4-FFF2-40B4-BE49-F238E27FC236}">
                <a16:creationId xmlns:a16="http://schemas.microsoft.com/office/drawing/2014/main" id="{720E13D4-20C7-F721-6DC8-3BE462D305AE}"/>
              </a:ext>
            </a:extLst>
          </p:cNvPr>
          <p:cNvSpPr txBox="1"/>
          <p:nvPr/>
        </p:nvSpPr>
        <p:spPr>
          <a:xfrm>
            <a:off x="599440" y="3017520"/>
            <a:ext cx="5537200"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Loại gỗ công nghiệp được chọn có giá 250 000 đồng cho 1 m</a:t>
            </a:r>
            <a:r>
              <a:rPr lang="vi-VN" sz="2800" b="0" i="0" baseline="30000" dirty="0">
                <a:solidFill>
                  <a:srgbClr val="000000"/>
                </a:solidFill>
                <a:effectLst/>
                <a:latin typeface="Cambria" panose="02040503050406030204" pitchFamily="18" charset="0"/>
                <a:ea typeface="Cambria" panose="02040503050406030204" pitchFamily="18" charset="0"/>
              </a:rPr>
              <a:t>2</a:t>
            </a:r>
            <a:r>
              <a:rPr lang="vi-VN" sz="2800" b="0" i="0" dirty="0">
                <a:solidFill>
                  <a:srgbClr val="000000"/>
                </a:solidFill>
                <a:effectLst/>
                <a:latin typeface="Cambria" panose="02040503050406030204" pitchFamily="18" charset="0"/>
                <a:ea typeface="Cambria" panose="02040503050406030204" pitchFamily="18" charset="0"/>
              </a:rPr>
              <a:t>. Tính số tiền mua gỗ để làm giá sách đó.</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965200"/>
            <a:ext cx="7101840" cy="4893647"/>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Bài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giải</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4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200 × 25 × 4 = 20 000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40 × 25 = 1 000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10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1 000 × 10 = 10 000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dự</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định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20 000 + 10 000 =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Đổi</a:t>
            </a:r>
            <a:r>
              <a:rPr lang="en-US" sz="2400" dirty="0">
                <a:solidFill>
                  <a:srgbClr val="FF0000"/>
                </a:solidFill>
                <a:latin typeface="Cambria" panose="02040503050406030204" pitchFamily="18" charset="0"/>
                <a:ea typeface="Cambria" panose="02040503050406030204" pitchFamily="18" charset="0"/>
              </a:rPr>
              <a:t>: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 = 3 m</a:t>
            </a:r>
            <a:r>
              <a:rPr lang="en-US" sz="2400" baseline="30000" dirty="0">
                <a:solidFill>
                  <a:srgbClr val="FF0000"/>
                </a:solidFill>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tiền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giá</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sách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250 000 × 3 = 750 000 (</a:t>
            </a:r>
            <a:r>
              <a:rPr lang="en-US" sz="2400" dirty="0" err="1">
                <a:solidFill>
                  <a:srgbClr val="FF0000"/>
                </a:solidFill>
                <a:latin typeface="Cambria" panose="02040503050406030204" pitchFamily="18" charset="0"/>
                <a:ea typeface="Cambria" panose="02040503050406030204" pitchFamily="18" charset="0"/>
              </a:rPr>
              <a:t>đồng</a:t>
            </a:r>
            <a:r>
              <a:rPr lang="en-US" sz="2400" dirty="0">
                <a:solidFill>
                  <a:srgbClr val="FF0000"/>
                </a:solidFill>
                <a:latin typeface="Cambria" panose="02040503050406030204" pitchFamily="18" charset="0"/>
                <a:ea typeface="Cambria" panose="02040503050406030204" pitchFamily="18" charset="0"/>
              </a:rPr>
              <a:t>)</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750 000 </a:t>
            </a:r>
            <a:r>
              <a:rPr lang="en-US" sz="2400" dirty="0" err="1">
                <a:solidFill>
                  <a:srgbClr val="FF0000"/>
                </a:solidFill>
                <a:latin typeface="Cambria" panose="02040503050406030204" pitchFamily="18" charset="0"/>
                <a:ea typeface="Cambria" panose="02040503050406030204" pitchFamily="18" charset="0"/>
              </a:rPr>
              <a:t>đồng</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 thiết kế giá sách của lớp em. Tính số tiền mua gỗ làm chiếc giá sách đó nếu loại gỗ công nghiệp được chọn có giá 250 000 đồng cho 1 </a:t>
            </a:r>
            <a:r>
              <a:rPr lang="vi-VN" sz="2800" b="0" i="0" dirty="0">
                <a:solidFill>
                  <a:srgbClr val="000000"/>
                </a:solidFill>
                <a:effectLst/>
                <a:latin typeface="Cambria" panose="02040503050406030204" pitchFamily="18" charset="0"/>
                <a:ea typeface="Cambria" panose="02040503050406030204" pitchFamily="18" charset="0"/>
              </a:rPr>
              <a:t>m</a:t>
            </a:r>
            <a:r>
              <a:rPr lang="vi-VN" sz="2800" b="0" i="0" baseline="30000" dirty="0">
                <a:solidFill>
                  <a:srgbClr val="000000"/>
                </a:solidFill>
                <a:effectLst/>
                <a:latin typeface="Cambria" panose="02040503050406030204" pitchFamily="18" charset="0"/>
                <a:ea typeface="Cambria" panose="02040503050406030204" pitchFamily="18" charset="0"/>
              </a:rPr>
              <a:t>2</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CAA8F38-72C6-6C59-0399-00788C5D0AE8}"/>
              </a:ext>
            </a:extLst>
          </p:cNvPr>
          <p:cNvSpPr txBox="1"/>
          <p:nvPr/>
        </p:nvSpPr>
        <p:spPr>
          <a:xfrm>
            <a:off x="1625600" y="2032000"/>
            <a:ext cx="9154160" cy="523220"/>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Giá sách lớp em cần dùng những tấm gỗ như sau:</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A2F51ED-B602-BCC5-F4C2-F00F59B1EF99}"/>
              </a:ext>
            </a:extLst>
          </p:cNvPr>
          <p:cNvPicPr>
            <a:picLocks noChangeAspect="1"/>
          </p:cNvPicPr>
          <p:nvPr/>
        </p:nvPicPr>
        <p:blipFill>
          <a:blip r:embed="rId4"/>
          <a:stretch>
            <a:fillRect/>
          </a:stretch>
        </p:blipFill>
        <p:spPr>
          <a:xfrm>
            <a:off x="2265679" y="2712954"/>
            <a:ext cx="7817485" cy="3518618"/>
          </a:xfrm>
          <a:prstGeom prst="rect">
            <a:avLst/>
          </a:prstGeom>
        </p:spPr>
      </p:pic>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5CAA8F38-72C6-6C59-0399-00788C5D0AE8}"/>
              </a:ext>
            </a:extLst>
          </p:cNvPr>
          <p:cNvSpPr txBox="1"/>
          <p:nvPr/>
        </p:nvSpPr>
        <p:spPr>
          <a:xfrm>
            <a:off x="1351280" y="538480"/>
            <a:ext cx="915416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Bài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giải</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200 × 25 × 3 = 15 000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1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40 × 25 = 1 000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5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1 000 × 5 = 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dự</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định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15 000 + 5 000 =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 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250 000 × 2 =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921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707886"/>
          </a:xfrm>
          <a:prstGeom prst="rect">
            <a:avLst/>
          </a:prstGeom>
          <a:noFill/>
        </p:spPr>
        <p:txBody>
          <a:bodyPr wrap="square" rtlCol="0">
            <a:spAutoFit/>
          </a:bodyPr>
          <a:lstStyle/>
          <a:p>
            <a:pPr marL="285750" indent="-285750" algn="ctr">
              <a:buFontTx/>
              <a:buChar char="-"/>
            </a:pPr>
            <a:r>
              <a:rPr lang="en-US" sz="4000" dirty="0" err="1">
                <a:latin typeface="Cambria" panose="02040503050406030204" pitchFamily="18" charset="0"/>
              </a:rPr>
              <a:t>Chuẩn</a:t>
            </a:r>
            <a:r>
              <a:rPr lang="en-US" sz="4000" dirty="0">
                <a:latin typeface="Cambria" panose="02040503050406030204" pitchFamily="18" charset="0"/>
              </a:rPr>
              <a:t> </a:t>
            </a:r>
            <a:r>
              <a:rPr lang="en-US" sz="4000" dirty="0" err="1">
                <a:latin typeface="Cambria" panose="02040503050406030204" pitchFamily="18" charset="0"/>
              </a:rPr>
              <a:t>bị</a:t>
            </a:r>
            <a:r>
              <a:rPr lang="en-US" sz="4000" dirty="0">
                <a:latin typeface="Cambria" panose="02040503050406030204" pitchFamily="18" charset="0"/>
              </a:rPr>
              <a:t> </a:t>
            </a:r>
            <a:r>
              <a:rPr lang="en-US" sz="4000" dirty="0" err="1">
                <a:latin typeface="Cambria" panose="02040503050406030204" pitchFamily="18" charset="0"/>
              </a:rPr>
              <a:t>bài</a:t>
            </a:r>
            <a:r>
              <a:rPr lang="en-US" sz="4000" dirty="0">
                <a:latin typeface="Cambria" panose="02040503050406030204" pitchFamily="18" charset="0"/>
              </a:rPr>
              <a:t> 18</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357</Words>
  <Application>Microsoft Office PowerPoint</Application>
  <PresentationFormat>Widescreen</PresentationFormat>
  <Paragraphs>41</Paragraphs>
  <Slides>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等线</vt:lpstr>
      <vt:lpstr>Arial</vt:lpstr>
      <vt:lpstr>Calibri</vt:lpstr>
      <vt:lpstr>Cambria</vt:lpstr>
      <vt:lpstr>Times New Roman</vt:lpstr>
      <vt:lpstr>UTM Fire House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A13740</cp:lastModifiedBy>
  <cp:revision>66</cp:revision>
  <dcterms:created xsi:type="dcterms:W3CDTF">2022-08-12T10:42:21Z</dcterms:created>
  <dcterms:modified xsi:type="dcterms:W3CDTF">2025-04-09T02:11:37Z</dcterms:modified>
</cp:coreProperties>
</file>