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66" r:id="rId4"/>
    <p:sldId id="265" r:id="rId5"/>
    <p:sldId id="269" r:id="rId6"/>
    <p:sldId id="281" r:id="rId7"/>
    <p:sldId id="267" r:id="rId8"/>
    <p:sldId id="276" r:id="rId9"/>
    <p:sldId id="283" r:id="rId10"/>
    <p:sldId id="284" r:id="rId11"/>
    <p:sldId id="285" r:id="rId12"/>
    <p:sldId id="286" r:id="rId13"/>
    <p:sldId id="287" r:id="rId14"/>
    <p:sldId id="288" r:id="rId15"/>
    <p:sldId id="289" r:id="rId16"/>
    <p:sldId id="274" r:id="rId17"/>
    <p:sldId id="282" r:id="rId18"/>
    <p:sldId id="280"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3" d="100"/>
          <a:sy n="83" d="100"/>
        </p:scale>
        <p:origin x="595"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6058-D894-4F0C-9FFC-3E93363CC504}" type="datetimeFigureOut">
              <a:rPr lang="en-GB" smtClean="0"/>
              <a:t>09/04/2025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59FD6-D9E5-4E37-A8FE-86FECE22D732}" type="slidenum">
              <a:rPr lang="en-GB" smtClean="0"/>
              <a:t>‹#›</a:t>
            </a:fld>
            <a:endParaRPr lang="en-GB"/>
          </a:p>
        </p:txBody>
      </p:sp>
    </p:spTree>
    <p:extLst>
      <p:ext uri="{BB962C8B-B14F-4D97-AF65-F5344CB8AC3E}">
        <p14:creationId xmlns:p14="http://schemas.microsoft.com/office/powerpoint/2010/main" val="286860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614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218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530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833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565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283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00970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43110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34619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2148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42916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370151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7422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892185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3164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96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48228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943942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064791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04341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093630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87152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4349200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51469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68659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82200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50973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862106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970593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3448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236844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103937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2817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069044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220189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86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68" r:id="rId26"/>
    <p:sldLayoutId id="2147483669" r:id="rId27"/>
    <p:sldLayoutId id="2147483670" r:id="rId28"/>
    <p:sldLayoutId id="2147483671" r:id="rId29"/>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3.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microsoft.com/office/2007/relationships/hdphoto" Target="../media/hdphoto2.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microsoft.com/office/2007/relationships/hdphoto" Target="../media/hdphoto2.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2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4.svg"/><Relationship Id="rId4" Type="http://schemas.openxmlformats.org/officeDocument/2006/relationships/image" Target="../media/image1.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4.svg"/><Relationship Id="rId4" Type="http://schemas.openxmlformats.org/officeDocument/2006/relationships/image" Target="../media/image1.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microsoft.com/office/2007/relationships/hdphoto" Target="../media/hdphoto3.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Showcard" panose="02040603050506020204" pitchFamily="18" charset="0"/>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719400" y="5318829"/>
            <a:ext cx="902189" cy="794588"/>
          </a:xfrm>
          <a:prstGeom prst="rect">
            <a:avLst/>
          </a:prstGeom>
          <a:effectLst>
            <a:outerShdw blurRad="12700" dist="12700" dir="2700000" algn="tl" rotWithShape="0">
              <a:prstClr val="black">
                <a:alpha val="40000"/>
              </a:prstClr>
            </a:outerShdw>
          </a:effectLst>
        </p:spPr>
      </p:pic>
      <p:pic>
        <p:nvPicPr>
          <p:cNvPr id="10" name="Picture 9">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14517"/>
            <a:ext cx="1238491" cy="1226229"/>
          </a:xfrm>
          <a:prstGeom prst="rect">
            <a:avLst/>
          </a:prstGeom>
        </p:spPr>
      </p:pic>
      <p:pic>
        <p:nvPicPr>
          <p:cNvPr id="4" name="Picture 3">
            <a:extLst>
              <a:ext uri="{FF2B5EF4-FFF2-40B4-BE49-F238E27FC236}">
                <a16:creationId xmlns:a16="http://schemas.microsoft.com/office/drawing/2014/main" id="{09D8B274-44FA-9316-DCF0-3BC55B92E3B5}"/>
              </a:ext>
            </a:extLst>
          </p:cNvPr>
          <p:cNvPicPr>
            <a:picLocks noChangeAspect="1"/>
          </p:cNvPicPr>
          <p:nvPr/>
        </p:nvPicPr>
        <p:blipFill>
          <a:blip r:embed="rId7"/>
          <a:stretch>
            <a:fillRect/>
          </a:stretch>
        </p:blipFill>
        <p:spPr>
          <a:xfrm>
            <a:off x="7056031" y="1459966"/>
            <a:ext cx="2816037" cy="806984"/>
          </a:xfrm>
          <a:prstGeom prst="rect">
            <a:avLst/>
          </a:prstGeom>
        </p:spPr>
      </p:pic>
      <p:pic>
        <p:nvPicPr>
          <p:cNvPr id="6" name="Picture 5">
            <a:extLst>
              <a:ext uri="{FF2B5EF4-FFF2-40B4-BE49-F238E27FC236}">
                <a16:creationId xmlns:a16="http://schemas.microsoft.com/office/drawing/2014/main" id="{BD3E6510-CCA3-99BD-A7EA-BF9DC1D879B0}"/>
              </a:ext>
            </a:extLst>
          </p:cNvPr>
          <p:cNvPicPr>
            <a:picLocks noChangeAspect="1"/>
          </p:cNvPicPr>
          <p:nvPr/>
        </p:nvPicPr>
        <p:blipFill>
          <a:blip r:embed="rId8"/>
          <a:stretch>
            <a:fillRect/>
          </a:stretch>
        </p:blipFill>
        <p:spPr>
          <a:xfrm>
            <a:off x="4533222" y="2411220"/>
            <a:ext cx="6840305" cy="2969009"/>
          </a:xfrm>
          <a:prstGeom prst="rect">
            <a:avLst/>
          </a:prstGeom>
        </p:spPr>
      </p:pic>
      <p:sp>
        <p:nvSpPr>
          <p:cNvPr id="2" name="TextBox 1">
            <a:extLst>
              <a:ext uri="{FF2B5EF4-FFF2-40B4-BE49-F238E27FC236}">
                <a16:creationId xmlns:a16="http://schemas.microsoft.com/office/drawing/2014/main" id="{14F9F5BC-2E4D-440C-3261-5D73C4E966C1}"/>
              </a:ext>
            </a:extLst>
          </p:cNvPr>
          <p:cNvSpPr txBox="1"/>
          <p:nvPr/>
        </p:nvSpPr>
        <p:spPr>
          <a:xfrm>
            <a:off x="4599279" y="-9236"/>
            <a:ext cx="4237944" cy="707886"/>
          </a:xfrm>
          <a:prstGeom prst="rect">
            <a:avLst/>
          </a:prstGeom>
          <a:noFill/>
        </p:spPr>
        <p:txBody>
          <a:bodyPr wrap="square" rtlCol="0">
            <a:spAutoFit/>
          </a:bodyPr>
          <a:lstStyle/>
          <a:p>
            <a:pPr algn="ctr" defTabSz="1219170">
              <a:buClr>
                <a:srgbClr val="000000"/>
              </a:buClr>
            </a:pPr>
            <a:r>
              <a:rPr lang="en-US" sz="20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20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Tree>
    <p:extLst>
      <p:ext uri="{BB962C8B-B14F-4D97-AF65-F5344CB8AC3E}">
        <p14:creationId xmlns:p14="http://schemas.microsoft.com/office/powerpoint/2010/main" val="3746878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2.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Viết mở bài gián tiếp và kết bài mở rộng cho bài Bốn mùa trong ánh nước.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pic>
        <p:nvPicPr>
          <p:cNvPr id="3" name="Picture 2" descr="Mảnh Ghép Hình ảnh PNG | Vector Và Các Tập Tin PSD | Tải Về Miễn Phí Trên  Pngtree">
            <a:extLst>
              <a:ext uri="{FF2B5EF4-FFF2-40B4-BE49-F238E27FC236}">
                <a16:creationId xmlns:a16="http://schemas.microsoft.com/office/drawing/2014/main" id="{7D130DBC-1527-E023-C113-C1A38C5EE98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2900" y="105727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6561F1DA-B2DC-1F8B-46C4-77418639AFB9}"/>
              </a:ext>
            </a:extLst>
          </p:cNvPr>
          <p:cNvSpPr/>
          <p:nvPr/>
        </p:nvSpPr>
        <p:spPr>
          <a:xfrm>
            <a:off x="5251498" y="2676524"/>
            <a:ext cx="6045151" cy="2038351"/>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gián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tiếp</a:t>
            </a:r>
            <a:endParaRPr lang="en-GB"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kết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rộng</a:t>
            </a:r>
            <a:r>
              <a:rPr lang="en-GB" sz="3200" dirty="0">
                <a:solidFill>
                  <a:prstClr val="black"/>
                </a:solidFill>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lại</a:t>
            </a:r>
            <a:r>
              <a:rPr lang="en-GB" sz="3200" dirty="0">
                <a:solidFill>
                  <a:prstClr val="black"/>
                </a:solidFill>
                <a:latin typeface="Cambria" panose="02040503050406030204" pitchFamily="18" charset="0"/>
                <a:ea typeface="Cambria" panose="02040503050406030204" pitchFamily="18" charset="0"/>
              </a:rPr>
              <a:t>.</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0885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524315"/>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Truyền thuyết kể lại rằng, Hồ Hoàn Kiếm là nơi trao trả gươm thần của nhà vua Lê Thái Tổ cho rùa thần, sau khi mượn gươm của cụ rùa để đánh đuổi quân Minh xâm lược. Đến nay, Hồ Hoàn Kiếm vẫn còn đó như chứng nhân lịch sử vĩ đại, một di tích được nhiều người biết đến. Sự tích cụ rùa và nhà vua như gieo mình vào nước hồ, cảnh vật, làm cho nơi đây từ ngọn cỏ, hàng cây, nước hồ đều trong xanh, gợn sóng.</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6325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031873"/>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 Câu chuyện sự tích hồ Hoàn Kiếm sẽ mãi còn đó, nghĩ về chuyện xưa để yêu hồ Hoàn Kiếm, nhìn hồ mà hi vọng tương lai tươi sáng đều là điều ai cũng mong muốn.</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0552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1384995"/>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G:</a:t>
            </a:r>
          </a:p>
          <a:p>
            <a:r>
              <a:rPr lang="vi-VN" sz="2800" dirty="0">
                <a:latin typeface="Cambria" panose="02040503050406030204" pitchFamily="18" charset="0"/>
                <a:ea typeface="Cambria" panose="02040503050406030204" pitchFamily="18" charset="0"/>
              </a:rPr>
              <a:t>– Khi viết mở bài gián tiếp, có thể bắt đầu như thế nào để dẫn vào phần giới thiệu phong cảnh?</a:t>
            </a:r>
            <a:endParaRPr lang="en-US" sz="28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Nhớ về một số nơi có phong cảnh đẹp em từng đến thăm hoặc được xem trên ti vi, trong tranh ảnh,…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Nghe một bài hát hoặc đọc một bài thơ, bài văn,… có nhắc đến vẻ đẹp của cảnh vật thiên nhiên,…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3955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p>
          <a:p>
            <a:pPr lvl="0"/>
            <a:r>
              <a:rPr lang="vi-VN" sz="2800" dirty="0">
                <a:solidFill>
                  <a:prstClr val="black"/>
                </a:solidFill>
                <a:latin typeface="Cambria" panose="02040503050406030204" pitchFamily="18" charset="0"/>
                <a:ea typeface="Cambria" panose="02040503050406030204" pitchFamily="18" charset="0"/>
              </a:rPr>
              <a:t>– Khi viết kết bài mở rộng, nên mở rộng theo hướng nào?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Nghĩ về những người thầm lặng góp sức, chung tay giữ gìn, bảo vệ vẻ đẹp của cảnh vật thiên nhiên,…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Tưởng tượng về những thay đổi của cảnh vật thiên nhiên theo thời gian,…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55889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276225"/>
            <a:ext cx="11051177" cy="6515100"/>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id="{0F52C641-540E-6F46-A58E-81B32294F402}"/>
              </a:ext>
            </a:extLst>
          </p:cNvPr>
          <p:cNvPicPr>
            <a:picLocks noChangeAspect="1"/>
          </p:cNvPicPr>
          <p:nvPr/>
        </p:nvPicPr>
        <p:blipFill>
          <a:blip r:embed="rId5"/>
          <a:stretch>
            <a:fillRect/>
          </a:stretch>
        </p:blipFill>
        <p:spPr>
          <a:xfrm>
            <a:off x="2819399" y="342899"/>
            <a:ext cx="6362701" cy="6372707"/>
          </a:xfrm>
          <a:prstGeom prst="rect">
            <a:avLst/>
          </a:prstGeom>
        </p:spPr>
      </p:pic>
    </p:spTree>
    <p:extLst>
      <p:ext uri="{BB962C8B-B14F-4D97-AF65-F5344CB8AC3E}">
        <p14:creationId xmlns:p14="http://schemas.microsoft.com/office/powerpoint/2010/main" val="1103823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044572" y="239151"/>
            <a:ext cx="8266892" cy="6962235"/>
          </a:xfrm>
          <a:prstGeom prst="rect">
            <a:avLst/>
          </a:prstGeom>
        </p:spPr>
      </p:pic>
    </p:spTree>
    <p:extLst>
      <p:ext uri="{BB962C8B-B14F-4D97-AF65-F5344CB8AC3E}">
        <p14:creationId xmlns:p14="http://schemas.microsoft.com/office/powerpoint/2010/main" val="1844766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E0DC7469-27B6-4E1B-8413-FA40C6F6F7A5}"/>
              </a:ext>
            </a:extLst>
          </p:cNvPr>
          <p:cNvPicPr>
            <a:picLocks noChangeAspect="1"/>
          </p:cNvPicPr>
          <p:nvPr/>
        </p:nvPicPr>
        <p:blipFill>
          <a:blip r:embed="rId4"/>
          <a:stretch>
            <a:fillRect/>
          </a:stretch>
        </p:blipFill>
        <p:spPr>
          <a:xfrm>
            <a:off x="6882782" y="4138537"/>
            <a:ext cx="2011854" cy="1432684"/>
          </a:xfrm>
          <a:prstGeom prst="rect">
            <a:avLst/>
          </a:prstGeom>
        </p:spPr>
      </p:pic>
      <p:pic>
        <p:nvPicPr>
          <p:cNvPr id="10" name="图片 9">
            <a:extLst>
              <a:ext uri="{FF2B5EF4-FFF2-40B4-BE49-F238E27FC236}">
                <a16:creationId xmlns:a16="http://schemas.microsoft.com/office/drawing/2014/main" id="{6D7A0029-9CED-4447-B646-506D119470B9}"/>
              </a:ext>
            </a:extLst>
          </p:cNvPr>
          <p:cNvPicPr>
            <a:picLocks noChangeAspect="1"/>
          </p:cNvPicPr>
          <p:nvPr/>
        </p:nvPicPr>
        <p:blipFill>
          <a:blip r:embed="rId5"/>
          <a:stretch>
            <a:fillRect/>
          </a:stretch>
        </p:blipFill>
        <p:spPr>
          <a:xfrm>
            <a:off x="9215485" y="2971858"/>
            <a:ext cx="1670449" cy="1316850"/>
          </a:xfrm>
          <a:prstGeom prst="rect">
            <a:avLst/>
          </a:prstGeom>
        </p:spPr>
      </p:pic>
      <p:sp>
        <p:nvSpPr>
          <p:cNvPr id="15" name="Rounded Rectangle 10"/>
          <p:cNvSpPr/>
          <p:nvPr/>
        </p:nvSpPr>
        <p:spPr>
          <a:xfrm>
            <a:off x="3203995" y="1689649"/>
            <a:ext cx="6699660" cy="2920452"/>
          </a:xfrm>
          <a:custGeom>
            <a:avLst/>
            <a:gdLst>
              <a:gd name="connsiteX0" fmla="*/ 0 w 8145194"/>
              <a:gd name="connsiteY0" fmla="*/ 197752 h 1186491"/>
              <a:gd name="connsiteX1" fmla="*/ 197752 w 8145194"/>
              <a:gd name="connsiteY1" fmla="*/ 0 h 1186491"/>
              <a:gd name="connsiteX2" fmla="*/ 7947442 w 8145194"/>
              <a:gd name="connsiteY2" fmla="*/ 0 h 1186491"/>
              <a:gd name="connsiteX3" fmla="*/ 8145194 w 8145194"/>
              <a:gd name="connsiteY3" fmla="*/ 197752 h 1186491"/>
              <a:gd name="connsiteX4" fmla="*/ 8145194 w 8145194"/>
              <a:gd name="connsiteY4" fmla="*/ 988739 h 1186491"/>
              <a:gd name="connsiteX5" fmla="*/ 7947442 w 8145194"/>
              <a:gd name="connsiteY5" fmla="*/ 1186491 h 1186491"/>
              <a:gd name="connsiteX6" fmla="*/ 197752 w 8145194"/>
              <a:gd name="connsiteY6" fmla="*/ 1186491 h 1186491"/>
              <a:gd name="connsiteX7" fmla="*/ 0 w 8145194"/>
              <a:gd name="connsiteY7" fmla="*/ 988739 h 1186491"/>
              <a:gd name="connsiteX8" fmla="*/ 0 w 8145194"/>
              <a:gd name="connsiteY8" fmla="*/ 197752 h 1186491"/>
              <a:gd name="connsiteX0" fmla="*/ 0 w 8145194"/>
              <a:gd name="connsiteY0" fmla="*/ 260456 h 1249195"/>
              <a:gd name="connsiteX1" fmla="*/ 197752 w 8145194"/>
              <a:gd name="connsiteY1" fmla="*/ 62704 h 1249195"/>
              <a:gd name="connsiteX2" fmla="*/ 6260123 w 8145194"/>
              <a:gd name="connsiteY2" fmla="*/ 0 h 1249195"/>
              <a:gd name="connsiteX3" fmla="*/ 7947442 w 8145194"/>
              <a:gd name="connsiteY3" fmla="*/ 62704 h 1249195"/>
              <a:gd name="connsiteX4" fmla="*/ 8145194 w 8145194"/>
              <a:gd name="connsiteY4" fmla="*/ 260456 h 1249195"/>
              <a:gd name="connsiteX5" fmla="*/ 8145194 w 8145194"/>
              <a:gd name="connsiteY5" fmla="*/ 1051443 h 1249195"/>
              <a:gd name="connsiteX6" fmla="*/ 7947442 w 8145194"/>
              <a:gd name="connsiteY6" fmla="*/ 1249195 h 1249195"/>
              <a:gd name="connsiteX7" fmla="*/ 197752 w 8145194"/>
              <a:gd name="connsiteY7" fmla="*/ 1249195 h 1249195"/>
              <a:gd name="connsiteX8" fmla="*/ 0 w 8145194"/>
              <a:gd name="connsiteY8" fmla="*/ 1051443 h 1249195"/>
              <a:gd name="connsiteX9" fmla="*/ 0 w 8145194"/>
              <a:gd name="connsiteY9" fmla="*/ 260456 h 1249195"/>
              <a:gd name="connsiteX0" fmla="*/ 0 w 8145194"/>
              <a:gd name="connsiteY0" fmla="*/ 260456 h 1249204"/>
              <a:gd name="connsiteX1" fmla="*/ 197752 w 8145194"/>
              <a:gd name="connsiteY1" fmla="*/ 62704 h 1249204"/>
              <a:gd name="connsiteX2" fmla="*/ 6260123 w 8145194"/>
              <a:gd name="connsiteY2" fmla="*/ 0 h 1249204"/>
              <a:gd name="connsiteX3" fmla="*/ 7947442 w 8145194"/>
              <a:gd name="connsiteY3" fmla="*/ 62704 h 1249204"/>
              <a:gd name="connsiteX4" fmla="*/ 8145194 w 8145194"/>
              <a:gd name="connsiteY4" fmla="*/ 260456 h 1249204"/>
              <a:gd name="connsiteX5" fmla="*/ 8145194 w 8145194"/>
              <a:gd name="connsiteY5" fmla="*/ 1051443 h 1249204"/>
              <a:gd name="connsiteX6" fmla="*/ 7947442 w 8145194"/>
              <a:gd name="connsiteY6" fmla="*/ 1249195 h 1249204"/>
              <a:gd name="connsiteX7" fmla="*/ 6049108 w 8145194"/>
              <a:gd name="connsiteY7" fmla="*/ 1181687 h 1249204"/>
              <a:gd name="connsiteX8" fmla="*/ 197752 w 8145194"/>
              <a:gd name="connsiteY8" fmla="*/ 1249195 h 1249204"/>
              <a:gd name="connsiteX9" fmla="*/ 0 w 8145194"/>
              <a:gd name="connsiteY9" fmla="*/ 1051443 h 1249204"/>
              <a:gd name="connsiteX10" fmla="*/ 0 w 8145194"/>
              <a:gd name="connsiteY10" fmla="*/ 260456 h 1249204"/>
              <a:gd name="connsiteX0" fmla="*/ 0 w 8145194"/>
              <a:gd name="connsiteY0" fmla="*/ 260456 h 1280159"/>
              <a:gd name="connsiteX1" fmla="*/ 197752 w 8145194"/>
              <a:gd name="connsiteY1" fmla="*/ 62704 h 1280159"/>
              <a:gd name="connsiteX2" fmla="*/ 6260123 w 8145194"/>
              <a:gd name="connsiteY2" fmla="*/ 0 h 1280159"/>
              <a:gd name="connsiteX3" fmla="*/ 7947442 w 8145194"/>
              <a:gd name="connsiteY3" fmla="*/ 62704 h 1280159"/>
              <a:gd name="connsiteX4" fmla="*/ 8145194 w 8145194"/>
              <a:gd name="connsiteY4" fmla="*/ 260456 h 1280159"/>
              <a:gd name="connsiteX5" fmla="*/ 8145194 w 8145194"/>
              <a:gd name="connsiteY5" fmla="*/ 1051443 h 1280159"/>
              <a:gd name="connsiteX6" fmla="*/ 7947442 w 8145194"/>
              <a:gd name="connsiteY6" fmla="*/ 1249195 h 1280159"/>
              <a:gd name="connsiteX7" fmla="*/ 6049108 w 8145194"/>
              <a:gd name="connsiteY7" fmla="*/ 1181687 h 1280159"/>
              <a:gd name="connsiteX8" fmla="*/ 3235569 w 8145194"/>
              <a:gd name="connsiteY8" fmla="*/ 1280159 h 1280159"/>
              <a:gd name="connsiteX9" fmla="*/ 197752 w 8145194"/>
              <a:gd name="connsiteY9" fmla="*/ 1249195 h 1280159"/>
              <a:gd name="connsiteX10" fmla="*/ 0 w 8145194"/>
              <a:gd name="connsiteY10" fmla="*/ 1051443 h 1280159"/>
              <a:gd name="connsiteX11" fmla="*/ 0 w 8145194"/>
              <a:gd name="connsiteY11" fmla="*/ 260456 h 1280159"/>
              <a:gd name="connsiteX0" fmla="*/ 0 w 8145194"/>
              <a:gd name="connsiteY0" fmla="*/ 260456 h 1280159"/>
              <a:gd name="connsiteX1" fmla="*/ 197752 w 8145194"/>
              <a:gd name="connsiteY1" fmla="*/ 62704 h 1280159"/>
              <a:gd name="connsiteX2" fmla="*/ 2630659 w 8145194"/>
              <a:gd name="connsiteY2" fmla="*/ 112541 h 1280159"/>
              <a:gd name="connsiteX3" fmla="*/ 6260123 w 8145194"/>
              <a:gd name="connsiteY3" fmla="*/ 0 h 1280159"/>
              <a:gd name="connsiteX4" fmla="*/ 7947442 w 8145194"/>
              <a:gd name="connsiteY4" fmla="*/ 62704 h 1280159"/>
              <a:gd name="connsiteX5" fmla="*/ 8145194 w 8145194"/>
              <a:gd name="connsiteY5" fmla="*/ 260456 h 1280159"/>
              <a:gd name="connsiteX6" fmla="*/ 8145194 w 8145194"/>
              <a:gd name="connsiteY6" fmla="*/ 1051443 h 1280159"/>
              <a:gd name="connsiteX7" fmla="*/ 7947442 w 8145194"/>
              <a:gd name="connsiteY7" fmla="*/ 1249195 h 1280159"/>
              <a:gd name="connsiteX8" fmla="*/ 6049108 w 8145194"/>
              <a:gd name="connsiteY8" fmla="*/ 1181687 h 1280159"/>
              <a:gd name="connsiteX9" fmla="*/ 3235569 w 8145194"/>
              <a:gd name="connsiteY9" fmla="*/ 1280159 h 1280159"/>
              <a:gd name="connsiteX10" fmla="*/ 197752 w 8145194"/>
              <a:gd name="connsiteY10" fmla="*/ 1249195 h 1280159"/>
              <a:gd name="connsiteX11" fmla="*/ 0 w 8145194"/>
              <a:gd name="connsiteY11" fmla="*/ 1051443 h 1280159"/>
              <a:gd name="connsiteX12" fmla="*/ 0 w 8145194"/>
              <a:gd name="connsiteY12" fmla="*/ 260456 h 1280159"/>
              <a:gd name="connsiteX0" fmla="*/ 0 w 8285978"/>
              <a:gd name="connsiteY0" fmla="*/ 260456 h 1280159"/>
              <a:gd name="connsiteX1" fmla="*/ 197752 w 8285978"/>
              <a:gd name="connsiteY1" fmla="*/ 62704 h 1280159"/>
              <a:gd name="connsiteX2" fmla="*/ 2630659 w 8285978"/>
              <a:gd name="connsiteY2" fmla="*/ 112541 h 1280159"/>
              <a:gd name="connsiteX3" fmla="*/ 6260123 w 8285978"/>
              <a:gd name="connsiteY3" fmla="*/ 0 h 1280159"/>
              <a:gd name="connsiteX4" fmla="*/ 7947442 w 8285978"/>
              <a:gd name="connsiteY4" fmla="*/ 62704 h 1280159"/>
              <a:gd name="connsiteX5" fmla="*/ 8145194 w 8285978"/>
              <a:gd name="connsiteY5" fmla="*/ 260456 h 1280159"/>
              <a:gd name="connsiteX6" fmla="*/ 8285871 w 8285978"/>
              <a:gd name="connsiteY6" fmla="*/ 618978 h 1280159"/>
              <a:gd name="connsiteX7" fmla="*/ 8145194 w 8285978"/>
              <a:gd name="connsiteY7" fmla="*/ 1051443 h 1280159"/>
              <a:gd name="connsiteX8" fmla="*/ 7947442 w 8285978"/>
              <a:gd name="connsiteY8" fmla="*/ 1249195 h 1280159"/>
              <a:gd name="connsiteX9" fmla="*/ 6049108 w 8285978"/>
              <a:gd name="connsiteY9" fmla="*/ 1181687 h 1280159"/>
              <a:gd name="connsiteX10" fmla="*/ 3235569 w 8285978"/>
              <a:gd name="connsiteY10" fmla="*/ 1280159 h 1280159"/>
              <a:gd name="connsiteX11" fmla="*/ 197752 w 8285978"/>
              <a:gd name="connsiteY11" fmla="*/ 1249195 h 1280159"/>
              <a:gd name="connsiteX12" fmla="*/ 0 w 8285978"/>
              <a:gd name="connsiteY12" fmla="*/ 1051443 h 1280159"/>
              <a:gd name="connsiteX13" fmla="*/ 0 w 8285978"/>
              <a:gd name="connsiteY13" fmla="*/ 260456 h 128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5978" h="1280159">
                <a:moveTo>
                  <a:pt x="0" y="260456"/>
                </a:moveTo>
                <a:cubicBezTo>
                  <a:pt x="0" y="151241"/>
                  <a:pt x="88537" y="62704"/>
                  <a:pt x="197752" y="62704"/>
                </a:cubicBezTo>
                <a:cubicBezTo>
                  <a:pt x="1004032" y="51181"/>
                  <a:pt x="1824379" y="124064"/>
                  <a:pt x="2630659" y="112541"/>
                </a:cubicBezTo>
                <a:lnTo>
                  <a:pt x="6260123" y="0"/>
                </a:lnTo>
                <a:cubicBezTo>
                  <a:pt x="6836630" y="2144"/>
                  <a:pt x="7370935" y="60560"/>
                  <a:pt x="7947442" y="62704"/>
                </a:cubicBezTo>
                <a:cubicBezTo>
                  <a:pt x="8056657" y="62704"/>
                  <a:pt x="8145194" y="151241"/>
                  <a:pt x="8145194" y="260456"/>
                </a:cubicBezTo>
                <a:cubicBezTo>
                  <a:pt x="8140505" y="375274"/>
                  <a:pt x="8290560" y="504160"/>
                  <a:pt x="8285871" y="618978"/>
                </a:cubicBezTo>
                <a:lnTo>
                  <a:pt x="8145194" y="1051443"/>
                </a:lnTo>
                <a:cubicBezTo>
                  <a:pt x="8145194" y="1160658"/>
                  <a:pt x="8056657" y="1249195"/>
                  <a:pt x="7947442" y="1249195"/>
                </a:cubicBezTo>
                <a:cubicBezTo>
                  <a:pt x="7286529" y="1250138"/>
                  <a:pt x="6710021" y="1180744"/>
                  <a:pt x="6049108" y="1181687"/>
                </a:cubicBezTo>
                <a:cubicBezTo>
                  <a:pt x="5115951" y="1195754"/>
                  <a:pt x="4168726" y="1266092"/>
                  <a:pt x="3235569" y="1280159"/>
                </a:cubicBezTo>
                <a:lnTo>
                  <a:pt x="197752" y="1249195"/>
                </a:lnTo>
                <a:cubicBezTo>
                  <a:pt x="88537" y="1249195"/>
                  <a:pt x="0" y="1160658"/>
                  <a:pt x="0" y="1051443"/>
                </a:cubicBezTo>
                <a:lnTo>
                  <a:pt x="0" y="260456"/>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ectangle 15"/>
          <p:cNvSpPr/>
          <p:nvPr/>
        </p:nvSpPr>
        <p:spPr>
          <a:xfrm>
            <a:off x="3309395" y="2021929"/>
            <a:ext cx="625595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Nêu</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cách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gián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tiếp</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kết</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rộng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mình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muốn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vận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GB"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Tree>
    <p:extLst>
      <p:ext uri="{BB962C8B-B14F-4D97-AF65-F5344CB8AC3E}">
        <p14:creationId xmlns:p14="http://schemas.microsoft.com/office/powerpoint/2010/main" val="83002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664813" y="2868229"/>
            <a:ext cx="3024555" cy="3405118"/>
          </a:xfrm>
          <a:prstGeom prst="rect">
            <a:avLst/>
          </a:prstGeom>
        </p:spPr>
      </p:pic>
      <p:pic>
        <p:nvPicPr>
          <p:cNvPr id="4" name="Picture 3">
            <a:extLst>
              <a:ext uri="{FF2B5EF4-FFF2-40B4-BE49-F238E27FC236}">
                <a16:creationId xmlns:a16="http://schemas.microsoft.com/office/drawing/2014/main" id="{60CB0A2C-7117-8BCE-B713-B50E4F52B58B}"/>
              </a:ext>
            </a:extLst>
          </p:cNvPr>
          <p:cNvPicPr>
            <a:picLocks noChangeAspect="1"/>
          </p:cNvPicPr>
          <p:nvPr/>
        </p:nvPicPr>
        <p:blipFill>
          <a:blip r:embed="rId6"/>
          <a:stretch>
            <a:fillRect/>
          </a:stretch>
        </p:blipFill>
        <p:spPr>
          <a:xfrm>
            <a:off x="0" y="1140127"/>
            <a:ext cx="10626249" cy="4749196"/>
          </a:xfrm>
          <a:prstGeom prst="rect">
            <a:avLst/>
          </a:prstGeom>
        </p:spPr>
      </p:pic>
    </p:spTree>
    <p:extLst>
      <p:ext uri="{BB962C8B-B14F-4D97-AF65-F5344CB8AC3E}">
        <p14:creationId xmlns:p14="http://schemas.microsoft.com/office/powerpoint/2010/main" val="354165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16" name="Picture 15"/>
          <p:cNvPicPr>
            <a:picLocks noChangeAspect="1"/>
          </p:cNvPicPr>
          <p:nvPr/>
        </p:nvPicPr>
        <p:blipFill>
          <a:blip r:embed="rId6"/>
          <a:stretch>
            <a:fillRect/>
          </a:stretch>
        </p:blipFill>
        <p:spPr>
          <a:xfrm>
            <a:off x="3952018" y="180111"/>
            <a:ext cx="8468078" cy="6962235"/>
          </a:xfrm>
          <a:prstGeom prst="rect">
            <a:avLst/>
          </a:prstGeom>
        </p:spPr>
      </p:pic>
    </p:spTree>
    <p:extLst>
      <p:ext uri="{BB962C8B-B14F-4D97-AF65-F5344CB8AC3E}">
        <p14:creationId xmlns:p14="http://schemas.microsoft.com/office/powerpoint/2010/main" val="369761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403589" y="-144050"/>
            <a:ext cx="2358189" cy="2213810"/>
          </a:xfrm>
          <a:prstGeom prst="rect">
            <a:avLst/>
          </a:prstGeom>
        </p:spPr>
      </p:pic>
      <p:pic>
        <p:nvPicPr>
          <p:cNvPr id="22" name="Picture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383504" y="3452882"/>
            <a:ext cx="3080084" cy="3405118"/>
          </a:xfrm>
          <a:prstGeom prst="rect">
            <a:avLst/>
          </a:prstGeom>
        </p:spPr>
      </p:pic>
      <p:sp>
        <p:nvSpPr>
          <p:cNvPr id="23" name="Rounded Rectangular Callout 22"/>
          <p:cNvSpPr/>
          <p:nvPr/>
        </p:nvSpPr>
        <p:spPr>
          <a:xfrm>
            <a:off x="2219325" y="1029201"/>
            <a:ext cx="8210550" cy="1752128"/>
          </a:xfrm>
          <a:prstGeom prst="wedgeRoundRectCallout">
            <a:avLst>
              <a:gd name="adj1" fmla="val 43675"/>
              <a:gd name="adj2" fmla="val 90483"/>
              <a:gd name="adj3" fmla="val 16667"/>
            </a:avLst>
          </a:prstGeom>
          <a:solidFill>
            <a:schemeClr val="accent2">
              <a:alpha val="59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err="1">
                <a:solidFill>
                  <a:prstClr val="black"/>
                </a:solidFill>
                <a:latin typeface="Cambria" panose="02040503050406030204" pitchFamily="18" charset="0"/>
                <a:ea typeface="Cambria" panose="02040503050406030204" pitchFamily="18" charset="0"/>
              </a:rPr>
              <a:t>Nhắc</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lại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cách</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viết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mở</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và</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kết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tả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cây</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cối</a:t>
            </a:r>
            <a:r>
              <a:rPr lang="en-GB" sz="3600" b="1" dirty="0">
                <a:solidFill>
                  <a:prstClr val="black"/>
                </a:solidFill>
                <a:latin typeface="Cambria" panose="02040503050406030204" pitchFamily="18" charset="0"/>
                <a:ea typeface="Cambria" panose="02040503050406030204" pitchFamily="18" charset="0"/>
              </a:rPr>
              <a:t>, con </a:t>
            </a:r>
            <a:r>
              <a:rPr lang="en-GB" sz="3600" b="1" dirty="0" err="1">
                <a:solidFill>
                  <a:prstClr val="black"/>
                </a:solidFill>
                <a:latin typeface="Cambria" panose="02040503050406030204" pitchFamily="18" charset="0"/>
                <a:ea typeface="Cambria" panose="02040503050406030204" pitchFamily="18" charset="0"/>
              </a:rPr>
              <a:t>vật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đã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học</a:t>
            </a:r>
            <a:r>
              <a:rPr lang="en-GB" sz="3600" b="1" dirty="0">
                <a:solidFill>
                  <a:prstClr val="black"/>
                </a:solidFill>
                <a:latin typeface="Cambria" panose="02040503050406030204" pitchFamily="18" charset="0"/>
                <a:ea typeface="Cambria" panose="02040503050406030204" pitchFamily="18" charset="0"/>
              </a:rPr>
              <a:t> ở </a:t>
            </a:r>
            <a:r>
              <a:rPr lang="en-GB" sz="3600" b="1" dirty="0" err="1">
                <a:solidFill>
                  <a:prstClr val="black"/>
                </a:solidFill>
                <a:latin typeface="Cambria" panose="02040503050406030204" pitchFamily="18" charset="0"/>
                <a:ea typeface="Cambria" panose="02040503050406030204" pitchFamily="18" charset="0"/>
              </a:rPr>
              <a:t>lớp</a:t>
            </a:r>
            <a:r>
              <a:rPr lang="en-GB" sz="3600" b="1" dirty="0">
                <a:solidFill>
                  <a:prstClr val="black"/>
                </a:solidFill>
                <a:latin typeface="Cambria" panose="02040503050406030204" pitchFamily="18" charset="0"/>
                <a:ea typeface="Cambria" panose="02040503050406030204" pitchFamily="18" charset="0"/>
              </a:rPr>
              <a:t> 4.</a:t>
            </a: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16D60A6-F522-8596-B755-EE644E514312}"/>
              </a:ext>
            </a:extLst>
          </p:cNvPr>
          <p:cNvSpPr txBox="1"/>
          <p:nvPr/>
        </p:nvSpPr>
        <p:spPr>
          <a:xfrm>
            <a:off x="1334558" y="3286622"/>
            <a:ext cx="6456892" cy="2554545"/>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Mở</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trực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gián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a:t>
            </a:r>
          </a:p>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Kết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không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39352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2" name="Picture 1"/>
          <p:cNvPicPr>
            <a:picLocks noChangeAspect="1"/>
          </p:cNvPicPr>
          <p:nvPr/>
        </p:nvPicPr>
        <p:blipFill rotWithShape="1">
          <a:blip r:embed="rId4"/>
          <a:srcRect r="9515" b="15876"/>
          <a:stretch/>
        </p:blipFill>
        <p:spPr>
          <a:xfrm>
            <a:off x="4123274" y="697384"/>
            <a:ext cx="7300939" cy="5182556"/>
          </a:xfrm>
          <a:prstGeom prst="rect">
            <a:avLst/>
          </a:prstGeom>
        </p:spPr>
      </p:pic>
    </p:spTree>
    <p:extLst>
      <p:ext uri="{BB962C8B-B14F-4D97-AF65-F5344CB8AC3E}">
        <p14:creationId xmlns:p14="http://schemas.microsoft.com/office/powerpoint/2010/main" val="39354012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Cambria" panose="02040503050406030204" pitchFamily="18" charset="0"/>
                <a:ea typeface="Cambria" panose="02040503050406030204" pitchFamily="18" charset="0"/>
              </a:rPr>
              <a:t>1. </a:t>
            </a:r>
            <a:r>
              <a:rPr lang="vi-VN" sz="3200" b="1" dirty="0">
                <a:solidFill>
                  <a:prstClr val="white"/>
                </a:solidFill>
                <a:latin typeface="Cambria" panose="02040503050406030204" pitchFamily="18" charset="0"/>
                <a:ea typeface="Cambria" panose="02040503050406030204" pitchFamily="18" charset="0"/>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b="1" dirty="0"/>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endParaRPr lang="en-US" sz="3200" b="1" dirty="0">
                <a:latin typeface="Cambria" panose="02040503050406030204" pitchFamily="18" charset="0"/>
                <a:ea typeface="Cambria" panose="02040503050406030204" pitchFamily="18" charset="0"/>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876675" y="20955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686300" cy="707886"/>
          </a:xfrm>
          <a:prstGeom prst="rect">
            <a:avLst/>
          </a:prstGeom>
          <a:noFill/>
        </p:spPr>
        <p:txBody>
          <a:bodyPr wrap="square" rtlCol="0">
            <a:spAutoFit/>
          </a:bodyPr>
          <a:lstStyle/>
          <a:p>
            <a:pPr rtl="0">
              <a:spcBef>
                <a:spcPts val="0"/>
              </a:spcBef>
              <a:spcAft>
                <a:spcPts val="500"/>
              </a:spcAft>
            </a:pPr>
            <a:r>
              <a:rPr lang="vi-VN" sz="2000" b="0" i="0" u="none" strike="noStrike" dirty="0">
                <a:solidFill>
                  <a:srgbClr val="002060"/>
                </a:solidFill>
                <a:effectLst/>
                <a:latin typeface="Cambria" panose="02040503050406030204" pitchFamily="18" charset="0"/>
                <a:ea typeface="Cambria" panose="02040503050406030204" pitchFamily="18" charset="0"/>
              </a:rPr>
              <a:t>Đà Lạt là thành phố ngàn hoa, nổi tiếng với hồ trong xanh và thông mơ màng.</a:t>
            </a:r>
            <a:endParaRPr lang="vi-VN" sz="2000" b="0" dirty="0">
              <a:solidFill>
                <a:srgbClr val="002060"/>
              </a:solidFill>
              <a:effectLst/>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409950"/>
            <a:ext cx="5046150" cy="257175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938992"/>
          </a:xfrm>
          <a:prstGeom prst="rect">
            <a:avLst/>
          </a:prstGeom>
          <a:noFill/>
        </p:spPr>
        <p:txBody>
          <a:bodyPr wrap="square" rtlCol="0">
            <a:spAutoFit/>
          </a:bodyPr>
          <a:lstStyle/>
          <a:p>
            <a:pPr algn="just">
              <a:spcAft>
                <a:spcPts val="500"/>
              </a:spcAft>
            </a:pPr>
            <a:r>
              <a:rPr lang="vi-VN" sz="2000" dirty="0">
                <a:solidFill>
                  <a:srgbClr val="002060"/>
                </a:solidFill>
                <a:latin typeface="Cambria" panose="02040503050406030204" pitchFamily="18" charset="0"/>
                <a:ea typeface="Cambria" panose="02040503050406030204" pitchFamily="18" charset="0"/>
              </a:rPr>
              <a:t>Từ Bắc vào Nam, từ đất liền tới biển đảo, nơi đâu trên đất nước ta cũng có những cảnh đẹp thu hút khách du lịch, trong số đó phải kể đến Đà Lạt. Đó là thành phố của ngàn hoa, thành phố của ngàn thông với rất nhiều hồ nước thơ mộng.</a:t>
            </a:r>
          </a:p>
        </p:txBody>
      </p:sp>
    </p:spTree>
    <p:extLst>
      <p:ext uri="{BB962C8B-B14F-4D97-AF65-F5344CB8AC3E}">
        <p14:creationId xmlns:p14="http://schemas.microsoft.com/office/powerpoint/2010/main" val="4177087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p:bldP spid="12" grpId="0" animBg="1"/>
      <p:bldP spid="18" grpId="0"/>
      <p:bldP spid="26"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771901" y="2200275"/>
            <a:ext cx="20383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524375" cy="707886"/>
          </a:xfrm>
          <a:prstGeom prst="rect">
            <a:avLst/>
          </a:prstGeom>
          <a:noFill/>
        </p:spPr>
        <p:txBody>
          <a:bodyPr wrap="square" rtlCol="0">
            <a:spAutoFit/>
          </a:bodyPr>
          <a:lstStyle/>
          <a:p>
            <a:pPr lvl="0" algn="just">
              <a:spcAft>
                <a:spcPts val="500"/>
              </a:spcAft>
            </a:pPr>
            <a:r>
              <a:rPr lang="vi-VN" sz="2000" dirty="0">
                <a:solidFill>
                  <a:srgbClr val="002060"/>
                </a:solidFill>
                <a:latin typeface="Cambria" panose="02040503050406030204" pitchFamily="18" charset="0"/>
                <a:ea typeface="Cambria" panose="02040503050406030204" pitchFamily="18" charset="0"/>
              </a:rPr>
              <a:t>Thật không ngoa khi ca ngợi Đà Lạt là chốn “bồng lai tiên cảnh”</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514724"/>
            <a:ext cx="5046150" cy="2276475"/>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569660"/>
          </a:xfrm>
          <a:prstGeom prst="rect">
            <a:avLst/>
          </a:prstGeom>
          <a:noFill/>
        </p:spPr>
        <p:txBody>
          <a:bodyPr wrap="square" rtlCol="0">
            <a:spAutoFit/>
          </a:bodyPr>
          <a:lstStyle/>
          <a:p>
            <a:pPr lvl="0" algn="just">
              <a:spcAft>
                <a:spcPts val="500"/>
              </a:spcAft>
            </a:pPr>
            <a:r>
              <a:rPr lang="vi-VN" sz="2400" dirty="0">
                <a:solidFill>
                  <a:srgbClr val="002060"/>
                </a:solidFill>
                <a:latin typeface="Cambria" panose="02040503050406030204" pitchFamily="18" charset="0"/>
                <a:ea typeface="Cambria" panose="02040503050406030204" pitchFamily="18" charset="0"/>
              </a:rPr>
              <a:t>Thật không ngoa khi ca ngợi Đà Lạt là chốn “bồng lai tiên cảnh”. Bạn có muốn đến thăm Đà Lạt trong một ngày mờ sương không?</a:t>
            </a:r>
          </a:p>
        </p:txBody>
      </p:sp>
    </p:spTree>
    <p:extLst>
      <p:ext uri="{BB962C8B-B14F-4D97-AF65-F5344CB8AC3E}">
        <p14:creationId xmlns:p14="http://schemas.microsoft.com/office/powerpoint/2010/main" val="241516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8"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9298FF-067F-4791-AE49-B91B9FE7464E}"/>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26" name="Picture 2" descr="Mảnh Ghép Hình ảnh PNG | Vector Và Các Tập Tin PSD | Tải Về Miễn Phí Trên  Pngtree">
            <a:extLst>
              <a:ext uri="{FF2B5EF4-FFF2-40B4-BE49-F238E27FC236}">
                <a16:creationId xmlns:a16="http://schemas.microsoft.com/office/drawing/2014/main" id="{9AD07245-F804-679B-8FAF-B7702BE979B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5775" y="46672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229907-789E-3101-1107-AAB256CDEF2C}"/>
              </a:ext>
            </a:extLst>
          </p:cNvPr>
          <p:cNvSpPr txBox="1"/>
          <p:nvPr/>
        </p:nvSpPr>
        <p:spPr>
          <a:xfrm>
            <a:off x="1038225" y="4953000"/>
            <a:ext cx="43815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Kĩ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ghép</a:t>
            </a:r>
            <a:endParaRPr lang="en-US" sz="3600" b="1" dirty="0">
              <a:latin typeface="Cambria" panose="02040503050406030204" pitchFamily="18" charset="0"/>
              <a:ea typeface="Cambria" panose="02040503050406030204" pitchFamily="18" charset="0"/>
            </a:endParaRPr>
          </a:p>
        </p:txBody>
      </p:sp>
      <p:sp>
        <p:nvSpPr>
          <p:cNvPr id="4" name="Rounded Rectangle 5">
            <a:extLst>
              <a:ext uri="{FF2B5EF4-FFF2-40B4-BE49-F238E27FC236}">
                <a16:creationId xmlns:a16="http://schemas.microsoft.com/office/drawing/2014/main" id="{88712EC4-4B97-1756-2927-A5ABF9054844}"/>
              </a:ext>
            </a:extLst>
          </p:cNvPr>
          <p:cNvSpPr/>
          <p:nvPr/>
        </p:nvSpPr>
        <p:spPr>
          <a:xfrm>
            <a:off x="5394373" y="2085974"/>
            <a:ext cx="6045151" cy="2619375"/>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mở</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đáp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án</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rút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2888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pic>
        <p:nvPicPr>
          <p:cNvPr id="4" name="Picture 3">
            <a:extLst>
              <a:ext uri="{FF2B5EF4-FFF2-40B4-BE49-F238E27FC236}">
                <a16:creationId xmlns:a16="http://schemas.microsoft.com/office/drawing/2014/main" id="{E0CCB8AF-A4F5-75D4-AFD9-2BA135350451}"/>
              </a:ext>
            </a:extLst>
          </p:cNvPr>
          <p:cNvPicPr>
            <a:picLocks noChangeAspect="1"/>
          </p:cNvPicPr>
          <p:nvPr/>
        </p:nvPicPr>
        <p:blipFill>
          <a:blip r:embed="rId6"/>
          <a:stretch>
            <a:fillRect/>
          </a:stretch>
        </p:blipFill>
        <p:spPr>
          <a:xfrm>
            <a:off x="508915" y="418286"/>
            <a:ext cx="2334970" cy="1182727"/>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cách mở bài đều giới thiệu tên phong cảnh, cũng là địa điểm có phong cảnh và những cảnh vật nổi bật, để lại ấn tượng cho mọi người nhất (nơi có nhiều hoa, nhiều thông và nhiều hồ nước đẹp). Mỗi cách mở bài có ưu điểm riêng: </a:t>
            </a:r>
            <a:endParaRPr kumimoji="0" lang="en-GB"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trực tiếp: </a:t>
            </a:r>
            <a:r>
              <a:rPr lang="vi-VN" sz="3200" dirty="0">
                <a:solidFill>
                  <a:prstClr val="black"/>
                </a:solidFill>
                <a:latin typeface="Cambria" panose="02040503050406030204" pitchFamily="18" charset="0"/>
                <a:ea typeface="Cambria" panose="02040503050406030204" pitchFamily="18" charset="0"/>
              </a:rPr>
              <a:t>ngắn gọn nhưng hàm súc, dễ nhớ và tạo ấn tượng mạnh. </a:t>
            </a:r>
            <a:endParaRPr lang="en-GB" sz="320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677272"/>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đoạn văn có nhiều câu hơn, có nhiều thông tin hơn. </a:t>
            </a:r>
            <a:endParaRPr lang="en-GB" sz="3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42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Hai cách kết bài đều nhấn mạnh ấn tượng về vẻ đẹp của phong cảnh. Mỗi cách kết bài đều có cái hay riêng. </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361768" cy="1077218"/>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không mở rộng: </a:t>
            </a:r>
            <a:r>
              <a:rPr lang="vi-VN" sz="3200" dirty="0">
                <a:solidFill>
                  <a:prstClr val="black"/>
                </a:solidFill>
                <a:latin typeface="Cambria" panose="02040503050406030204" pitchFamily="18" charset="0"/>
                <a:ea typeface="Cambria" panose="02040503050406030204" pitchFamily="18" charset="0"/>
              </a:rPr>
              <a:t>ngắn gọn, súc tích, gây ấn tượng với người đọc.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458197"/>
            <a:ext cx="7437968"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làm cho ý của kết bài phong phú hơn, tạo kết nối với người đọc dễ dàng hơn.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78F7342-7EBB-DF02-D99E-83B4D5E69EEE}"/>
              </a:ext>
            </a:extLst>
          </p:cNvPr>
          <p:cNvPicPr>
            <a:picLocks noChangeAspect="1"/>
          </p:cNvPicPr>
          <p:nvPr/>
        </p:nvPicPr>
        <p:blipFill>
          <a:blip r:embed="rId6"/>
          <a:stretch>
            <a:fillRect/>
          </a:stretch>
        </p:blipFill>
        <p:spPr>
          <a:xfrm>
            <a:off x="0" y="158830"/>
            <a:ext cx="2395936" cy="1072989"/>
          </a:xfrm>
          <a:prstGeom prst="rect">
            <a:avLst/>
          </a:prstGeom>
        </p:spPr>
      </p:pic>
    </p:spTree>
    <p:extLst>
      <p:ext uri="{BB962C8B-B14F-4D97-AF65-F5344CB8AC3E}">
        <p14:creationId xmlns:p14="http://schemas.microsoft.com/office/powerpoint/2010/main" val="3388726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65155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70</TotalTime>
  <Words>877</Words>
  <Application>Microsoft Office PowerPoint</Application>
  <PresentationFormat>Widescreen</PresentationFormat>
  <Paragraphs>50</Paragraphs>
  <Slides>18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等线</vt:lpstr>
      <vt:lpstr>Arial</vt:lpstr>
      <vt:lpstr>Calibri</vt:lpstr>
      <vt:lpstr>Cambria</vt:lpstr>
      <vt:lpstr>Times New Roman</vt:lpstr>
      <vt:lpstr>UTM Showcard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A13740</cp:lastModifiedBy>
  <cp:revision>25</cp:revision>
  <dcterms:created xsi:type="dcterms:W3CDTF">2022-07-26T09:31:45Z</dcterms:created>
  <dcterms:modified xsi:type="dcterms:W3CDTF">2025-04-09T02:28:39Z</dcterms:modified>
</cp:coreProperties>
</file>