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8" r:id="rId2"/>
    <p:sldId id="290" r:id="rId3"/>
    <p:sldId id="289" r:id="rId4"/>
    <p:sldId id="350" r:id="rId5"/>
    <p:sldId id="351" r:id="rId6"/>
    <p:sldId id="346" r:id="rId7"/>
    <p:sldId id="301" r:id="rId8"/>
    <p:sldId id="294" r:id="rId9"/>
    <p:sldId id="352" r:id="rId10"/>
    <p:sldId id="347" r:id="rId11"/>
    <p:sldId id="308" r:id="rId12"/>
    <p:sldId id="348" r:id="rId13"/>
    <p:sldId id="353" r:id="rId14"/>
    <p:sldId id="354" r:id="rId15"/>
    <p:sldId id="349" r:id="rId16"/>
    <p:sldId id="355" r:id="rId17"/>
    <p:sldId id="356" r:id="rId18"/>
    <p:sldId id="300" r:id="rId19"/>
    <p:sldId id="343"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3F1"/>
    <a:srgbClr val="72B35B"/>
    <a:srgbClr val="454141"/>
    <a:srgbClr val="EB6363"/>
    <a:srgbClr val="8ABB82"/>
    <a:srgbClr val="5A5656"/>
    <a:srgbClr val="6BB2F8"/>
    <a:srgbClr val="A7B9EB"/>
    <a:srgbClr val="828758"/>
    <a:srgbClr val="366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56" autoAdjust="0"/>
    <p:restoredTop sz="94660"/>
  </p:normalViewPr>
  <p:slideViewPr>
    <p:cSldViewPr snapToGrid="0">
      <p:cViewPr varScale="1">
        <p:scale>
          <a:sx n="86" d="100"/>
          <a:sy n="86" d="100"/>
        </p:scale>
        <p:origin x="-149" y="-8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2025/4/9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3631293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2920489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extLst>
      <p:ext uri="{BB962C8B-B14F-4D97-AF65-F5344CB8AC3E}">
        <p14:creationId xmlns:p14="http://schemas.microsoft.com/office/powerpoint/2010/main" val="2374959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4220862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9970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4472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15</a:t>
            </a:fld>
            <a:endParaRPr lang="zh-CN" altLang="en-US"/>
          </a:p>
        </p:txBody>
      </p:sp>
    </p:spTree>
    <p:extLst>
      <p:ext uri="{BB962C8B-B14F-4D97-AF65-F5344CB8AC3E}">
        <p14:creationId xmlns:p14="http://schemas.microsoft.com/office/powerpoint/2010/main" val="4121913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5794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18</a:t>
            </a:fld>
            <a:endParaRPr lang="zh-CN" altLang="en-US"/>
          </a:p>
        </p:txBody>
      </p:sp>
    </p:spTree>
    <p:extLst>
      <p:ext uri="{BB962C8B-B14F-4D97-AF65-F5344CB8AC3E}">
        <p14:creationId xmlns:p14="http://schemas.microsoft.com/office/powerpoint/2010/main" val="3361634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19</a:t>
            </a:fld>
            <a:endParaRPr lang="zh-CN" altLang="en-US"/>
          </a:p>
        </p:txBody>
      </p:sp>
    </p:spTree>
    <p:extLst>
      <p:ext uri="{BB962C8B-B14F-4D97-AF65-F5344CB8AC3E}">
        <p14:creationId xmlns:p14="http://schemas.microsoft.com/office/powerpoint/2010/main" val="92319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43238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4184766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1265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11156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338216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4193229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3794383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4605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a:extLst>
              <a:ext uri="{FF2B5EF4-FFF2-40B4-BE49-F238E27FC236}">
                <a16:creationId xmlns:a16="http://schemas.microsoft.com/office/drawing/2014/main" xmlns=""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2025/4/9</a:t>
            </a:fld>
            <a:endParaRPr lang="zh-CN" altLang="en-US"/>
          </a:p>
        </p:txBody>
      </p:sp>
      <p:sp>
        <p:nvSpPr>
          <p:cNvPr id="3" name="页脚占位符 2">
            <a:extLst>
              <a:ext uri="{FF2B5EF4-FFF2-40B4-BE49-F238E27FC236}">
                <a16:creationId xmlns:a16="http://schemas.microsoft.com/office/drawing/2014/main" xmlns=""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8" descr="A round pink label with white text and a black background&#10;&#10;Description automatically generated">
            <a:extLst>
              <a:ext uri="{FF2B5EF4-FFF2-40B4-BE49-F238E27FC236}">
                <a16:creationId xmlns:a16="http://schemas.microsoft.com/office/drawing/2014/main" xmlns="" id="{437644BA-7DBF-34EA-6B52-1DD424BFB0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0003" y="513962"/>
            <a:ext cx="1579195" cy="1579195"/>
          </a:xfrm>
          <a:prstGeom prst="rect">
            <a:avLst/>
          </a:prstGeom>
        </p:spPr>
      </p:pic>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6.png"/><Relationship Id="rId5" Type="http://schemas.openxmlformats.org/officeDocument/2006/relationships/notesSlide" Target="../notesSlides/notesSlide17.xml"/><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xmlns=""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22402" y="-182388"/>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5" name="Picture 4">
            <a:extLst>
              <a:ext uri="{FF2B5EF4-FFF2-40B4-BE49-F238E27FC236}">
                <a16:creationId xmlns:a16="http://schemas.microsoft.com/office/drawing/2014/main" xmlns="" id="{88AFAA27-B2CB-969C-1165-EF9BF8BC6172}"/>
              </a:ext>
            </a:extLst>
          </p:cNvPr>
          <p:cNvPicPr>
            <a:picLocks noChangeAspect="1"/>
          </p:cNvPicPr>
          <p:nvPr/>
        </p:nvPicPr>
        <p:blipFill>
          <a:blip r:embed="rId8"/>
          <a:stretch>
            <a:fillRect/>
          </a:stretch>
        </p:blipFill>
        <p:spPr>
          <a:xfrm>
            <a:off x="4381159" y="2485726"/>
            <a:ext cx="2755631" cy="859611"/>
          </a:xfrm>
          <a:prstGeom prst="rect">
            <a:avLst/>
          </a:prstGeom>
        </p:spPr>
      </p:pic>
      <p:pic>
        <p:nvPicPr>
          <p:cNvPr id="7" name="Picture 6">
            <a:extLst>
              <a:ext uri="{FF2B5EF4-FFF2-40B4-BE49-F238E27FC236}">
                <a16:creationId xmlns:a16="http://schemas.microsoft.com/office/drawing/2014/main" xmlns="" id="{75A8B503-A290-EADD-2F4F-12D660FCB4FE}"/>
              </a:ext>
            </a:extLst>
          </p:cNvPr>
          <p:cNvPicPr>
            <a:picLocks noChangeAspect="1"/>
          </p:cNvPicPr>
          <p:nvPr/>
        </p:nvPicPr>
        <p:blipFill>
          <a:blip r:embed="rId9"/>
          <a:stretch>
            <a:fillRect/>
          </a:stretch>
        </p:blipFill>
        <p:spPr>
          <a:xfrm>
            <a:off x="1959520" y="3114620"/>
            <a:ext cx="7907197" cy="1871634"/>
          </a:xfrm>
          <a:prstGeom prst="rect">
            <a:avLst/>
          </a:prstGeom>
        </p:spPr>
      </p:pic>
      <p:sp>
        <p:nvSpPr>
          <p:cNvPr id="9" name="矩形 20">
            <a:extLst>
              <a:ext uri="{FF2B5EF4-FFF2-40B4-BE49-F238E27FC236}">
                <a16:creationId xmlns="" xmlns:a16="http://schemas.microsoft.com/office/drawing/2014/main" id="{90326291-DFDC-4979-92D2-411F5EAE3486}"/>
              </a:ext>
            </a:extLst>
          </p:cNvPr>
          <p:cNvSpPr/>
          <p:nvPr/>
        </p:nvSpPr>
        <p:spPr>
          <a:xfrm>
            <a:off x="7179006" y="948417"/>
            <a:ext cx="24978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glow rad="152400">
                    <a:prstClr val="white"/>
                  </a:glow>
                </a:effectLst>
                <a:uLnTx/>
                <a:uFillTx/>
                <a:latin typeface="Times New Roman" panose="02020603050405020304" pitchFamily="18" charset="0"/>
                <a:ea typeface="微软雅黑" panose="020B0503020204020204" charset="-122"/>
                <a:cs typeface="Times New Roman" panose="02020603050405020304" pitchFamily="18" charset="0"/>
                <a:sym typeface="Arial"/>
              </a:rPr>
              <a:t>-------o0&amp;0o-------</a:t>
            </a:r>
            <a:endParaRPr kumimoji="0" sz="2400" b="1" i="0" u="none" strike="noStrike" kern="1200" cap="none" spc="0" normalizeH="0" baseline="0" noProof="0" dirty="0">
              <a:ln>
                <a:noFill/>
              </a:ln>
              <a:solidFill>
                <a:srgbClr val="000000"/>
              </a:solidFill>
              <a:effectLst>
                <a:glow rad="152400">
                  <a:prstClr val="white"/>
                </a:glow>
              </a:effectLst>
              <a:uLnTx/>
              <a:uFillTx/>
              <a:latin typeface="Times New Roman" panose="02020603050405020304" pitchFamily="18" charset="0"/>
              <a:ea typeface="微软雅黑" panose="020B0503020204020204" charset="-122"/>
              <a:cs typeface="Times New Roman" panose="02020603050405020304" pitchFamily="18" charset="0"/>
              <a:sym typeface="Arial"/>
            </a:endParaRPr>
          </a:p>
        </p:txBody>
      </p:sp>
      <p:sp>
        <p:nvSpPr>
          <p:cNvPr id="10" name="矩形 11">
            <a:extLst>
              <a:ext uri="{FF2B5EF4-FFF2-40B4-BE49-F238E27FC236}">
                <a16:creationId xmlns="" xmlns:a16="http://schemas.microsoft.com/office/drawing/2014/main" id="{5656B3BF-13A8-42F8-BE79-844F65EDC866}"/>
              </a:ext>
            </a:extLst>
          </p:cNvPr>
          <p:cNvSpPr/>
          <p:nvPr/>
        </p:nvSpPr>
        <p:spPr>
          <a:xfrm>
            <a:off x="3227137" y="1927434"/>
            <a:ext cx="52578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0"/>
              </a:spcAft>
              <a:buClrTx/>
              <a:buSzTx/>
              <a:buFont typeface="Arial"/>
              <a:buNone/>
              <a:tabLst/>
              <a:defRPr/>
            </a:pPr>
            <a:r>
              <a:rPr kumimoji="0" lang="vi-VN" sz="3600" b="1" i="1" u="none" strike="noStrike" kern="10" cap="none" spc="0" normalizeH="0" baseline="0" noProof="0" dirty="0" smtClean="0">
                <a:ln w="9525">
                  <a:solidFill>
                    <a:srgbClr val="008000"/>
                  </a:solidFill>
                  <a:round/>
                  <a:headEnd/>
                  <a:tailEnd/>
                </a:ln>
                <a:solidFill>
                  <a:srgbClr val="7030A0"/>
                </a:solidFill>
                <a:effectLst/>
                <a:uLnTx/>
                <a:uFillTx/>
                <a:latin typeface="Times New Roman"/>
                <a:cs typeface="Times New Roman"/>
                <a:sym typeface="Arial"/>
              </a:rPr>
              <a:t>Môn</a:t>
            </a:r>
            <a:r>
              <a:rPr kumimoji="0" lang="vi-VN" sz="3200" b="1" i="1" u="none" strike="noStrike" kern="10" cap="none" spc="0" normalizeH="0" baseline="0" noProof="0" dirty="0" smtClean="0">
                <a:ln w="9525">
                  <a:solidFill>
                    <a:srgbClr val="008000"/>
                  </a:solidFill>
                  <a:round/>
                  <a:headEnd/>
                  <a:tailEnd/>
                </a:ln>
                <a:solidFill>
                  <a:srgbClr val="7030A0"/>
                </a:solidFill>
                <a:effectLst/>
                <a:uLnTx/>
                <a:uFillTx/>
                <a:latin typeface="Times New Roman"/>
                <a:cs typeface="Times New Roman"/>
                <a:sym typeface="Arial"/>
              </a:rPr>
              <a:t> </a:t>
            </a:r>
            <a:r>
              <a:rPr kumimoji="0" lang="vi-VN" sz="3200" b="1" i="1" u="none" strike="noStrike" kern="10" cap="none" spc="0" normalizeH="0" baseline="0" noProof="0" dirty="0">
                <a:ln w="9525">
                  <a:solidFill>
                    <a:srgbClr val="008000"/>
                  </a:solidFill>
                  <a:round/>
                  <a:headEnd/>
                  <a:tailEnd/>
                </a:ln>
                <a:solidFill>
                  <a:srgbClr val="7030A0"/>
                </a:solidFill>
                <a:effectLst/>
                <a:uLnTx/>
                <a:uFillTx/>
                <a:latin typeface="Times New Roman"/>
                <a:cs typeface="Times New Roman"/>
                <a:sym typeface="Arial"/>
              </a:rPr>
              <a:t>: </a:t>
            </a:r>
            <a:r>
              <a:rPr kumimoji="0" lang="en-US" sz="3600" b="1" i="0" u="none" strike="noStrike" kern="1200" cap="none" spc="0" normalizeH="0" baseline="0" noProof="0" dirty="0">
                <a:ln>
                  <a:noFill/>
                </a:ln>
                <a:solidFill>
                  <a:srgbClr val="7030A0"/>
                </a:solidFill>
                <a:effectLst>
                  <a:glow rad="152400">
                    <a:prstClr val="white"/>
                  </a:glow>
                  <a:outerShdw blurRad="38100" dist="38100" dir="2700000" algn="tl">
                    <a:srgbClr val="000000">
                      <a:alpha val="43137"/>
                    </a:srgbClr>
                  </a:outerShdw>
                </a:effectLst>
                <a:uLnTx/>
                <a:uFillTx/>
                <a:latin typeface="Times New Roman" panose="02020603050405020304" pitchFamily="18" charset="0"/>
                <a:ea typeface="微软雅黑" panose="020B0503020204020204" charset="-122"/>
                <a:cs typeface="Times New Roman" panose="02020603050405020304" pitchFamily="18" charset="0"/>
                <a:sym typeface="Arial"/>
              </a:rPr>
              <a:t>TOÁN</a:t>
            </a:r>
            <a:r>
              <a:rPr kumimoji="0" lang="vi-VN" altLang="zh-CN" sz="3600" b="1" i="0" u="none" strike="noStrike" kern="1200" cap="none" spc="0" normalizeH="0" baseline="0" noProof="0" dirty="0">
                <a:ln>
                  <a:noFill/>
                </a:ln>
                <a:solidFill>
                  <a:srgbClr val="7030A0"/>
                </a:solidFill>
                <a:effectLst>
                  <a:glow rad="152400">
                    <a:prstClr val="white"/>
                  </a:glow>
                  <a:outerShdw blurRad="38100" dist="38100" dir="2700000" algn="tl">
                    <a:srgbClr val="000000">
                      <a:alpha val="43137"/>
                    </a:srgbClr>
                  </a:outerShdw>
                </a:effectLst>
                <a:uLnTx/>
                <a:uFillTx/>
                <a:latin typeface="Times New Roman" panose="02020603050405020304" pitchFamily="18" charset="0"/>
                <a:ea typeface="微软雅黑" panose="020B0503020204020204" charset="-122"/>
                <a:cs typeface="Arial"/>
                <a:sym typeface="Arial"/>
              </a:rPr>
              <a:t> </a:t>
            </a:r>
            <a:endParaRPr kumimoji="0" lang="zh-CN" altLang="en-US" sz="3600" b="1" i="0" u="none" strike="noStrike" kern="1200" cap="none" spc="0" normalizeH="0" baseline="0" noProof="0" dirty="0">
              <a:ln>
                <a:noFill/>
              </a:ln>
              <a:solidFill>
                <a:srgbClr val="7030A0"/>
              </a:solidFill>
              <a:effectLst>
                <a:glow rad="152400">
                  <a:prstClr val="white"/>
                </a:glow>
                <a:outerShdw blurRad="38100" dist="38100" dir="2700000" algn="tl">
                  <a:srgbClr val="000000">
                    <a:alpha val="43137"/>
                  </a:srgbClr>
                </a:outerShdw>
              </a:effectLst>
              <a:uLnTx/>
              <a:uFillTx/>
              <a:latin typeface="Calibri Light"/>
              <a:ea typeface="微软雅黑" panose="020B0503020204020204" charset="-122"/>
              <a:cs typeface="Arial"/>
              <a:sym typeface="Arial"/>
            </a:endParaRPr>
          </a:p>
        </p:txBody>
      </p:sp>
      <p:sp>
        <p:nvSpPr>
          <p:cNvPr id="11" name="TextBox 10">
            <a:extLst>
              <a:ext uri="{FF2B5EF4-FFF2-40B4-BE49-F238E27FC236}">
                <a16:creationId xmlns="" xmlns:a16="http://schemas.microsoft.com/office/drawing/2014/main" id="{879195A0-7B0E-4B7B-9B9E-F032F5FABB5B}"/>
              </a:ext>
            </a:extLst>
          </p:cNvPr>
          <p:cNvSpPr txBox="1"/>
          <p:nvPr/>
        </p:nvSpPr>
        <p:spPr>
          <a:xfrm>
            <a:off x="3279228" y="1188799"/>
            <a:ext cx="539355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2A5E0A"/>
                </a:solidFill>
                <a:effectLst/>
                <a:uLnTx/>
                <a:uFillTx/>
                <a:latin typeface="Aachen" panose="02020500000000000000" pitchFamily="18" charset="0"/>
                <a:ea typeface="Aachen" panose="02020500000000000000" pitchFamily="18" charset="0"/>
                <a:cs typeface="Aachen" panose="02020500000000000000" pitchFamily="18" charset="0"/>
                <a:sym typeface="Arial"/>
              </a:rPr>
              <a:t>UBND QUẬN </a:t>
            </a:r>
            <a:r>
              <a:rPr kumimoji="0" lang="en-US" sz="2400" b="1" i="0" u="none" strike="noStrike" kern="0" cap="none" spc="0" normalizeH="0" baseline="0" noProof="0" dirty="0" smtClean="0">
                <a:ln>
                  <a:noFill/>
                </a:ln>
                <a:solidFill>
                  <a:srgbClr val="2A5E0A"/>
                </a:solidFill>
                <a:effectLst/>
                <a:uLnTx/>
                <a:uFillTx/>
                <a:latin typeface="Aachen" panose="02020500000000000000" pitchFamily="18" charset="0"/>
                <a:ea typeface="Aachen" panose="02020500000000000000" pitchFamily="18" charset="0"/>
                <a:cs typeface="Aachen" panose="02020500000000000000" pitchFamily="18" charset="0"/>
                <a:sym typeface="Arial"/>
              </a:rPr>
              <a:t>DƯƠNG</a:t>
            </a:r>
            <a:r>
              <a:rPr kumimoji="0" lang="en-US" sz="2400" b="1" i="0" u="none" strike="noStrike" kern="0" cap="none" spc="0" normalizeH="0" noProof="0" dirty="0" smtClean="0">
                <a:ln>
                  <a:noFill/>
                </a:ln>
                <a:solidFill>
                  <a:srgbClr val="2A5E0A"/>
                </a:solidFill>
                <a:effectLst/>
                <a:uLnTx/>
                <a:uFillTx/>
                <a:latin typeface="Aachen" panose="02020500000000000000" pitchFamily="18" charset="0"/>
                <a:ea typeface="Aachen" panose="02020500000000000000" pitchFamily="18" charset="0"/>
                <a:cs typeface="Aachen" panose="02020500000000000000" pitchFamily="18" charset="0"/>
                <a:sym typeface="Arial"/>
              </a:rPr>
              <a:t> KINH</a:t>
            </a:r>
            <a:endParaRPr kumimoji="0" lang="vi-VN" sz="2400" b="1" i="0" u="none" strike="noStrike" kern="0" cap="none" spc="0" normalizeH="0" baseline="0" noProof="0" dirty="0">
              <a:ln>
                <a:noFill/>
              </a:ln>
              <a:solidFill>
                <a:srgbClr val="2A5E0A"/>
              </a:solidFill>
              <a:effectLst/>
              <a:uLnTx/>
              <a:uFillTx/>
              <a:latin typeface="Aachen" panose="02020500000000000000" pitchFamily="18" charset="0"/>
              <a:ea typeface="Aachen" panose="02020500000000000000" pitchFamily="18" charset="0"/>
              <a:cs typeface="Aachen" panose="02020500000000000000"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2A5E0A"/>
                </a:solidFill>
                <a:effectLst/>
                <a:uLnTx/>
                <a:uFillTx/>
                <a:latin typeface="Aachen" panose="02020500000000000000" pitchFamily="18" charset="0"/>
                <a:ea typeface="Aachen" panose="02020500000000000000" pitchFamily="18" charset="0"/>
                <a:cs typeface="Aachen" panose="02020500000000000000" pitchFamily="18" charset="0"/>
                <a:sym typeface="Arial"/>
              </a:rPr>
              <a:t>TRƯỜNG TIỂU HỌC </a:t>
            </a:r>
            <a:r>
              <a:rPr lang="en-US" sz="2400" b="1" kern="0" dirty="0" smtClean="0">
                <a:solidFill>
                  <a:srgbClr val="2A5E0A"/>
                </a:solidFill>
                <a:latin typeface="Aachen" panose="02020500000000000000" pitchFamily="18" charset="0"/>
                <a:ea typeface="Aachen" panose="02020500000000000000" pitchFamily="18" charset="0"/>
                <a:cs typeface="Aachen" panose="02020500000000000000" pitchFamily="18" charset="0"/>
                <a:sym typeface="Arial"/>
              </a:rPr>
              <a:t>ANH DŨNG</a:t>
            </a:r>
            <a:endParaRPr kumimoji="0" lang="en-US" sz="2400" b="1" i="0" u="none" strike="noStrike" kern="0" cap="none" spc="0" normalizeH="0" baseline="0" noProof="0" dirty="0">
              <a:ln>
                <a:noFill/>
              </a:ln>
              <a:solidFill>
                <a:srgbClr val="2A5E0A"/>
              </a:solidFill>
              <a:effectLst/>
              <a:uLnTx/>
              <a:uFillTx/>
              <a:latin typeface="Aachen" panose="02020500000000000000" pitchFamily="18" charset="0"/>
              <a:ea typeface="Aachen" panose="02020500000000000000" pitchFamily="18" charset="0"/>
              <a:cs typeface="Aachen" panose="02020500000000000000" pitchFamily="18" charset="0"/>
              <a:sym typeface="Arial"/>
            </a:endParaRPr>
          </a:p>
        </p:txBody>
      </p:sp>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14" presetClass="entr" presetSubtype="1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250"/>
                                        <p:tgtEl>
                                          <p:spTgt spid="1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10"/>
                                        <p:tgtEl>
                                          <p:spTgt spid="9"/>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randombar(horizontal)">
                                      <p:cBhvr>
                                        <p:cTn id="43"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xmlns=""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00572" y="2029846"/>
            <a:ext cx="3590855" cy="2798307"/>
          </a:xfrm>
          <a:prstGeom prst="rect">
            <a:avLst/>
          </a:prstGeom>
        </p:spPr>
      </p:pic>
    </p:spTree>
    <p:extLst>
      <p:ext uri="{BB962C8B-B14F-4D97-AF65-F5344CB8AC3E}">
        <p14:creationId xmlns:p14="http://schemas.microsoft.com/office/powerpoint/2010/main" val="71627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xmlns="" id="{9C1B777E-5ACE-444B-8DB6-DABAD60A11B7}"/>
              </a:ext>
            </a:extLst>
          </p:cNvPr>
          <p:cNvSpPr txBox="1">
            <a:spLocks noChangeArrowheads="1"/>
          </p:cNvSpPr>
          <p:nvPr/>
        </p:nvSpPr>
        <p:spPr bwMode="auto">
          <a:xfrm>
            <a:off x="1190084" y="565712"/>
            <a:ext cx="103719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hai</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theo</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mẫu</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endParaRPr lang="zh-CN" altLang="en-US" sz="3600" b="1" dirty="0">
              <a:solidFill>
                <a:srgbClr val="002060"/>
              </a:solidFill>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xmlns="" id="{1DA20230-A3B0-E123-7E55-4619967E2620}"/>
              </a:ext>
            </a:extLst>
          </p:cNvPr>
          <p:cNvSpPr/>
          <p:nvPr/>
        </p:nvSpPr>
        <p:spPr>
          <a:xfrm>
            <a:off x="965200" y="5994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a:t>
            </a:r>
          </a:p>
        </p:txBody>
      </p:sp>
      <p:pic>
        <p:nvPicPr>
          <p:cNvPr id="4" name="Picture 3">
            <a:extLst>
              <a:ext uri="{FF2B5EF4-FFF2-40B4-BE49-F238E27FC236}">
                <a16:creationId xmlns:a16="http://schemas.microsoft.com/office/drawing/2014/main" xmlns="" id="{240CC6BC-4192-ED46-BA05-4226E6282764}"/>
              </a:ext>
            </a:extLst>
          </p:cNvPr>
          <p:cNvPicPr>
            <a:picLocks noChangeAspect="1"/>
          </p:cNvPicPr>
          <p:nvPr/>
        </p:nvPicPr>
        <p:blipFill>
          <a:blip r:embed="rId3"/>
          <a:stretch>
            <a:fillRect/>
          </a:stretch>
        </p:blipFill>
        <p:spPr>
          <a:xfrm>
            <a:off x="3753167" y="1315720"/>
            <a:ext cx="4543425" cy="1524000"/>
          </a:xfrm>
          <a:prstGeom prst="rect">
            <a:avLst/>
          </a:prstGeom>
        </p:spPr>
      </p:pic>
      <p:sp>
        <p:nvSpPr>
          <p:cNvPr id="5" name="Rectangle: Rounded Corners 4">
            <a:extLst>
              <a:ext uri="{FF2B5EF4-FFF2-40B4-BE49-F238E27FC236}">
                <a16:creationId xmlns:a16="http://schemas.microsoft.com/office/drawing/2014/main" xmlns="" id="{6260C08A-60A1-36D3-270D-DE4BF360CBDC}"/>
              </a:ext>
            </a:extLst>
          </p:cNvPr>
          <p:cNvSpPr/>
          <p:nvPr/>
        </p:nvSpPr>
        <p:spPr>
          <a:xfrm>
            <a:off x="1290320" y="327152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6" name="Rectangle: Rounded Corners 5">
            <a:extLst>
              <a:ext uri="{FF2B5EF4-FFF2-40B4-BE49-F238E27FC236}">
                <a16:creationId xmlns:a16="http://schemas.microsoft.com/office/drawing/2014/main" xmlns="" id="{2929EC66-AECA-905A-2865-64EE32C6B804}"/>
              </a:ext>
            </a:extLst>
          </p:cNvPr>
          <p:cNvSpPr/>
          <p:nvPr/>
        </p:nvSpPr>
        <p:spPr>
          <a:xfrm>
            <a:off x="6786880" y="321056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Tree>
    <p:extLst>
      <p:ext uri="{BB962C8B-B14F-4D97-AF65-F5344CB8AC3E}">
        <p14:creationId xmlns:p14="http://schemas.microsoft.com/office/powerpoint/2010/main" val="853747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5" name="TextBox 4">
            <a:extLst>
              <a:ext uri="{FF2B5EF4-FFF2-40B4-BE49-F238E27FC236}">
                <a16:creationId xmlns:a16="http://schemas.microsoft.com/office/drawing/2014/main" xmlns="" id="{E973993C-F661-CD94-0AA0-0E4982F427C0}"/>
              </a:ext>
            </a:extLst>
          </p:cNvPr>
          <p:cNvSpPr txBox="1"/>
          <p:nvPr/>
        </p:nvSpPr>
        <p:spPr>
          <a:xfrm>
            <a:off x="1087120" y="2052320"/>
            <a:ext cx="9702800" cy="707886"/>
          </a:xfrm>
          <a:prstGeom prst="rect">
            <a:avLst/>
          </a:prstGeom>
          <a:noFill/>
        </p:spPr>
        <p:txBody>
          <a:bodyPr wrap="square" rtlCol="0">
            <a:spAutoFit/>
          </a:bodyPr>
          <a:lstStyle/>
          <a:p>
            <a:pPr algn="ctr"/>
            <a:r>
              <a:rPr lang="en-US" sz="4000" b="1" dirty="0" err="1">
                <a:solidFill>
                  <a:srgbClr val="002060"/>
                </a:solidFill>
                <a:latin typeface="Cambria" panose="02040503050406030204" pitchFamily="18" charset="0"/>
                <a:ea typeface="Cambria" panose="02040503050406030204" pitchFamily="18" charset="0"/>
              </a:rPr>
              <a:t>Tỉ</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90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300 </a:t>
            </a:r>
            <a:r>
              <a:rPr lang="en-US" sz="4000" b="1" dirty="0" err="1">
                <a:solidFill>
                  <a:srgbClr val="002060"/>
                </a:solidFill>
                <a:latin typeface="Cambria" panose="02040503050406030204" pitchFamily="18" charset="0"/>
                <a:ea typeface="Cambria" panose="02040503050406030204" pitchFamily="18" charset="0"/>
              </a:rPr>
              <a:t>là</a:t>
            </a:r>
            <a:r>
              <a:rPr lang="en-US" sz="4000" b="1" dirty="0">
                <a:solidFill>
                  <a:srgbClr val="002060"/>
                </a:solidFill>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xmlns="" id="{7DD93871-F502-F49E-0E82-F8A57230203E}"/>
                  </a:ext>
                </a:extLst>
              </p:cNvPr>
              <p:cNvSpPr txBox="1">
                <a:spLocks noChangeArrowheads="1"/>
              </p:cNvSpPr>
              <p:nvPr/>
            </p:nvSpPr>
            <p:spPr bwMode="auto">
              <a:xfrm>
                <a:off x="1913336" y="2862500"/>
                <a:ext cx="8704742" cy="11564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4000" b="1" i="1" dirty="0" smtClean="0">
                              <a:solidFill>
                                <a:srgbClr val="002060"/>
                              </a:solidFill>
                              <a:latin typeface="Cambria Math"/>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4000" b="1" i="1" dirty="0">
                              <a:solidFill>
                                <a:srgbClr val="002060"/>
                              </a:solidFill>
                              <a:latin typeface="Cambria Math"/>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40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62500"/>
                <a:ext cx="8704742" cy="115647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880857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
        <p:nvSpPr>
          <p:cNvPr id="5" name="TextBox 4">
            <a:extLst>
              <a:ext uri="{FF2B5EF4-FFF2-40B4-BE49-F238E27FC236}">
                <a16:creationId xmlns:a16="http://schemas.microsoft.com/office/drawing/2014/main" xmlns="" id="{E973993C-F661-CD94-0AA0-0E4982F427C0}"/>
              </a:ext>
            </a:extLst>
          </p:cNvPr>
          <p:cNvSpPr txBox="1"/>
          <p:nvPr/>
        </p:nvSpPr>
        <p:spPr>
          <a:xfrm>
            <a:off x="1087120" y="2052320"/>
            <a:ext cx="9702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Tỉ</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phần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trăm</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60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400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xmlns="" id="{7DD93871-F502-F49E-0E82-F8A57230203E}"/>
                  </a:ext>
                </a:extLst>
              </p:cNvPr>
              <p:cNvSpPr txBox="1">
                <a:spLocks noChangeArrowheads="1"/>
              </p:cNvSpPr>
              <p:nvPr/>
            </p:nvSpPr>
            <p:spPr bwMode="auto">
              <a:xfrm>
                <a:off x="1913336" y="2856248"/>
                <a:ext cx="8704742" cy="11689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4000" b="1" i="1" u="none" strike="noStrike" kern="1200" cap="none" spc="0" normalizeH="0" baseline="0" noProof="0" dirty="0" smtClean="0">
                              <a:ln>
                                <a:noFill/>
                              </a:ln>
                              <a:solidFill>
                                <a:srgbClr val="002060"/>
                              </a:solidFill>
                              <a:effectLst/>
                              <a:uLnTx/>
                              <a:uFillTx/>
                              <a:latin typeface="Cambria Math"/>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𝟔𝟎</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𝟒𝟎𝟎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f>
                        <m:fPr>
                          <m:ctrlPr>
                            <a:rPr kumimoji="0" lang="en-US" altLang="zh-CN" sz="4000" b="1" i="1" u="none" strike="noStrike" kern="1200" cap="none" spc="0" normalizeH="0" baseline="0" noProof="0" dirty="0">
                              <a:ln>
                                <a:noFill/>
                              </a:ln>
                              <a:solidFill>
                                <a:srgbClr val="002060"/>
                              </a:solidFill>
                              <a:effectLst/>
                              <a:uLnTx/>
                              <a:uFillTx/>
                              <a:latin typeface="Cambria Math"/>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oMath>
                  </m:oMathPara>
                </a14:m>
                <a:endPar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雷盖体" panose="00000800000000000000" pitchFamily="2" charset="-122"/>
                </a:endParaRPr>
              </a:p>
            </p:txBody>
          </p:sp>
        </mc:Choice>
        <mc:Fallback xmlns="">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56248"/>
                <a:ext cx="8704742" cy="1168974"/>
              </a:xfrm>
              <a:prstGeom prst="rect">
                <a:avLst/>
              </a:prstGeom>
              <a:blipFill>
                <a:blip r:embed="rId3"/>
                <a:stretch>
                  <a:fillRect b="-5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326778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xmlns="" id="{9C1B777E-5ACE-444B-8DB6-DABAD60A11B7}"/>
              </a:ext>
            </a:extLst>
          </p:cNvPr>
          <p:cNvSpPr txBox="1">
            <a:spLocks noChangeArrowheads="1"/>
          </p:cNvSpPr>
          <p:nvPr/>
        </p:nvSpPr>
        <p:spPr bwMode="auto">
          <a:xfrm>
            <a:off x="1220564" y="489235"/>
            <a:ext cx="1037199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b) Số?</a:t>
            </a:r>
          </a:p>
          <a:p>
            <a:pPr lvl="0" algn="ctr"/>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Trong 40 kg nước biển có 1,4 kg muối. Tìm tỉ số phần trăm của lượng muối trong nước biển.</a:t>
            </a:r>
            <a:endParaRPr kumimoji="0" lang="zh-CN" altLang="en-US" sz="3600" b="1"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sp>
        <p:nvSpPr>
          <p:cNvPr id="2" name="Oval 1">
            <a:extLst>
              <a:ext uri="{FF2B5EF4-FFF2-40B4-BE49-F238E27FC236}">
                <a16:creationId xmlns:a16="http://schemas.microsoft.com/office/drawing/2014/main" xmlns="" id="{1DA20230-A3B0-E123-7E55-4619967E2620}"/>
              </a:ext>
            </a:extLst>
          </p:cNvPr>
          <p:cNvSpPr/>
          <p:nvPr/>
        </p:nvSpPr>
        <p:spPr>
          <a:xfrm>
            <a:off x="528320" y="5486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a:t>
            </a:r>
          </a:p>
        </p:txBody>
      </p:sp>
      <p:sp>
        <p:nvSpPr>
          <p:cNvPr id="3" name="TextBox 2">
            <a:extLst>
              <a:ext uri="{FF2B5EF4-FFF2-40B4-BE49-F238E27FC236}">
                <a16:creationId xmlns:a16="http://schemas.microsoft.com/office/drawing/2014/main" xmlns="" id="{42242112-84EC-64BA-21CF-47D6491785BC}"/>
              </a:ext>
            </a:extLst>
          </p:cNvPr>
          <p:cNvSpPr txBox="1"/>
          <p:nvPr/>
        </p:nvSpPr>
        <p:spPr>
          <a:xfrm>
            <a:off x="2082800" y="2479040"/>
            <a:ext cx="9387840" cy="3694345"/>
          </a:xfrm>
          <a:prstGeom prst="rect">
            <a:avLst/>
          </a:prstGeom>
          <a:noFill/>
        </p:spPr>
        <p:txBody>
          <a:bodyPr wrap="square" rtlCol="0">
            <a:spAutoFit/>
          </a:bodyPr>
          <a:lstStyle/>
          <a:p>
            <a:pPr algn="ctr">
              <a:lnSpc>
                <a:spcPct val="150000"/>
              </a:lnSpc>
            </a:pPr>
            <a:r>
              <a:rPr lang="vi-VN" sz="3200" b="1" dirty="0">
                <a:latin typeface="Cambria" panose="02040503050406030204" pitchFamily="18" charset="0"/>
                <a:ea typeface="Cambria" panose="02040503050406030204" pitchFamily="18" charset="0"/>
              </a:rPr>
              <a:t>Bài giải</a:t>
            </a:r>
            <a:r>
              <a:rPr lang="en-US" sz="3200" b="1" dirty="0">
                <a:latin typeface="Cambria" panose="02040503050406030204" pitchFamily="18" charset="0"/>
                <a:ea typeface="Cambria" panose="02040503050406030204" pitchFamily="18" charset="0"/>
              </a:rPr>
              <a:t>:</a:t>
            </a:r>
            <a:endParaRPr lang="vi-VN" sz="3200" b="1" dirty="0">
              <a:latin typeface="Cambria" panose="02040503050406030204" pitchFamily="18" charset="0"/>
              <a:ea typeface="Cambria" panose="02040503050406030204" pitchFamily="18" charset="0"/>
            </a:endParaRPr>
          </a:p>
          <a:p>
            <a:pPr algn="ctr">
              <a:lnSpc>
                <a:spcPct val="150000"/>
              </a:lnSpc>
            </a:pPr>
            <a:r>
              <a:rPr lang="vi-VN" sz="3200" dirty="0">
                <a:latin typeface="Cambria" panose="02040503050406030204" pitchFamily="18" charset="0"/>
                <a:ea typeface="Cambria" panose="02040503050406030204" pitchFamily="18" charset="0"/>
              </a:rPr>
              <a:t>Tỉ số phần trăm của lượng muối trong nước</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biển là:</a:t>
            </a:r>
          </a:p>
          <a:p>
            <a:pPr algn="ctr">
              <a:lnSpc>
                <a:spcPct val="150000"/>
              </a:lnSpc>
            </a:pPr>
            <a:r>
              <a:rPr lang="vi-VN" sz="3200" dirty="0">
                <a:latin typeface="Cambria" panose="02040503050406030204" pitchFamily="18" charset="0"/>
                <a:ea typeface="Cambria" panose="02040503050406030204" pitchFamily="18" charset="0"/>
              </a:rPr>
              <a:t>1,4 : 40 =</a:t>
            </a:r>
            <a:endParaRPr lang="en-US" sz="3200" dirty="0">
              <a:latin typeface="Cambria" panose="02040503050406030204" pitchFamily="18" charset="0"/>
              <a:ea typeface="Cambria" panose="02040503050406030204" pitchFamily="18" charset="0"/>
            </a:endParaRPr>
          </a:p>
          <a:p>
            <a:pPr algn="ctr">
              <a:lnSpc>
                <a:spcPct val="150000"/>
              </a:lnSpc>
            </a:pPr>
            <a:r>
              <a:rPr lang="en-US" sz="3200" dirty="0">
                <a:latin typeface="Cambria" panose="02040503050406030204" pitchFamily="18" charset="0"/>
                <a:ea typeface="Cambria" panose="02040503050406030204" pitchFamily="18" charset="0"/>
              </a:rPr>
              <a:t>0,035 =         %</a:t>
            </a:r>
          </a:p>
          <a:p>
            <a:pPr algn="ctr">
              <a:lnSpc>
                <a:spcPct val="150000"/>
              </a:lnSpc>
            </a:pPr>
            <a:r>
              <a:rPr lang="en-US" sz="3200" dirty="0" err="1">
                <a:latin typeface="Cambria" panose="02040503050406030204" pitchFamily="18" charset="0"/>
                <a:ea typeface="Cambria" panose="02040503050406030204" pitchFamily="18" charset="0"/>
              </a:rPr>
              <a:t>Đáp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   </a:t>
            </a:r>
          </a:p>
        </p:txBody>
      </p:sp>
      <p:sp>
        <p:nvSpPr>
          <p:cNvPr id="7" name="Rectangle 6">
            <a:extLst>
              <a:ext uri="{FF2B5EF4-FFF2-40B4-BE49-F238E27FC236}">
                <a16:creationId xmlns:a16="http://schemas.microsoft.com/office/drawing/2014/main" xmlns="" id="{C9F990E3-38AE-9267-D84E-F7090FB07D2B}"/>
              </a:ext>
            </a:extLst>
          </p:cNvPr>
          <p:cNvSpPr/>
          <p:nvPr/>
        </p:nvSpPr>
        <p:spPr>
          <a:xfrm>
            <a:off x="7650480" y="409448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9" name="Rectangle 8">
            <a:extLst>
              <a:ext uri="{FF2B5EF4-FFF2-40B4-BE49-F238E27FC236}">
                <a16:creationId xmlns:a16="http://schemas.microsoft.com/office/drawing/2014/main" xmlns="" id="{FEC535FE-00FD-1A05-E12C-7D01B629AE98}"/>
              </a:ext>
            </a:extLst>
          </p:cNvPr>
          <p:cNvSpPr/>
          <p:nvPr/>
        </p:nvSpPr>
        <p:spPr>
          <a:xfrm>
            <a:off x="6969760" y="484632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0" name="Rectangle 9">
            <a:extLst>
              <a:ext uri="{FF2B5EF4-FFF2-40B4-BE49-F238E27FC236}">
                <a16:creationId xmlns:a16="http://schemas.microsoft.com/office/drawing/2014/main" xmlns="" id="{2786F7BD-8845-DE49-9D7F-4BB797858EB6}"/>
              </a:ext>
            </a:extLst>
          </p:cNvPr>
          <p:cNvSpPr/>
          <p:nvPr/>
        </p:nvSpPr>
        <p:spPr>
          <a:xfrm>
            <a:off x="6949440" y="562864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1" name="Rectangle 10">
            <a:extLst>
              <a:ext uri="{FF2B5EF4-FFF2-40B4-BE49-F238E27FC236}">
                <a16:creationId xmlns:a16="http://schemas.microsoft.com/office/drawing/2014/main" xmlns="" id="{4F0DA6D9-D470-B22A-1826-E64E203AD4A5}"/>
              </a:ext>
            </a:extLst>
          </p:cNvPr>
          <p:cNvSpPr/>
          <p:nvPr/>
        </p:nvSpPr>
        <p:spPr>
          <a:xfrm>
            <a:off x="7660640" y="4094480"/>
            <a:ext cx="125984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0,035</a:t>
            </a:r>
          </a:p>
        </p:txBody>
      </p:sp>
      <p:sp>
        <p:nvSpPr>
          <p:cNvPr id="12" name="Rectangle 11">
            <a:extLst>
              <a:ext uri="{FF2B5EF4-FFF2-40B4-BE49-F238E27FC236}">
                <a16:creationId xmlns:a16="http://schemas.microsoft.com/office/drawing/2014/main" xmlns="" id="{4F5C0376-33CD-2606-8AB9-0036A3087D37}"/>
              </a:ext>
            </a:extLst>
          </p:cNvPr>
          <p:cNvSpPr/>
          <p:nvPr/>
        </p:nvSpPr>
        <p:spPr>
          <a:xfrm>
            <a:off x="6908800" y="481584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
        <p:nvSpPr>
          <p:cNvPr id="13" name="Rectangle 12">
            <a:extLst>
              <a:ext uri="{FF2B5EF4-FFF2-40B4-BE49-F238E27FC236}">
                <a16:creationId xmlns:a16="http://schemas.microsoft.com/office/drawing/2014/main" xmlns="" id="{5BF2AC71-3496-552B-9611-BC4823A046F9}"/>
              </a:ext>
            </a:extLst>
          </p:cNvPr>
          <p:cNvSpPr/>
          <p:nvPr/>
        </p:nvSpPr>
        <p:spPr>
          <a:xfrm>
            <a:off x="6898640" y="558800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Tree>
    <p:extLst>
      <p:ext uri="{BB962C8B-B14F-4D97-AF65-F5344CB8AC3E}">
        <p14:creationId xmlns:p14="http://schemas.microsoft.com/office/powerpoint/2010/main" val="1479810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3" grpId="0"/>
      <p:bldP spid="7"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xmlns=""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sp>
        <p:nvSpPr>
          <p:cNvPr id="6" name="Rectangle 5">
            <a:extLst>
              <a:ext uri="{FF2B5EF4-FFF2-40B4-BE49-F238E27FC236}">
                <a16:creationId xmlns:a16="http://schemas.microsoft.com/office/drawing/2014/main" xmlns="" id="{0B9D1655-AECD-C44B-ABEA-4B47606B3D69}"/>
              </a:ext>
            </a:extLst>
          </p:cNvPr>
          <p:cNvSpPr/>
          <p:nvPr/>
        </p:nvSpPr>
        <p:spPr>
          <a:xfrm>
            <a:off x="4219649" y="2828835"/>
            <a:ext cx="5424883" cy="1200329"/>
          </a:xfrm>
          <a:prstGeom prst="rect">
            <a:avLst/>
          </a:prstGeom>
          <a:noFill/>
        </p:spPr>
        <p:txBody>
          <a:bodyPr wrap="none" lIns="91440" tIns="45720" rIns="91440" bIns="45720">
            <a:spAutoFit/>
          </a:bodyPr>
          <a:lstStyle/>
          <a:p>
            <a:pPr algn="ctr"/>
            <a:r>
              <a:rPr lang="en-US" sz="72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Vận</a:t>
            </a:r>
            <a:r>
              <a:rPr lang="en-US" sz="7200" b="1"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 </a:t>
            </a:r>
            <a:r>
              <a:rPr lang="en-US" sz="72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dụng</a:t>
            </a:r>
            <a:endParaRPr lang="en-US" sz="7200" b="1" cap="none" spc="0"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endParaRPr>
          </a:p>
        </p:txBody>
      </p:sp>
    </p:spTree>
    <p:extLst>
      <p:ext uri="{BB962C8B-B14F-4D97-AF65-F5344CB8AC3E}">
        <p14:creationId xmlns:p14="http://schemas.microsoft.com/office/powerpoint/2010/main" val="4205733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xmlns="" id="{9C1B777E-5ACE-444B-8DB6-DABAD60A11B7}"/>
              </a:ext>
            </a:extLst>
          </p:cNvPr>
          <p:cNvSpPr txBox="1">
            <a:spLocks noChangeArrowheads="1"/>
          </p:cNvSpPr>
          <p:nvPr/>
        </p:nvSpPr>
        <p:spPr bwMode="auto">
          <a:xfrm>
            <a:off x="1332324" y="501518"/>
            <a:ext cx="10371996"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Đội tình nguyện tuyên truyền và bảo vệ môi trường của Trường Tiểu học Hòa Bình có 60 bạn, trong đó lớp 5A có 18 bạn, lớp 5B có 15 bạn. Tìm tỉ số phần trăm của:</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a) Số bạn lớp 5A và số bạn của đội tình nguyện.</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b) Số bạn lớp 5B và số bạn của đội tình nguyện.</a:t>
            </a:r>
            <a:endParaRPr kumimoji="0" lang="zh-CN" altLang="en-US" sz="3600"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xmlns="" id="{1DA20230-A3B0-E123-7E55-4619967E2620}"/>
              </a:ext>
            </a:extLst>
          </p:cNvPr>
          <p:cNvSpPr/>
          <p:nvPr/>
        </p:nvSpPr>
        <p:spPr>
          <a:xfrm>
            <a:off x="568960" y="45720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a:t>
            </a:r>
          </a:p>
        </p:txBody>
      </p:sp>
      <p:pic>
        <p:nvPicPr>
          <p:cNvPr id="7" name="Picture 6">
            <a:extLst>
              <a:ext uri="{FF2B5EF4-FFF2-40B4-BE49-F238E27FC236}">
                <a16:creationId xmlns:a16="http://schemas.microsoft.com/office/drawing/2014/main" xmlns="" id="{0A6F912E-7B07-5E6A-522A-2E20A8F75507}"/>
              </a:ext>
            </a:extLst>
          </p:cNvPr>
          <p:cNvPicPr>
            <a:picLocks noChangeAspect="1"/>
          </p:cNvPicPr>
          <p:nvPr/>
        </p:nvPicPr>
        <p:blipFill>
          <a:blip r:embed="rId3"/>
          <a:stretch>
            <a:fillRect/>
          </a:stretch>
        </p:blipFill>
        <p:spPr>
          <a:xfrm>
            <a:off x="6460408" y="3934460"/>
            <a:ext cx="4636217" cy="2425700"/>
          </a:xfrm>
          <a:prstGeom prst="rect">
            <a:avLst/>
          </a:prstGeom>
        </p:spPr>
      </p:pic>
    </p:spTree>
    <p:extLst>
      <p:ext uri="{BB962C8B-B14F-4D97-AF65-F5344CB8AC3E}">
        <p14:creationId xmlns:p14="http://schemas.microsoft.com/office/powerpoint/2010/main" val="3299110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3FE42CA-466F-911C-D758-DF105A4CA34A}"/>
              </a:ext>
            </a:extLst>
          </p:cNvPr>
          <p:cNvSpPr txBox="1"/>
          <p:nvPr/>
        </p:nvSpPr>
        <p:spPr>
          <a:xfrm>
            <a:off x="1280160" y="1046480"/>
            <a:ext cx="9174480" cy="5016758"/>
          </a:xfrm>
          <a:prstGeom prst="rect">
            <a:avLst/>
          </a:prstGeom>
          <a:noFill/>
        </p:spPr>
        <p:txBody>
          <a:bodyPr wrap="square" rtlCol="0">
            <a:spAutoFit/>
          </a:bodyPr>
          <a:lstStyle/>
          <a:p>
            <a:pPr algn="ctr"/>
            <a:r>
              <a:rPr lang="en-US" sz="4000" dirty="0">
                <a:solidFill>
                  <a:srgbClr val="FF0000"/>
                </a:solidFill>
                <a:latin typeface="Cambria" panose="02040503050406030204" pitchFamily="18" charset="0"/>
                <a:ea typeface="Cambria" panose="02040503050406030204" pitchFamily="18" charset="0"/>
              </a:rPr>
              <a:t>a)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5A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18 : 60 = 0,3 = 30%</a:t>
            </a:r>
          </a:p>
          <a:p>
            <a:pPr algn="ctr"/>
            <a:r>
              <a:rPr lang="en-US" sz="4000" dirty="0">
                <a:solidFill>
                  <a:srgbClr val="FF0000"/>
                </a:solidFill>
                <a:latin typeface="Cambria" panose="02040503050406030204" pitchFamily="18" charset="0"/>
                <a:ea typeface="Cambria" panose="02040503050406030204" pitchFamily="18" charset="0"/>
              </a:rPr>
              <a:t>b)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5B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15 : 60 = 0,25 = 25%</a:t>
            </a:r>
          </a:p>
          <a:p>
            <a:pPr algn="ctr"/>
            <a:r>
              <a:rPr lang="en-US" sz="4000" dirty="0" err="1">
                <a:solidFill>
                  <a:srgbClr val="FF0000"/>
                </a:solidFill>
                <a:latin typeface="Cambria" panose="02040503050406030204" pitchFamily="18" charset="0"/>
                <a:ea typeface="Cambria" panose="02040503050406030204" pitchFamily="18" charset="0"/>
              </a:rPr>
              <a:t>Đáp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 30%;</a:t>
            </a:r>
          </a:p>
          <a:p>
            <a:pPr algn="ctr"/>
            <a:r>
              <a:rPr lang="en-US" sz="4000" dirty="0">
                <a:solidFill>
                  <a:srgbClr val="FF0000"/>
                </a:solidFill>
                <a:latin typeface="Cambria" panose="02040503050406030204" pitchFamily="18" charset="0"/>
                <a:ea typeface="Cambria" panose="02040503050406030204" pitchFamily="18" charset="0"/>
              </a:rPr>
              <a:t>                 b) 25%.</a:t>
            </a:r>
          </a:p>
        </p:txBody>
      </p:sp>
    </p:spTree>
    <p:extLst>
      <p:ext uri="{BB962C8B-B14F-4D97-AF65-F5344CB8AC3E}">
        <p14:creationId xmlns:p14="http://schemas.microsoft.com/office/powerpoint/2010/main" val="4071792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xmlns="" id="{9C1B777E-5ACE-444B-8DB6-DABAD60A11B7}"/>
              </a:ext>
            </a:extLst>
          </p:cNvPr>
          <p:cNvSpPr txBox="1">
            <a:spLocks noChangeArrowheads="1"/>
          </p:cNvSpPr>
          <p:nvPr/>
        </p:nvSpPr>
        <p:spPr bwMode="auto">
          <a:xfrm>
            <a:off x="1276550" y="911376"/>
            <a:ext cx="40660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rPr>
              <a:t>DẶN DÒ</a:t>
            </a:r>
            <a:endParaRPr lang="zh-CN" altLang="en-US"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endParaRPr>
          </a:p>
        </p:txBody>
      </p:sp>
      <p:pic>
        <p:nvPicPr>
          <p:cNvPr id="3" name="图片 2">
            <a:extLst>
              <a:ext uri="{FF2B5EF4-FFF2-40B4-BE49-F238E27FC236}">
                <a16:creationId xmlns:a16="http://schemas.microsoft.com/office/drawing/2014/main" xmlns="" id="{CAE195BD-FA58-4D45-802C-5B90A5D05A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171" y="-123898"/>
            <a:ext cx="1372965" cy="1201344"/>
          </a:xfrm>
          <a:prstGeom prst="rect">
            <a:avLst/>
          </a:prstGeom>
        </p:spPr>
      </p:pic>
      <p:sp>
        <p:nvSpPr>
          <p:cNvPr id="5" name="品 15">
            <a:extLst>
              <a:ext uri="{FF2B5EF4-FFF2-40B4-BE49-F238E27FC236}">
                <a16:creationId xmlns:a16="http://schemas.microsoft.com/office/drawing/2014/main" xmlns="" id="{57998B9E-E48F-44C0-8A40-7E08AF2D8719}"/>
              </a:ext>
            </a:extLst>
          </p:cNvPr>
          <p:cNvSpPr txBox="1"/>
          <p:nvPr>
            <p:custDataLst>
              <p:tags r:id="rId1"/>
            </p:custDataLst>
          </p:nvPr>
        </p:nvSpPr>
        <p:spPr>
          <a:xfrm>
            <a:off x="2031930" y="1904574"/>
            <a:ext cx="3860871" cy="1305037"/>
          </a:xfrm>
          <a:prstGeom prst="rect">
            <a:avLst/>
          </a:prstGeom>
          <a:noFill/>
        </p:spPr>
        <p:txBody>
          <a:bodyPr wrap="square" rtlCol="0">
            <a:spAutoFit/>
          </a:bodyPr>
          <a:lstStyle/>
          <a:p>
            <a:pPr lvl="0">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Hoàn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thành</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tất</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cả</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vào</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vở</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7" name="PA15">
            <a:extLst>
              <a:ext uri="{FF2B5EF4-FFF2-40B4-BE49-F238E27FC236}">
                <a16:creationId xmlns:a16="http://schemas.microsoft.com/office/drawing/2014/main" xmlns="" id="{AC527A79-A9CC-4D8E-BEC4-01EE676ADBC8}"/>
              </a:ext>
            </a:extLst>
          </p:cNvPr>
          <p:cNvSpPr txBox="1"/>
          <p:nvPr>
            <p:custDataLst>
              <p:tags r:id="rId2"/>
            </p:custDataLst>
          </p:nvPr>
        </p:nvSpPr>
        <p:spPr>
          <a:xfrm>
            <a:off x="2031930" y="3277259"/>
            <a:ext cx="4500006"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Ôn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cũ</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0" name="15">
            <a:extLst>
              <a:ext uri="{FF2B5EF4-FFF2-40B4-BE49-F238E27FC236}">
                <a16:creationId xmlns:a16="http://schemas.microsoft.com/office/drawing/2014/main" xmlns="" id="{BC36E1F6-96EB-4DAA-809A-2986B96170D8}"/>
              </a:ext>
            </a:extLst>
          </p:cNvPr>
          <p:cNvSpPr txBox="1"/>
          <p:nvPr>
            <p:custDataLst>
              <p:tags r:id="rId3"/>
            </p:custDataLst>
          </p:nvPr>
        </p:nvSpPr>
        <p:spPr>
          <a:xfrm>
            <a:off x="2031930" y="4255111"/>
            <a:ext cx="3860871"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Chuẩn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bị</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mới</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2" name="Oval 8">
            <a:extLst>
              <a:ext uri="{FF2B5EF4-FFF2-40B4-BE49-F238E27FC236}">
                <a16:creationId xmlns:a16="http://schemas.microsoft.com/office/drawing/2014/main" xmlns="" id="{1A853BBB-38ED-4F4C-961A-E7DB67970726}"/>
              </a:ext>
            </a:extLst>
          </p:cNvPr>
          <p:cNvSpPr/>
          <p:nvPr/>
        </p:nvSpPr>
        <p:spPr>
          <a:xfrm>
            <a:off x="1276550" y="2066142"/>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3" name="Oval 12">
            <a:extLst>
              <a:ext uri="{FF2B5EF4-FFF2-40B4-BE49-F238E27FC236}">
                <a16:creationId xmlns:a16="http://schemas.microsoft.com/office/drawing/2014/main" xmlns="" id="{2C0C5865-25FA-4EB3-AEC4-AC15B0E255D2}"/>
              </a:ext>
            </a:extLst>
          </p:cNvPr>
          <p:cNvSpPr/>
          <p:nvPr/>
        </p:nvSpPr>
        <p:spPr>
          <a:xfrm>
            <a:off x="1276549" y="3413340"/>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4" name="Freeform 11">
            <a:extLst>
              <a:ext uri="{FF2B5EF4-FFF2-40B4-BE49-F238E27FC236}">
                <a16:creationId xmlns:a16="http://schemas.microsoft.com/office/drawing/2014/main" xmlns="" id="{535D144B-295F-4B75-AD95-5F2C2A6CE159}"/>
              </a:ext>
            </a:extLst>
          </p:cNvPr>
          <p:cNvSpPr>
            <a:spLocks noEditPoints="1"/>
          </p:cNvSpPr>
          <p:nvPr/>
        </p:nvSpPr>
        <p:spPr bwMode="auto">
          <a:xfrm>
            <a:off x="1449640" y="3554336"/>
            <a:ext cx="329960" cy="322529"/>
          </a:xfrm>
          <a:custGeom>
            <a:avLst/>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5" name="Freeform 105">
            <a:extLst>
              <a:ext uri="{FF2B5EF4-FFF2-40B4-BE49-F238E27FC236}">
                <a16:creationId xmlns:a16="http://schemas.microsoft.com/office/drawing/2014/main" xmlns="" id="{3B0F463C-D50D-4244-A88A-94C4347D30B0}"/>
              </a:ext>
            </a:extLst>
          </p:cNvPr>
          <p:cNvSpPr>
            <a:spLocks noEditPoints="1"/>
          </p:cNvSpPr>
          <p:nvPr/>
        </p:nvSpPr>
        <p:spPr bwMode="auto">
          <a:xfrm>
            <a:off x="1449640" y="2198741"/>
            <a:ext cx="270508" cy="32698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6" name="Oval 10">
            <a:extLst>
              <a:ext uri="{FF2B5EF4-FFF2-40B4-BE49-F238E27FC236}">
                <a16:creationId xmlns:a16="http://schemas.microsoft.com/office/drawing/2014/main" xmlns="" id="{3BDD87E3-99E0-48D0-9743-21C2B524EADD}"/>
              </a:ext>
            </a:extLst>
          </p:cNvPr>
          <p:cNvSpPr/>
          <p:nvPr/>
        </p:nvSpPr>
        <p:spPr>
          <a:xfrm>
            <a:off x="1276550" y="4443853"/>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7" name="Freeform 71">
            <a:extLst>
              <a:ext uri="{FF2B5EF4-FFF2-40B4-BE49-F238E27FC236}">
                <a16:creationId xmlns:a16="http://schemas.microsoft.com/office/drawing/2014/main" xmlns="" id="{57950EEF-9F69-438A-A8A3-99D93FD9475F}"/>
              </a:ext>
            </a:extLst>
          </p:cNvPr>
          <p:cNvSpPr>
            <a:spLocks noEditPoints="1"/>
          </p:cNvSpPr>
          <p:nvPr/>
        </p:nvSpPr>
        <p:spPr bwMode="auto">
          <a:xfrm>
            <a:off x="1419913" y="4577066"/>
            <a:ext cx="329960" cy="349282"/>
          </a:xfrm>
          <a:custGeom>
            <a:avLst/>
            <a:gdLst>
              <a:gd name="T0" fmla="*/ 170 w 222"/>
              <a:gd name="T1" fmla="*/ 29 h 235"/>
              <a:gd name="T2" fmla="*/ 182 w 222"/>
              <a:gd name="T3" fmla="*/ 7 h 235"/>
              <a:gd name="T4" fmla="*/ 151 w 222"/>
              <a:gd name="T5" fmla="*/ 19 h 235"/>
              <a:gd name="T6" fmla="*/ 7 w 222"/>
              <a:gd name="T7" fmla="*/ 159 h 235"/>
              <a:gd name="T8" fmla="*/ 31 w 222"/>
              <a:gd name="T9" fmla="*/ 223 h 235"/>
              <a:gd name="T10" fmla="*/ 31 w 222"/>
              <a:gd name="T11" fmla="*/ 171 h 235"/>
              <a:gd name="T12" fmla="*/ 109 w 222"/>
              <a:gd name="T13" fmla="*/ 114 h 235"/>
              <a:gd name="T14" fmla="*/ 116 w 222"/>
              <a:gd name="T15" fmla="*/ 93 h 235"/>
              <a:gd name="T16" fmla="*/ 87 w 222"/>
              <a:gd name="T17" fmla="*/ 104 h 235"/>
              <a:gd name="T18" fmla="*/ 76 w 222"/>
              <a:gd name="T19" fmla="*/ 100 h 235"/>
              <a:gd name="T20" fmla="*/ 116 w 222"/>
              <a:gd name="T21" fmla="*/ 83 h 235"/>
              <a:gd name="T22" fmla="*/ 132 w 222"/>
              <a:gd name="T23" fmla="*/ 90 h 235"/>
              <a:gd name="T24" fmla="*/ 132 w 222"/>
              <a:gd name="T25" fmla="*/ 19 h 235"/>
              <a:gd name="T26" fmla="*/ 180 w 222"/>
              <a:gd name="T27" fmla="*/ 0 h 235"/>
              <a:gd name="T28" fmla="*/ 182 w 222"/>
              <a:gd name="T29" fmla="*/ 0 h 235"/>
              <a:gd name="T30" fmla="*/ 222 w 222"/>
              <a:gd name="T31" fmla="*/ 19 h 235"/>
              <a:gd name="T32" fmla="*/ 173 w 222"/>
              <a:gd name="T33" fmla="*/ 187 h 235"/>
              <a:gd name="T34" fmla="*/ 158 w 222"/>
              <a:gd name="T35" fmla="*/ 180 h 235"/>
              <a:gd name="T36" fmla="*/ 106 w 222"/>
              <a:gd name="T37" fmla="*/ 211 h 235"/>
              <a:gd name="T38" fmla="*/ 90 w 222"/>
              <a:gd name="T39" fmla="*/ 201 h 235"/>
              <a:gd name="T40" fmla="*/ 38 w 222"/>
              <a:gd name="T41" fmla="*/ 235 h 235"/>
              <a:gd name="T42" fmla="*/ 2 w 222"/>
              <a:gd name="T43" fmla="*/ 218 h 235"/>
              <a:gd name="T44" fmla="*/ 0 w 222"/>
              <a:gd name="T45" fmla="*/ 213 h 235"/>
              <a:gd name="T46" fmla="*/ 0 w 222"/>
              <a:gd name="T47" fmla="*/ 147 h 235"/>
              <a:gd name="T48" fmla="*/ 47 w 222"/>
              <a:gd name="T49" fmla="*/ 128 h 235"/>
              <a:gd name="T50" fmla="*/ 50 w 222"/>
              <a:gd name="T51" fmla="*/ 128 h 235"/>
              <a:gd name="T52" fmla="*/ 90 w 222"/>
              <a:gd name="T53" fmla="*/ 147 h 235"/>
              <a:gd name="T54" fmla="*/ 99 w 222"/>
              <a:gd name="T55" fmla="*/ 199 h 235"/>
              <a:gd name="T56" fmla="*/ 76 w 222"/>
              <a:gd name="T57" fmla="*/ 114 h 235"/>
              <a:gd name="T58" fmla="*/ 68 w 222"/>
              <a:gd name="T59" fmla="*/ 138 h 235"/>
              <a:gd name="T60" fmla="*/ 68 w 222"/>
              <a:gd name="T61" fmla="*/ 102 h 235"/>
              <a:gd name="T62" fmla="*/ 139 w 222"/>
              <a:gd name="T63" fmla="*/ 95 h 235"/>
              <a:gd name="T64" fmla="*/ 158 w 222"/>
              <a:gd name="T65" fmla="*/ 102 h 235"/>
              <a:gd name="T66" fmla="*/ 165 w 222"/>
              <a:gd name="T67" fmla="*/ 175 h 235"/>
              <a:gd name="T68" fmla="*/ 139 w 222"/>
              <a:gd name="T69" fmla="*/ 31 h 235"/>
              <a:gd name="T70" fmla="*/ 139 w 222"/>
              <a:gd name="T71" fmla="*/ 95 h 235"/>
              <a:gd name="T72" fmla="*/ 38 w 222"/>
              <a:gd name="T73" fmla="*/ 159 h 235"/>
              <a:gd name="T74" fmla="*/ 47 w 222"/>
              <a:gd name="T75" fmla="*/ 138 h 235"/>
              <a:gd name="T76" fmla="*/ 19 w 222"/>
              <a:gd name="T77" fmla="*/ 149 h 235"/>
              <a:gd name="T78" fmla="*/ 173 w 222"/>
              <a:gd name="T79" fmla="*/ 36 h 235"/>
              <a:gd name="T80" fmla="*/ 173 w 222"/>
              <a:gd name="T81" fmla="*/ 3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35">
                <a:moveTo>
                  <a:pt x="151" y="19"/>
                </a:moveTo>
                <a:lnTo>
                  <a:pt x="170" y="29"/>
                </a:lnTo>
                <a:lnTo>
                  <a:pt x="203" y="19"/>
                </a:lnTo>
                <a:lnTo>
                  <a:pt x="182" y="7"/>
                </a:lnTo>
                <a:lnTo>
                  <a:pt x="151" y="19"/>
                </a:lnTo>
                <a:lnTo>
                  <a:pt x="151" y="19"/>
                </a:lnTo>
                <a:close/>
                <a:moveTo>
                  <a:pt x="31" y="171"/>
                </a:moveTo>
                <a:lnTo>
                  <a:pt x="7" y="159"/>
                </a:lnTo>
                <a:lnTo>
                  <a:pt x="7" y="211"/>
                </a:lnTo>
                <a:lnTo>
                  <a:pt x="31" y="223"/>
                </a:lnTo>
                <a:lnTo>
                  <a:pt x="31" y="171"/>
                </a:lnTo>
                <a:lnTo>
                  <a:pt x="31" y="171"/>
                </a:lnTo>
                <a:close/>
                <a:moveTo>
                  <a:pt x="87" y="104"/>
                </a:moveTo>
                <a:lnTo>
                  <a:pt x="109" y="114"/>
                </a:lnTo>
                <a:lnTo>
                  <a:pt x="137" y="102"/>
                </a:lnTo>
                <a:lnTo>
                  <a:pt x="116" y="93"/>
                </a:lnTo>
                <a:lnTo>
                  <a:pt x="87" y="104"/>
                </a:lnTo>
                <a:lnTo>
                  <a:pt x="87" y="104"/>
                </a:lnTo>
                <a:close/>
                <a:moveTo>
                  <a:pt x="68" y="102"/>
                </a:moveTo>
                <a:lnTo>
                  <a:pt x="76" y="100"/>
                </a:lnTo>
                <a:lnTo>
                  <a:pt x="116" y="83"/>
                </a:lnTo>
                <a:lnTo>
                  <a:pt x="116" y="83"/>
                </a:lnTo>
                <a:lnTo>
                  <a:pt x="118" y="83"/>
                </a:lnTo>
                <a:lnTo>
                  <a:pt x="132" y="90"/>
                </a:lnTo>
                <a:lnTo>
                  <a:pt x="132" y="24"/>
                </a:lnTo>
                <a:lnTo>
                  <a:pt x="132" y="19"/>
                </a:lnTo>
                <a:lnTo>
                  <a:pt x="139" y="14"/>
                </a:lnTo>
                <a:lnTo>
                  <a:pt x="180" y="0"/>
                </a:lnTo>
                <a:lnTo>
                  <a:pt x="182"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lnTo>
                  <a:pt x="68" y="102"/>
                </a:lnTo>
                <a:close/>
                <a:moveTo>
                  <a:pt x="139" y="95"/>
                </a:moveTo>
                <a:lnTo>
                  <a:pt x="149" y="100"/>
                </a:lnTo>
                <a:lnTo>
                  <a:pt x="158" y="102"/>
                </a:lnTo>
                <a:lnTo>
                  <a:pt x="158" y="171"/>
                </a:lnTo>
                <a:lnTo>
                  <a:pt x="165" y="175"/>
                </a:lnTo>
                <a:lnTo>
                  <a:pt x="165" y="43"/>
                </a:lnTo>
                <a:lnTo>
                  <a:pt x="139" y="31"/>
                </a:lnTo>
                <a:lnTo>
                  <a:pt x="139" y="95"/>
                </a:lnTo>
                <a:lnTo>
                  <a:pt x="139" y="95"/>
                </a:lnTo>
                <a:close/>
                <a:moveTo>
                  <a:pt x="19" y="149"/>
                </a:moveTo>
                <a:lnTo>
                  <a:pt x="38" y="159"/>
                </a:lnTo>
                <a:lnTo>
                  <a:pt x="71" y="147"/>
                </a:lnTo>
                <a:lnTo>
                  <a:pt x="47" y="138"/>
                </a:lnTo>
                <a:lnTo>
                  <a:pt x="19" y="149"/>
                </a:lnTo>
                <a:lnTo>
                  <a:pt x="19" y="149"/>
                </a:lnTo>
                <a:close/>
                <a:moveTo>
                  <a:pt x="173" y="38"/>
                </a:moveTo>
                <a:lnTo>
                  <a:pt x="173" y="36"/>
                </a:lnTo>
                <a:lnTo>
                  <a:pt x="173" y="38"/>
                </a:lnTo>
                <a:lnTo>
                  <a:pt x="173" y="38"/>
                </a:lnTo>
                <a:lnTo>
                  <a:pt x="173"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pic>
        <p:nvPicPr>
          <p:cNvPr id="18" name="图片 17">
            <a:extLst>
              <a:ext uri="{FF2B5EF4-FFF2-40B4-BE49-F238E27FC236}">
                <a16:creationId xmlns:a16="http://schemas.microsoft.com/office/drawing/2014/main" xmlns="" id="{597FE9C5-01DB-454F-B732-DFC3F04DF3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187506" y="1708356"/>
            <a:ext cx="4727944" cy="3441287"/>
          </a:xfrm>
          <a:prstGeom prst="rect">
            <a:avLst/>
          </a:prstGeom>
        </p:spPr>
      </p:pic>
    </p:spTree>
    <p:extLst>
      <p:ext uri="{BB962C8B-B14F-4D97-AF65-F5344CB8AC3E}">
        <p14:creationId xmlns:p14="http://schemas.microsoft.com/office/powerpoint/2010/main" val="3184050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75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par>
                          <p:cTn id="19" fill="hold">
                            <p:stCondLst>
                              <p:cond delay="145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50"/>
                                        <p:tgtEl>
                                          <p:spTgt spid="12"/>
                                        </p:tgtEl>
                                      </p:cBhvr>
                                    </p:animEffect>
                                    <p:anim calcmode="lin" valueType="num">
                                      <p:cBhvr>
                                        <p:cTn id="23" dur="250" fill="hold"/>
                                        <p:tgtEl>
                                          <p:spTgt spid="12"/>
                                        </p:tgtEl>
                                        <p:attrNameLst>
                                          <p:attrName>ppt_x</p:attrName>
                                        </p:attrNameLst>
                                      </p:cBhvr>
                                      <p:tavLst>
                                        <p:tav tm="0">
                                          <p:val>
                                            <p:strVal val="#ppt_x"/>
                                          </p:val>
                                        </p:tav>
                                        <p:tav tm="100000">
                                          <p:val>
                                            <p:strVal val="#ppt_x"/>
                                          </p:val>
                                        </p:tav>
                                      </p:tavLst>
                                    </p:anim>
                                    <p:anim calcmode="lin" valueType="num">
                                      <p:cBhvr>
                                        <p:cTn id="24" dur="25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anim calcmode="lin" valueType="num">
                                      <p:cBhvr>
                                        <p:cTn id="28" dur="250" fill="hold"/>
                                        <p:tgtEl>
                                          <p:spTgt spid="13"/>
                                        </p:tgtEl>
                                        <p:attrNameLst>
                                          <p:attrName>ppt_x</p:attrName>
                                        </p:attrNameLst>
                                      </p:cBhvr>
                                      <p:tavLst>
                                        <p:tav tm="0">
                                          <p:val>
                                            <p:strVal val="#ppt_x"/>
                                          </p:val>
                                        </p:tav>
                                        <p:tav tm="100000">
                                          <p:val>
                                            <p:strVal val="#ppt_x"/>
                                          </p:val>
                                        </p:tav>
                                      </p:tavLst>
                                    </p:anim>
                                    <p:anim calcmode="lin" valueType="num">
                                      <p:cBhvr>
                                        <p:cTn id="29" dur="25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50"/>
                                        <p:tgtEl>
                                          <p:spTgt spid="14"/>
                                        </p:tgtEl>
                                      </p:cBhvr>
                                    </p:animEffect>
                                    <p:anim calcmode="lin" valueType="num">
                                      <p:cBhvr>
                                        <p:cTn id="33" dur="250" fill="hold"/>
                                        <p:tgtEl>
                                          <p:spTgt spid="14"/>
                                        </p:tgtEl>
                                        <p:attrNameLst>
                                          <p:attrName>ppt_x</p:attrName>
                                        </p:attrNameLst>
                                      </p:cBhvr>
                                      <p:tavLst>
                                        <p:tav tm="0">
                                          <p:val>
                                            <p:strVal val="#ppt_x"/>
                                          </p:val>
                                        </p:tav>
                                        <p:tav tm="100000">
                                          <p:val>
                                            <p:strVal val="#ppt_x"/>
                                          </p:val>
                                        </p:tav>
                                      </p:tavLst>
                                    </p:anim>
                                    <p:anim calcmode="lin" valueType="num">
                                      <p:cBhvr>
                                        <p:cTn id="34" dur="25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anim calcmode="lin" valueType="num">
                                      <p:cBhvr>
                                        <p:cTn id="38" dur="250" fill="hold"/>
                                        <p:tgtEl>
                                          <p:spTgt spid="15"/>
                                        </p:tgtEl>
                                        <p:attrNameLst>
                                          <p:attrName>ppt_x</p:attrName>
                                        </p:attrNameLst>
                                      </p:cBhvr>
                                      <p:tavLst>
                                        <p:tav tm="0">
                                          <p:val>
                                            <p:strVal val="#ppt_x"/>
                                          </p:val>
                                        </p:tav>
                                        <p:tav tm="100000">
                                          <p:val>
                                            <p:strVal val="#ppt_x"/>
                                          </p:val>
                                        </p:tav>
                                      </p:tavLst>
                                    </p:anim>
                                    <p:anim calcmode="lin" valueType="num">
                                      <p:cBhvr>
                                        <p:cTn id="39" dur="25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50"/>
                                        <p:tgtEl>
                                          <p:spTgt spid="16"/>
                                        </p:tgtEl>
                                      </p:cBhvr>
                                    </p:animEffect>
                                    <p:anim calcmode="lin" valueType="num">
                                      <p:cBhvr>
                                        <p:cTn id="43" dur="250" fill="hold"/>
                                        <p:tgtEl>
                                          <p:spTgt spid="16"/>
                                        </p:tgtEl>
                                        <p:attrNameLst>
                                          <p:attrName>ppt_x</p:attrName>
                                        </p:attrNameLst>
                                      </p:cBhvr>
                                      <p:tavLst>
                                        <p:tav tm="0">
                                          <p:val>
                                            <p:strVal val="#ppt_x"/>
                                          </p:val>
                                        </p:tav>
                                        <p:tav tm="100000">
                                          <p:val>
                                            <p:strVal val="#ppt_x"/>
                                          </p:val>
                                        </p:tav>
                                      </p:tavLst>
                                    </p:anim>
                                    <p:anim calcmode="lin" valueType="num">
                                      <p:cBhvr>
                                        <p:cTn id="44" dur="25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anim calcmode="lin" valueType="num">
                                      <p:cBhvr>
                                        <p:cTn id="48" dur="250" fill="hold"/>
                                        <p:tgtEl>
                                          <p:spTgt spid="17"/>
                                        </p:tgtEl>
                                        <p:attrNameLst>
                                          <p:attrName>ppt_x</p:attrName>
                                        </p:attrNameLst>
                                      </p:cBhvr>
                                      <p:tavLst>
                                        <p:tav tm="0">
                                          <p:val>
                                            <p:strVal val="#ppt_x"/>
                                          </p:val>
                                        </p:tav>
                                        <p:tav tm="100000">
                                          <p:val>
                                            <p:strVal val="#ppt_x"/>
                                          </p:val>
                                        </p:tav>
                                      </p:tavLst>
                                    </p:anim>
                                    <p:anim calcmode="lin" valueType="num">
                                      <p:cBhvr>
                                        <p:cTn id="49" dur="25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1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2700"/>
                            </p:stCondLst>
                            <p:childTnLst>
                              <p:par>
                                <p:cTn id="59" presetID="10"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arn(inVertical)">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P spid="10" grpId="0"/>
      <p:bldP spid="12" grpId="0" animBg="1"/>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xmlns=""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520152" y="0"/>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4" name="Picture 3">
            <a:extLst>
              <a:ext uri="{FF2B5EF4-FFF2-40B4-BE49-F238E27FC236}">
                <a16:creationId xmlns:a16="http://schemas.microsoft.com/office/drawing/2014/main" xmlns="" id="{7FF452D8-F524-6FEC-048A-453724A5E9AA}"/>
              </a:ext>
            </a:extLst>
          </p:cNvPr>
          <p:cNvPicPr>
            <a:picLocks noChangeAspect="1"/>
          </p:cNvPicPr>
          <p:nvPr/>
        </p:nvPicPr>
        <p:blipFill>
          <a:blip r:embed="rId8"/>
          <a:stretch>
            <a:fillRect/>
          </a:stretch>
        </p:blipFill>
        <p:spPr>
          <a:xfrm>
            <a:off x="1633341" y="2597828"/>
            <a:ext cx="8925318" cy="1926503"/>
          </a:xfrm>
          <a:prstGeom prst="rect">
            <a:avLst/>
          </a:prstGeom>
        </p:spPr>
      </p:pic>
    </p:spTree>
    <p:extLst>
      <p:ext uri="{BB962C8B-B14F-4D97-AF65-F5344CB8AC3E}">
        <p14:creationId xmlns:p14="http://schemas.microsoft.com/office/powerpoint/2010/main" val="1899714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xmlns=""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1688" y="1964647"/>
            <a:ext cx="4750518" cy="3166153"/>
          </a:xfrm>
          <a:prstGeom prst="rect">
            <a:avLst/>
          </a:prstGeom>
        </p:spPr>
      </p:pic>
    </p:spTree>
    <p:extLst>
      <p:ext uri="{BB962C8B-B14F-4D97-AF65-F5344CB8AC3E}">
        <p14:creationId xmlns:p14="http://schemas.microsoft.com/office/powerpoint/2010/main" val="3284793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xmlns=""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xmlns="" id="{BE649AEE-05B9-4B29-B114-E28D8948B230}"/>
              </a:ext>
            </a:extLst>
          </p:cNvPr>
          <p:cNvSpPr txBox="1"/>
          <p:nvPr/>
        </p:nvSpPr>
        <p:spPr>
          <a:xfrm>
            <a:off x="754581" y="1116571"/>
            <a:ext cx="10912411" cy="1200329"/>
          </a:xfrm>
          <a:prstGeom prst="rect">
            <a:avLst/>
          </a:prstGeom>
          <a:solidFill>
            <a:schemeClr val="accent1">
              <a:lumMod val="75000"/>
            </a:schemeClr>
          </a:solidFill>
        </p:spPr>
        <p:txBody>
          <a:bodyPr vert="horz" wrap="none" rtlCol="0">
            <a:spAutoFit/>
          </a:bodyPr>
          <a:lstStyle/>
          <a:p>
            <a:r>
              <a:rPr lang="vi-VN" sz="3600" dirty="0">
                <a:solidFill>
                  <a:schemeClr val="bg1"/>
                </a:solidFill>
                <a:latin typeface="Cambria" panose="02040503050406030204" pitchFamily="18" charset="0"/>
                <a:ea typeface="Cambria" panose="02040503050406030204" pitchFamily="18" charset="0"/>
              </a:rPr>
              <a:t>Nhà em có một vườn cây có 34 cây bưởi và 56 cây cam.</a:t>
            </a:r>
            <a:endParaRPr lang="en-US" sz="3600" dirty="0">
              <a:solidFill>
                <a:schemeClr val="bg1"/>
              </a:solidFill>
              <a:latin typeface="Cambria" panose="02040503050406030204" pitchFamily="18" charset="0"/>
              <a:ea typeface="Cambria" panose="02040503050406030204" pitchFamily="18" charset="0"/>
            </a:endParaRPr>
          </a:p>
          <a:p>
            <a:r>
              <a:rPr lang="vi-VN" sz="3600" dirty="0">
                <a:solidFill>
                  <a:schemeClr val="bg1"/>
                </a:solidFill>
                <a:latin typeface="Cambria" panose="02040503050406030204" pitchFamily="18" charset="0"/>
                <a:ea typeface="Cambria" panose="02040503050406030204" pitchFamily="18" charset="0"/>
              </a:rPr>
              <a:t>Tỉ số của số cây bưởi và số cây cam là?</a:t>
            </a:r>
            <a:endParaRPr lang="x-none" sz="3600" dirty="0">
              <a:solidFill>
                <a:schemeClr val="bg1"/>
              </a:solidFill>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6F711D3B-CBA1-53E3-1485-272634CF350B}"/>
                  </a:ext>
                </a:extLst>
              </p:cNvPr>
              <p:cNvSpPr txBox="1"/>
              <p:nvPr/>
            </p:nvSpPr>
            <p:spPr>
              <a:xfrm>
                <a:off x="3393440" y="2641600"/>
                <a:ext cx="4500880" cy="21738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f>
                        <m:fPr>
                          <m:ctrlPr>
                            <a:rPr lang="en-US" sz="7200" i="1" smtClean="0">
                              <a:solidFill>
                                <a:srgbClr val="FF0000"/>
                              </a:solidFill>
                              <a:effectLst/>
                              <a:latin typeface="Cambria Math"/>
                            </a:rPr>
                          </m:ctrlPr>
                        </m:fPr>
                        <m:num>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34</m:t>
                          </m:r>
                        </m:num>
                        <m:den>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56</m:t>
                          </m:r>
                        </m:den>
                      </m:f>
                    </m:oMath>
                  </m:oMathPara>
                </a14:m>
                <a:endParaRPr lang="en-US" sz="7200" dirty="0">
                  <a:solidFill>
                    <a:srgbClr val="FF0000"/>
                  </a:solidFill>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962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xmlns=""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xmlns="" id="{BE649AEE-05B9-4B29-B114-E28D8948B230}"/>
              </a:ext>
            </a:extLst>
          </p:cNvPr>
          <p:cNvSpPr txBox="1"/>
          <p:nvPr/>
        </p:nvSpPr>
        <p:spPr>
          <a:xfrm>
            <a:off x="1309927" y="1238491"/>
            <a:ext cx="9352432" cy="769441"/>
          </a:xfrm>
          <a:prstGeom prst="rect">
            <a:avLst/>
          </a:prstGeom>
          <a:solidFill>
            <a:schemeClr val="accent1">
              <a:lumMod val="75000"/>
            </a:schemeClr>
          </a:solidFill>
        </p:spPr>
        <p:txBody>
          <a:bodyPr vert="horz" wrap="non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cam và số cây bưởi là?</a:t>
            </a:r>
            <a:endParaRPr kumimoji="0" lang="x-none"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6F711D3B-CBA1-53E3-1485-272634CF350B}"/>
                  </a:ext>
                </a:extLst>
              </p:cNvPr>
              <p:cNvSpPr txBox="1"/>
              <p:nvPr/>
            </p:nvSpPr>
            <p:spPr>
              <a:xfrm>
                <a:off x="3393440" y="2641600"/>
                <a:ext cx="4500880" cy="22694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56</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34</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269467"/>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9282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xmlns=""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xmlns="" id="{BE649AEE-05B9-4B29-B114-E28D8948B230}"/>
              </a:ext>
            </a:extLst>
          </p:cNvPr>
          <p:cNvSpPr txBox="1"/>
          <p:nvPr/>
        </p:nvSpPr>
        <p:spPr>
          <a:xfrm>
            <a:off x="780301" y="954011"/>
            <a:ext cx="10568420" cy="1446550"/>
          </a:xfrm>
          <a:prstGeom prst="rect">
            <a:avLst/>
          </a:prstGeom>
          <a:solidFill>
            <a:schemeClr val="accent1">
              <a:lumMod val="75000"/>
            </a:schemeClr>
          </a:solidFill>
        </p:spPr>
        <p:txBody>
          <a:bodyPr vert="horz" wrap="squar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bưởi và tổng số cây có trong vườn là?</a:t>
            </a:r>
            <a:endParaRPr kumimoji="0" lang="x-none"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6F711D3B-CBA1-53E3-1485-272634CF350B}"/>
                  </a:ext>
                </a:extLst>
              </p:cNvPr>
              <p:cNvSpPr txBox="1"/>
              <p:nvPr/>
            </p:nvSpPr>
            <p:spPr>
              <a:xfrm>
                <a:off x="3393440" y="2641600"/>
                <a:ext cx="4500880" cy="2173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34</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73687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xmlns=""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8794" y="2029846"/>
            <a:ext cx="4194412" cy="2798307"/>
          </a:xfrm>
          <a:prstGeom prst="rect">
            <a:avLst/>
          </a:prstGeom>
        </p:spPr>
      </p:pic>
    </p:spTree>
    <p:extLst>
      <p:ext uri="{BB962C8B-B14F-4D97-AF65-F5344CB8AC3E}">
        <p14:creationId xmlns:p14="http://schemas.microsoft.com/office/powerpoint/2010/main" val="2396951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a cartoon of a robot in a pool&#10;&#10;Description automatically generated">
            <a:extLst>
              <a:ext uri="{FF2B5EF4-FFF2-40B4-BE49-F238E27FC236}">
                <a16:creationId xmlns:a16="http://schemas.microsoft.com/office/drawing/2014/main" xmlns="" id="{755AE950-2A67-4599-2F49-FF1D15D77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350" y="670561"/>
            <a:ext cx="10430070" cy="5473938"/>
          </a:xfrm>
          <a:prstGeom prst="rect">
            <a:avLst/>
          </a:prstGeom>
        </p:spPr>
      </p:pic>
    </p:spTree>
    <p:extLst>
      <p:ext uri="{BB962C8B-B14F-4D97-AF65-F5344CB8AC3E}">
        <p14:creationId xmlns:p14="http://schemas.microsoft.com/office/powerpoint/2010/main" val="74205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xmlns="" id="{9C1B777E-5ACE-444B-8DB6-DABAD60A11B7}"/>
              </a:ext>
            </a:extLst>
          </p:cNvPr>
          <p:cNvSpPr txBox="1">
            <a:spLocks noChangeArrowheads="1"/>
          </p:cNvSpPr>
          <p:nvPr/>
        </p:nvSpPr>
        <p:spPr bwMode="auto">
          <a:xfrm>
            <a:off x="633176" y="520648"/>
            <a:ext cx="1078666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Ta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có</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thể</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đạt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chuẩn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và</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ở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lớp</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như</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sau</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p>
        </p:txBody>
      </p:sp>
      <mc:AlternateContent xmlns:mc="http://schemas.openxmlformats.org/markup-compatibility/2006" xmlns:a14="http://schemas.microsoft.com/office/drawing/2010/main">
        <mc:Choice Requires="a14">
          <p:sp>
            <p:nvSpPr>
              <p:cNvPr id="4" name="TextBox 8">
                <a:extLst>
                  <a:ext uri="{FF2B5EF4-FFF2-40B4-BE49-F238E27FC236}">
                    <a16:creationId xmlns:a16="http://schemas.microsoft.com/office/drawing/2014/main" xmlns="" id="{785568EF-C11F-34BC-16AC-E603AF5B2F54}"/>
                  </a:ext>
                </a:extLst>
              </p:cNvPr>
              <p:cNvSpPr txBox="1">
                <a:spLocks noChangeArrowheads="1"/>
              </p:cNvSpPr>
              <p:nvPr/>
            </p:nvSpPr>
            <p:spPr bwMode="auto">
              <a:xfrm>
                <a:off x="1527256" y="1433820"/>
                <a:ext cx="8704742" cy="925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3200" b="1" i="1" dirty="0" smtClean="0">
                              <a:solidFill>
                                <a:srgbClr val="002060"/>
                              </a:solidFill>
                              <a:latin typeface="Cambria Math"/>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a:ea typeface="Cambria" panose="02040503050406030204" pitchFamily="18" charset="0"/>
                              <a:sym typeface="雷盖体" panose="00000800000000000000" pitchFamily="2" charset="-122"/>
                            </a:rPr>
                          </m:ctrlPr>
                        </m:fPr>
                        <m:num>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num>
                        <m:den>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32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4" name="TextBox 8">
                <a:extLst>
                  <a:ext uri="{FF2B5EF4-FFF2-40B4-BE49-F238E27FC236}">
                    <a16:creationId xmlns:a16="http://schemas.microsoft.com/office/drawing/2014/main" id="{785568EF-C11F-34BC-16AC-E603AF5B2F54}"/>
                  </a:ext>
                </a:extLst>
              </p:cNvPr>
              <p:cNvSpPr txBox="1">
                <a:spLocks noRot="1" noChangeAspect="1" noMove="1" noResize="1" noEditPoints="1" noAdjustHandles="1" noChangeArrowheads="1" noChangeShapeType="1" noTextEdit="1"/>
              </p:cNvSpPr>
              <p:nvPr/>
            </p:nvSpPr>
            <p:spPr bwMode="auto">
              <a:xfrm>
                <a:off x="1527256" y="1433820"/>
                <a:ext cx="8704742" cy="92519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TextBox 8">
            <a:extLst>
              <a:ext uri="{FF2B5EF4-FFF2-40B4-BE49-F238E27FC236}">
                <a16:creationId xmlns:a16="http://schemas.microsoft.com/office/drawing/2014/main" xmlns="" id="{F90CDEBE-D51C-88C7-22E5-F6576C4D3092}"/>
              </a:ext>
            </a:extLst>
          </p:cNvPr>
          <p:cNvSpPr txBox="1">
            <a:spLocks noChangeArrowheads="1"/>
          </p:cNvSpPr>
          <p:nvPr/>
        </p:nvSpPr>
        <p:spPr bwMode="auto">
          <a:xfrm>
            <a:off x="683976" y="2611525"/>
            <a:ext cx="1098986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nhất là 92%. Ta có thể tìm tỉ số phần trăm của số bạn đạt chuẩn và số bạn ở lớp thứ hai như sau:</a:t>
            </a:r>
          </a:p>
        </p:txBody>
      </p:sp>
      <p:sp>
        <p:nvSpPr>
          <p:cNvPr id="15" name="TextBox 8">
            <a:extLst>
              <a:ext uri="{FF2B5EF4-FFF2-40B4-BE49-F238E27FC236}">
                <a16:creationId xmlns:a16="http://schemas.microsoft.com/office/drawing/2014/main" xmlns="" id="{8EE0EF6D-27FC-E5FD-5BCF-A07037B7A26E}"/>
              </a:ext>
            </a:extLst>
          </p:cNvPr>
          <p:cNvSpPr txBox="1">
            <a:spLocks noChangeArrowheads="1"/>
          </p:cNvSpPr>
          <p:nvPr/>
        </p:nvSpPr>
        <p:spPr bwMode="auto">
          <a:xfrm>
            <a:off x="4737816" y="4099052"/>
            <a:ext cx="33089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37</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40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a:t>
            </a:r>
          </a:p>
        </p:txBody>
      </p:sp>
      <p:sp>
        <p:nvSpPr>
          <p:cNvPr id="16" name="TextBox 8">
            <a:extLst>
              <a:ext uri="{FF2B5EF4-FFF2-40B4-BE49-F238E27FC236}">
                <a16:creationId xmlns:a16="http://schemas.microsoft.com/office/drawing/2014/main" xmlns="" id="{D0B96FA8-14F3-B377-6F19-5D0E199191B5}"/>
              </a:ext>
            </a:extLst>
          </p:cNvPr>
          <p:cNvSpPr txBox="1">
            <a:spLocks noChangeArrowheads="1"/>
          </p:cNvSpPr>
          <p:nvPr/>
        </p:nvSpPr>
        <p:spPr bwMode="auto">
          <a:xfrm>
            <a:off x="2807416" y="4586732"/>
            <a:ext cx="85311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 × 100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100 = 92,5 : 100 = 92,5%</a:t>
            </a:r>
          </a:p>
        </p:txBody>
      </p:sp>
      <p:sp>
        <p:nvSpPr>
          <p:cNvPr id="17" name="TextBox 8">
            <a:extLst>
              <a:ext uri="{FF2B5EF4-FFF2-40B4-BE49-F238E27FC236}">
                <a16:creationId xmlns:a16="http://schemas.microsoft.com/office/drawing/2014/main" xmlns="" id="{38E2D466-F5F7-7CD6-5D31-51E35DF42D1D}"/>
              </a:ext>
            </a:extLst>
          </p:cNvPr>
          <p:cNvSpPr txBox="1">
            <a:spLocks noChangeArrowheads="1"/>
          </p:cNvSpPr>
          <p:nvPr/>
        </p:nvSpPr>
        <p:spPr bwMode="auto">
          <a:xfrm>
            <a:off x="805896" y="5265369"/>
            <a:ext cx="853114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hai là 92,5%.</a:t>
            </a:r>
          </a:p>
        </p:txBody>
      </p:sp>
    </p:spTree>
    <p:extLst>
      <p:ext uri="{BB962C8B-B14F-4D97-AF65-F5344CB8AC3E}">
        <p14:creationId xmlns:p14="http://schemas.microsoft.com/office/powerpoint/2010/main" val="2199409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75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75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75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 calcmode="lin" valueType="num">
                                      <p:cBhvr>
                                        <p:cTn id="2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750"/>
                                  </p:stCondLst>
                                  <p:iterate type="lt">
                                    <p:tmPct val="10000"/>
                                  </p:iterate>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5"/>
                                        </p:tgtEl>
                                        <p:attrNameLst>
                                          <p:attrName>ppt_y</p:attrName>
                                        </p:attrNameLst>
                                      </p:cBhvr>
                                      <p:tavLst>
                                        <p:tav tm="0">
                                          <p:val>
                                            <p:strVal val="#ppt_y"/>
                                          </p:val>
                                        </p:tav>
                                        <p:tav tm="100000">
                                          <p:val>
                                            <p:strVal val="#ppt_y"/>
                                          </p:val>
                                        </p:tav>
                                      </p:tavLst>
                                    </p:anim>
                                    <p:anim calcmode="lin" valueType="num">
                                      <p:cBhvr>
                                        <p:cTn id="3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750"/>
                                  </p:stCondLst>
                                  <p:iterate type="lt">
                                    <p:tmPct val="10000"/>
                                  </p:iterate>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6"/>
                                        </p:tgtEl>
                                        <p:attrNameLst>
                                          <p:attrName>ppt_y</p:attrName>
                                        </p:attrNameLst>
                                      </p:cBhvr>
                                      <p:tavLst>
                                        <p:tav tm="0">
                                          <p:val>
                                            <p:strVal val="#ppt_y"/>
                                          </p:val>
                                        </p:tav>
                                        <p:tav tm="100000">
                                          <p:val>
                                            <p:strVal val="#ppt_y"/>
                                          </p:val>
                                        </p:tav>
                                      </p:tavLst>
                                    </p:anim>
                                    <p:anim calcmode="lin" valueType="num">
                                      <p:cBhvr>
                                        <p:cTn id="4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750"/>
                                  </p:stCondLst>
                                  <p:iterate type="lt">
                                    <p:tmPct val="10000"/>
                                  </p:iterate>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7"/>
                                        </p:tgtEl>
                                        <p:attrNameLst>
                                          <p:attrName>ppt_y</p:attrName>
                                        </p:attrNameLst>
                                      </p:cBhvr>
                                      <p:tavLst>
                                        <p:tav tm="0">
                                          <p:val>
                                            <p:strVal val="#ppt_y"/>
                                          </p:val>
                                        </p:tav>
                                        <p:tav tm="100000">
                                          <p:val>
                                            <p:strVal val="#ppt_y"/>
                                          </p:val>
                                        </p:tav>
                                      </p:tavLst>
                                    </p:anim>
                                    <p:anim calcmode="lin" valueType="num">
                                      <p:cBhvr>
                                        <p:cTn id="5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0"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CEF0114B-8BB9-A156-5A05-72D607CA9AFE}"/>
              </a:ext>
            </a:extLst>
          </p:cNvPr>
          <p:cNvSpPr/>
          <p:nvPr/>
        </p:nvSpPr>
        <p:spPr>
          <a:xfrm>
            <a:off x="1422400" y="1554480"/>
            <a:ext cx="9387840" cy="3190240"/>
          </a:xfrm>
          <a:prstGeom prst="roundRect">
            <a:avLst/>
          </a:prstGeom>
          <a:solidFill>
            <a:srgbClr val="FDD3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latin typeface="Cambria" panose="02040503050406030204" pitchFamily="18" charset="0"/>
                <a:ea typeface="Cambria" panose="02040503050406030204" pitchFamily="18" charset="0"/>
              </a:rPr>
              <a:t>Muốn tìm tỉ số phần trăm của hai số, ta làm như sau:</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Tìm thương của hai số.</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Nhân thương của hai số đó với 100 và viết thêm kí hiệu % vào bên phải tích tìm được</a:t>
            </a:r>
          </a:p>
        </p:txBody>
      </p:sp>
    </p:spTree>
    <p:extLst>
      <p:ext uri="{BB962C8B-B14F-4D97-AF65-F5344CB8AC3E}">
        <p14:creationId xmlns:p14="http://schemas.microsoft.com/office/powerpoint/2010/main" val="2558705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童趣六一"/>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1864</TotalTime>
  <Words>547</Words>
  <Application>Microsoft Office PowerPoint</Application>
  <PresentationFormat>Custom</PresentationFormat>
  <Paragraphs>77</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童趣六一</dc:title>
  <dc:creator>Huong Thao - 0972115126</dc:creator>
  <cp:keywords>www.1ppt.com</cp:keywords>
  <dc:description>第一PPT</dc:description>
  <cp:lastModifiedBy>ismail - [2010]</cp:lastModifiedBy>
  <cp:revision>462</cp:revision>
  <dcterms:created xsi:type="dcterms:W3CDTF">2018-02-23T07:21:57Z</dcterms:created>
  <dcterms:modified xsi:type="dcterms:W3CDTF">2025-04-09T14:21:16Z</dcterms:modified>
</cp:coreProperties>
</file>