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74" r:id="rId3"/>
  </p:sldMasterIdLst>
  <p:notesMasterIdLst>
    <p:notesMasterId r:id="rId19"/>
  </p:notesMasterIdLst>
  <p:sldIdLst>
    <p:sldId id="310" r:id="rId4"/>
    <p:sldId id="259" r:id="rId5"/>
    <p:sldId id="300" r:id="rId6"/>
    <p:sldId id="301" r:id="rId7"/>
    <p:sldId id="302" r:id="rId8"/>
    <p:sldId id="303" r:id="rId9"/>
    <p:sldId id="309" r:id="rId10"/>
    <p:sldId id="257" r:id="rId11"/>
    <p:sldId id="288" r:id="rId12"/>
    <p:sldId id="260" r:id="rId13"/>
    <p:sldId id="289" r:id="rId14"/>
    <p:sldId id="290" r:id="rId15"/>
    <p:sldId id="299" r:id="rId16"/>
    <p:sldId id="291" r:id="rId17"/>
    <p:sldId id="307"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012"/>
    <a:srgbClr val="FF7E0A"/>
    <a:srgbClr val="6F3A7D"/>
    <a:srgbClr val="2FDE55"/>
    <a:srgbClr val="43861C"/>
    <a:srgbClr val="FBB1C7"/>
    <a:srgbClr val="F3F279"/>
    <a:srgbClr val="E55174"/>
    <a:srgbClr val="663300"/>
    <a:srgbClr val="7E43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92" autoAdjust="0"/>
    <p:restoredTop sz="94660"/>
  </p:normalViewPr>
  <p:slideViewPr>
    <p:cSldViewPr snapToGrid="0">
      <p:cViewPr varScale="1">
        <p:scale>
          <a:sx n="86" d="100"/>
          <a:sy n="86" d="100"/>
        </p:scale>
        <p:origin x="-552"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EBB54B0D-DAE4-4F35-B177-1A4C2FB1EC3F}" type="datetimeFigureOut">
              <a:rPr lang="zh-CN" altLang="en-US" smtClean="0"/>
              <a:pPr/>
              <a:t>2025/4/9</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25B5D281-D23C-4EEB-8748-C58E8FF0C2B9}" type="slidenum">
              <a:rPr lang="zh-CN" altLang="en-US" smtClean="0"/>
              <a:pPr/>
              <a:t>‹#›</a:t>
            </a:fld>
            <a:endParaRPr lang="zh-CN" altLang="en-US" dirty="0"/>
          </a:p>
        </p:txBody>
      </p:sp>
    </p:spTree>
    <p:extLst>
      <p:ext uri="{BB962C8B-B14F-4D97-AF65-F5344CB8AC3E}">
        <p14:creationId xmlns:p14="http://schemas.microsoft.com/office/powerpoint/2010/main" val="424401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a:t>
            </a:fld>
            <a:endParaRPr lang="zh-CN" altLang="en-US"/>
          </a:p>
        </p:txBody>
      </p:sp>
    </p:spTree>
    <p:extLst>
      <p:ext uri="{BB962C8B-B14F-4D97-AF65-F5344CB8AC3E}">
        <p14:creationId xmlns:p14="http://schemas.microsoft.com/office/powerpoint/2010/main" val="1768813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15</a:t>
            </a:fld>
            <a:endParaRPr lang="zh-CN" altLang="en-US"/>
          </a:p>
        </p:txBody>
      </p:sp>
    </p:spTree>
    <p:extLst>
      <p:ext uri="{BB962C8B-B14F-4D97-AF65-F5344CB8AC3E}">
        <p14:creationId xmlns:p14="http://schemas.microsoft.com/office/powerpoint/2010/main" val="151160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a:t>
            </a:fld>
            <a:endParaRPr lang="zh-CN" altLang="en-US"/>
          </a:p>
        </p:txBody>
      </p:sp>
    </p:spTree>
    <p:extLst>
      <p:ext uri="{BB962C8B-B14F-4D97-AF65-F5344CB8AC3E}">
        <p14:creationId xmlns:p14="http://schemas.microsoft.com/office/powerpoint/2010/main" val="323497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1768813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2106665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139961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1362598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1815144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3527078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818630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2025/4/9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3929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2025/4/9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54026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2025/4/9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4285729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524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245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891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509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233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410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5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2025/4/9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62795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17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745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754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2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01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043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900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436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618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06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2025/4/9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01951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823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92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802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91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2025/4/9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18377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2025/4/9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87007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2025/4/9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73478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2025/4/9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55506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2025/4/9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03731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2025/4/9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9186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281A5F1C-07EB-9909-2C58-E2636CF96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37686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2049057D-0809-FFFA-FAE7-1E821BE5CD9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1580294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7159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suckhoedoisong.vn/" TargetMode="External"/><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11.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11.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11.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4" name="Picture 3">
            <a:extLst>
              <a:ext uri="{FF2B5EF4-FFF2-40B4-BE49-F238E27FC236}">
                <a16:creationId xmlns:a16="http://schemas.microsoft.com/office/drawing/2014/main" xmlns="" id="{A3A904F5-C9E7-AE30-49DE-7494ABED44C5}"/>
              </a:ext>
            </a:extLst>
          </p:cNvPr>
          <p:cNvPicPr>
            <a:picLocks noChangeAspect="1"/>
          </p:cNvPicPr>
          <p:nvPr/>
        </p:nvPicPr>
        <p:blipFill>
          <a:blip r:embed="rId4"/>
          <a:stretch>
            <a:fillRect/>
          </a:stretch>
        </p:blipFill>
        <p:spPr>
          <a:xfrm>
            <a:off x="-85463" y="802640"/>
            <a:ext cx="2731245" cy="1670449"/>
          </a:xfrm>
          <a:prstGeom prst="rect">
            <a:avLst/>
          </a:prstGeom>
        </p:spPr>
      </p:pic>
      <p:pic>
        <p:nvPicPr>
          <p:cNvPr id="5" name="Picture 4">
            <a:extLst>
              <a:ext uri="{FF2B5EF4-FFF2-40B4-BE49-F238E27FC236}">
                <a16:creationId xmlns:a16="http://schemas.microsoft.com/office/drawing/2014/main" xmlns="" id="{D48D8442-04EC-6BCB-2691-54996AC367F3}"/>
              </a:ext>
            </a:extLst>
          </p:cNvPr>
          <p:cNvPicPr>
            <a:picLocks noChangeAspect="1"/>
          </p:cNvPicPr>
          <p:nvPr/>
        </p:nvPicPr>
        <p:blipFill>
          <a:blip r:embed="rId5"/>
          <a:stretch>
            <a:fillRect/>
          </a:stretch>
        </p:blipFill>
        <p:spPr>
          <a:xfrm>
            <a:off x="1010851" y="2006499"/>
            <a:ext cx="10235663" cy="2504541"/>
          </a:xfrm>
          <a:prstGeom prst="rect">
            <a:avLst/>
          </a:prstGeom>
        </p:spPr>
      </p:pic>
      <p:pic>
        <p:nvPicPr>
          <p:cNvPr id="7" name="Picture 6">
            <a:extLst>
              <a:ext uri="{FF2B5EF4-FFF2-40B4-BE49-F238E27FC236}">
                <a16:creationId xmlns:a16="http://schemas.microsoft.com/office/drawing/2014/main" xmlns="" id="{08ABB68C-2D93-9A99-990F-ED50E4FC3FD2}"/>
              </a:ext>
            </a:extLst>
          </p:cNvPr>
          <p:cNvPicPr>
            <a:picLocks noChangeAspect="1"/>
          </p:cNvPicPr>
          <p:nvPr/>
        </p:nvPicPr>
        <p:blipFill>
          <a:blip r:embed="rId6"/>
          <a:stretch>
            <a:fillRect/>
          </a:stretch>
        </p:blipFill>
        <p:spPr>
          <a:xfrm>
            <a:off x="4969157" y="4091385"/>
            <a:ext cx="2274005" cy="1072989"/>
          </a:xfrm>
          <a:prstGeom prst="rect">
            <a:avLst/>
          </a:prstGeom>
        </p:spPr>
      </p:pic>
      <p:pic>
        <p:nvPicPr>
          <p:cNvPr id="8" name="Picture 7">
            <a:extLst>
              <a:ext uri="{FF2B5EF4-FFF2-40B4-BE49-F238E27FC236}">
                <a16:creationId xmlns:a16="http://schemas.microsoft.com/office/drawing/2014/main" xmlns="" id="{29403F85-B2A2-AD96-2301-DAA2B5F387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
        <p:nvSpPr>
          <p:cNvPr id="9" name="TextBox 6">
            <a:extLst>
              <a:ext uri="{FF2B5EF4-FFF2-40B4-BE49-F238E27FC236}">
                <a16:creationId xmlns:a16="http://schemas.microsoft.com/office/drawing/2014/main" xmlns="" xmlns:lc="http://schemas.openxmlformats.org/drawingml/2006/lockedCanvas" id="{879195A0-7B0E-4B7B-9B9E-F032F5FABB5B}"/>
              </a:ext>
            </a:extLst>
          </p:cNvPr>
          <p:cNvSpPr txBox="1"/>
          <p:nvPr/>
        </p:nvSpPr>
        <p:spPr>
          <a:xfrm>
            <a:off x="3078182" y="941785"/>
            <a:ext cx="6697531"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2A5E0A"/>
                </a:solidFill>
                <a:effectLst/>
                <a:uLnTx/>
                <a:uFillTx/>
                <a:latin typeface="Aachen" panose="02020500000000000000" pitchFamily="18" charset="0"/>
                <a:ea typeface="Aachen" panose="02020500000000000000" pitchFamily="18" charset="0"/>
                <a:cs typeface="Aachen" panose="02020500000000000000" pitchFamily="18" charset="0"/>
                <a:sym typeface="Arial"/>
              </a:rPr>
              <a:t>UBND QUẬN </a:t>
            </a:r>
            <a:r>
              <a:rPr kumimoji="0" lang="en-US" sz="3200" b="1" i="0" u="none" strike="noStrike" kern="0" cap="none" spc="0" normalizeH="0" baseline="0" noProof="0" dirty="0" smtClean="0">
                <a:ln>
                  <a:noFill/>
                </a:ln>
                <a:solidFill>
                  <a:srgbClr val="2A5E0A"/>
                </a:solidFill>
                <a:effectLst/>
                <a:uLnTx/>
                <a:uFillTx/>
                <a:latin typeface="Aachen" panose="02020500000000000000" pitchFamily="18" charset="0"/>
                <a:ea typeface="Aachen" panose="02020500000000000000" pitchFamily="18" charset="0"/>
                <a:cs typeface="Aachen" panose="02020500000000000000" pitchFamily="18" charset="0"/>
                <a:sym typeface="Arial"/>
              </a:rPr>
              <a:t>DƯƠNG</a:t>
            </a:r>
            <a:r>
              <a:rPr kumimoji="0" lang="en-US" sz="3200" b="1" i="0" u="none" strike="noStrike" kern="0" cap="none" spc="0" normalizeH="0" noProof="0" dirty="0" smtClean="0">
                <a:ln>
                  <a:noFill/>
                </a:ln>
                <a:solidFill>
                  <a:srgbClr val="2A5E0A"/>
                </a:solidFill>
                <a:effectLst/>
                <a:uLnTx/>
                <a:uFillTx/>
                <a:latin typeface="Aachen" panose="02020500000000000000" pitchFamily="18" charset="0"/>
                <a:ea typeface="Aachen" panose="02020500000000000000" pitchFamily="18" charset="0"/>
                <a:cs typeface="Aachen" panose="02020500000000000000" pitchFamily="18" charset="0"/>
                <a:sym typeface="Arial"/>
              </a:rPr>
              <a:t> KINH</a:t>
            </a:r>
            <a:endParaRPr kumimoji="0" lang="vi-VN" sz="3200" b="1" i="0" u="none" strike="noStrike" kern="0" cap="none" spc="0" normalizeH="0" baseline="0" noProof="0" dirty="0">
              <a:ln>
                <a:noFill/>
              </a:ln>
              <a:solidFill>
                <a:srgbClr val="2A5E0A"/>
              </a:solidFill>
              <a:effectLst/>
              <a:uLnTx/>
              <a:uFillTx/>
              <a:latin typeface="Aachen" panose="02020500000000000000" pitchFamily="18" charset="0"/>
              <a:ea typeface="Aachen" panose="02020500000000000000" pitchFamily="18" charset="0"/>
              <a:cs typeface="Aachen" panose="02020500000000000000"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2A5E0A"/>
                </a:solidFill>
                <a:effectLst/>
                <a:uLnTx/>
                <a:uFillTx/>
                <a:latin typeface="Aachen" panose="02020500000000000000" pitchFamily="18" charset="0"/>
                <a:ea typeface="Aachen" panose="02020500000000000000" pitchFamily="18" charset="0"/>
                <a:cs typeface="Aachen" panose="02020500000000000000" pitchFamily="18" charset="0"/>
                <a:sym typeface="Arial"/>
              </a:rPr>
              <a:t>TRƯỜNG TIỂU HỌC </a:t>
            </a:r>
            <a:r>
              <a:rPr lang="en-US" sz="3200" b="1" kern="0" dirty="0" smtClean="0">
                <a:solidFill>
                  <a:srgbClr val="2A5E0A"/>
                </a:solidFill>
                <a:latin typeface="Aachen" panose="02020500000000000000" pitchFamily="18" charset="0"/>
                <a:ea typeface="Aachen" panose="02020500000000000000" pitchFamily="18" charset="0"/>
                <a:cs typeface="Aachen" panose="02020500000000000000" pitchFamily="18" charset="0"/>
                <a:sym typeface="Arial"/>
              </a:rPr>
              <a:t>ANH DŨNG</a:t>
            </a:r>
            <a:endParaRPr kumimoji="0" lang="en-US" sz="3200" b="1" i="0" u="none" strike="noStrike" kern="0" cap="none" spc="0" normalizeH="0" baseline="0" noProof="0" dirty="0">
              <a:ln>
                <a:noFill/>
              </a:ln>
              <a:solidFill>
                <a:srgbClr val="2A5E0A"/>
              </a:solidFill>
              <a:effectLst/>
              <a:uLnTx/>
              <a:uFillTx/>
              <a:latin typeface="Aachen" panose="02020500000000000000" pitchFamily="18" charset="0"/>
              <a:ea typeface="Aachen" panose="02020500000000000000" pitchFamily="18" charset="0"/>
              <a:cs typeface="Aachen" panose="02020500000000000000" pitchFamily="18" charset="0"/>
              <a:sym typeface="Arial"/>
            </a:endParaRPr>
          </a:p>
        </p:txBody>
      </p:sp>
    </p:spTree>
    <p:extLst>
      <p:ext uri="{BB962C8B-B14F-4D97-AF65-F5344CB8AC3E}">
        <p14:creationId xmlns:p14="http://schemas.microsoft.com/office/powerpoint/2010/main" val="73575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647548" y="169516"/>
            <a:ext cx="2347065" cy="907709"/>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1</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9877" r="100000"/>
                    </a14:imgEffect>
                  </a14:imgLayer>
                </a14:imgProps>
              </a:ext>
            </a:extLst>
          </a:blip>
          <a:stretch>
            <a:fillRect/>
          </a:stretch>
        </p:blipFill>
        <p:spPr>
          <a:xfrm>
            <a:off x="0" y="0"/>
            <a:ext cx="1234547" cy="1219306"/>
          </a:xfrm>
          <a:prstGeom prst="rect">
            <a:avLst/>
          </a:prstGeom>
        </p:spPr>
      </p:pic>
      <p:sp>
        <p:nvSpPr>
          <p:cNvPr id="2" name="TextBox 1">
            <a:extLst>
              <a:ext uri="{FF2B5EF4-FFF2-40B4-BE49-F238E27FC236}">
                <a16:creationId xmlns:a16="http://schemas.microsoft.com/office/drawing/2014/main" xmlns="" id="{BFEA8C62-1E75-1B8D-EAA4-CCF2E7F1ED21}"/>
              </a:ext>
            </a:extLst>
          </p:cNvPr>
          <p:cNvSpPr txBox="1"/>
          <p:nvPr/>
        </p:nvSpPr>
        <p:spPr>
          <a:xfrm>
            <a:off x="538480" y="1046480"/>
            <a:ext cx="11125200" cy="1815882"/>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Tỉ</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lệ</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18% (18 g/100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19% (19 g/100 g),</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17% (17 g/100 g) (</a:t>
            </a:r>
            <a:r>
              <a:rPr lang="en-US" sz="2800" b="1" dirty="0" err="1">
                <a:solidFill>
                  <a:srgbClr val="000000"/>
                </a:solidFill>
                <a:effectLst/>
                <a:latin typeface="Cambria" panose="02040503050406030204" pitchFamily="18" charset="0"/>
                <a:ea typeface="Cambria" panose="02040503050406030204" pitchFamily="18" charset="0"/>
              </a:rPr>
              <a:t>theo</a:t>
            </a:r>
            <a:r>
              <a:rPr lang="en-US" sz="2800" b="1" dirty="0">
                <a:solidFill>
                  <a:srgbClr val="000000"/>
                </a:solidFill>
                <a:effectLst/>
                <a:latin typeface="Cambria" panose="02040503050406030204" pitchFamily="18" charset="0"/>
                <a:ea typeface="Cambria" panose="02040503050406030204" pitchFamily="18" charset="0"/>
              </a:rPr>
              <a:t> </a:t>
            </a:r>
            <a:r>
              <a:rPr lang="en-US" sz="2800" u="sng" dirty="0">
                <a:solidFill>
                  <a:srgbClr val="0000FF"/>
                </a:solidFill>
                <a:effectLst/>
                <a:latin typeface="Cambria" panose="02040503050406030204" pitchFamily="18" charset="0"/>
                <a:ea typeface="Cambria" panose="02040503050406030204" pitchFamily="18" charset="0"/>
                <a:hlinkClick r:id="rId6"/>
              </a:rPr>
              <a:t>https://suckhoedoisong.vn</a:t>
            </a:r>
            <a:r>
              <a:rPr lang="en-US" sz="2800" b="1" dirty="0">
                <a:solidFill>
                  <a:srgbClr val="000000"/>
                </a:solidFill>
                <a:effectLst/>
                <a:latin typeface="Cambria" panose="02040503050406030204" pitchFamily="18" charset="0"/>
                <a:ea typeface="Cambria" panose="02040503050406030204" pitchFamily="18" charset="0"/>
              </a:rPr>
              <a:t>). Em </a:t>
            </a:r>
            <a:r>
              <a:rPr lang="en-US" sz="2800" b="1" dirty="0" err="1">
                <a:solidFill>
                  <a:srgbClr val="000000"/>
                </a:solidFill>
                <a:effectLst/>
                <a:latin typeface="Cambria" panose="02040503050406030204" pitchFamily="18" charset="0"/>
                <a:ea typeface="Cambria" panose="02040503050406030204" pitchFamily="18" charset="0"/>
              </a:rPr>
              <a:t>hãy</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tính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số</a:t>
            </a:r>
            <a:r>
              <a:rPr lang="en-US" sz="2800" b="1" dirty="0">
                <a:solidFill>
                  <a:srgbClr val="000000"/>
                </a:solidFill>
                <a:effectLst/>
                <a:latin typeface="Cambria" panose="02040503050406030204" pitchFamily="18" charset="0"/>
                <a:ea typeface="Cambria" panose="02040503050406030204" pitchFamily="18" charset="0"/>
              </a:rPr>
              <a:t> gam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250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200 g </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300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119E770A-1C91-8004-314F-0705750DEA02}"/>
              </a:ext>
            </a:extLst>
          </p:cNvPr>
          <p:cNvSpPr txBox="1"/>
          <p:nvPr/>
        </p:nvSpPr>
        <p:spPr>
          <a:xfrm>
            <a:off x="1239520" y="2814320"/>
            <a:ext cx="9570720" cy="3903633"/>
          </a:xfrm>
          <a:prstGeom prst="rect">
            <a:avLst/>
          </a:prstGeom>
          <a:noFill/>
        </p:spPr>
        <p:txBody>
          <a:bodyPr wrap="square" rtlCol="0">
            <a:spAutoFit/>
          </a:bodyPr>
          <a:lstStyle/>
          <a:p>
            <a:pPr marL="0" marR="0" algn="ctr">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endParaRPr lang="en-US" sz="24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250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bò</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(250 x 18) : 100 = 45 (g)</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200 g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chép</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800"/>
              </a:spcAft>
            </a:pPr>
            <a:r>
              <a:rPr lang="en-US" sz="2400" b="1" dirty="0">
                <a:solidFill>
                  <a:srgbClr val="FF0000"/>
                </a:solidFill>
                <a:effectLst/>
                <a:latin typeface="Cambria" panose="02040503050406030204" pitchFamily="18" charset="0"/>
                <a:ea typeface="Cambria" panose="02040503050406030204" pitchFamily="18" charset="0"/>
              </a:rPr>
              <a:t>(200 x 17) : 100 = 34 (g)</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300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lợn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nạc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19) : 100 = 57 (g)</a:t>
            </a:r>
          </a:p>
          <a:p>
            <a:pPr marL="0" marR="0" algn="ctr">
              <a:spcBef>
                <a:spcPts val="0"/>
              </a:spcBef>
              <a:spcAft>
                <a:spcPts val="500"/>
              </a:spcAft>
            </a:pPr>
            <a:r>
              <a:rPr lang="en-US" sz="2400" b="1" i="1" dirty="0" err="1">
                <a:solidFill>
                  <a:srgbClr val="FF0000"/>
                </a:solidFill>
                <a:effectLst/>
                <a:latin typeface="Cambria" panose="02040503050406030204" pitchFamily="18" charset="0"/>
                <a:ea typeface="Cambria" panose="02040503050406030204" pitchFamily="18" charset="0"/>
              </a:rPr>
              <a:t>Đáp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số</a:t>
            </a:r>
            <a:r>
              <a:rPr lang="en-US" sz="2400" b="1" i="1" dirty="0">
                <a:solidFill>
                  <a:srgbClr val="FF0000"/>
                </a:solidFill>
                <a:effectLst/>
                <a:latin typeface="Cambria" panose="02040503050406030204" pitchFamily="18" charset="0"/>
                <a:ea typeface="Cambria" panose="02040503050406030204" pitchFamily="18" charset="0"/>
              </a:rPr>
              <a: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bò</a:t>
            </a:r>
            <a:r>
              <a:rPr lang="en-US" sz="2400" b="1" dirty="0">
                <a:solidFill>
                  <a:srgbClr val="FF0000"/>
                </a:solidFill>
                <a:effectLst/>
                <a:latin typeface="Cambria" panose="02040503050406030204" pitchFamily="18" charset="0"/>
                <a:ea typeface="Cambria" panose="02040503050406030204" pitchFamily="18" charset="0"/>
              </a:rPr>
              <a:t>: 45 g;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chép</a:t>
            </a:r>
            <a:r>
              <a:rPr lang="en-US" sz="2400" b="1" dirty="0">
                <a:solidFill>
                  <a:srgbClr val="FF0000"/>
                </a:solidFill>
                <a:effectLst/>
                <a:latin typeface="Cambria" panose="02040503050406030204" pitchFamily="18" charset="0"/>
                <a:ea typeface="Cambria" panose="02040503050406030204" pitchFamily="18" charset="0"/>
              </a:rPr>
              <a:t>: 34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lợn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nạc</a:t>
            </a:r>
            <a:r>
              <a:rPr lang="en-US" sz="2400" b="1" dirty="0">
                <a:solidFill>
                  <a:srgbClr val="FF0000"/>
                </a:solidFill>
                <a:effectLst/>
                <a:latin typeface="Cambria" panose="02040503050406030204" pitchFamily="18" charset="0"/>
                <a:ea typeface="Cambria" panose="02040503050406030204" pitchFamily="18" charset="0"/>
              </a:rPr>
              <a:t>: 57 g.</a:t>
            </a:r>
          </a:p>
          <a:p>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01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6"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1051270" y="244688"/>
            <a:ext cx="1803690" cy="832272"/>
          </a:xfrm>
          <a:prstGeom prst="flowChartTerminator">
            <a:avLst/>
          </a:prstGeom>
          <a:solidFill>
            <a:srgbClr val="FF7E0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Altus Serif" panose="02000000000000000000" pitchFamily="2" charset="0"/>
              </a:rPr>
              <a:t>  </a:t>
            </a:r>
            <a:r>
              <a:rPr lang="en-US" sz="4400" dirty="0" err="1">
                <a:solidFill>
                  <a:schemeClr val="tx1"/>
                </a:solidFill>
                <a:latin typeface="#9Slide07 IcielAltus Serif" panose="02000000000000000000" pitchFamily="2" charset="0"/>
              </a:rPr>
              <a:t>Bài</a:t>
            </a:r>
            <a:r>
              <a:rPr lang="en-US" sz="4400" dirty="0">
                <a:solidFill>
                  <a:schemeClr val="tx1"/>
                </a:solidFill>
                <a:latin typeface="#9Slide07 IcielAltus Serif" panose="02000000000000000000" pitchFamily="2" charset="0"/>
              </a:rPr>
              <a:t> 2</a:t>
            </a:r>
          </a:p>
        </p:txBody>
      </p:sp>
      <p:sp>
        <p:nvSpPr>
          <p:cNvPr id="22" name="TextBox 21"/>
          <p:cNvSpPr txBox="1"/>
          <p:nvPr/>
        </p:nvSpPr>
        <p:spPr>
          <a:xfrm>
            <a:off x="426720" y="1074858"/>
            <a:ext cx="11217859"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Một đội đồng diễn thể dục gồm 300 người, trong đó có 40% mặc áo đỏ, 25% mặc áo vàng, số còn lại mặc áo xanh. Hỏi trong đội đồng diễn đó có bao nhiêu người mặc áo xanh ?</a:t>
            </a: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6667" y1="66667" x2="16667" y2="66667"/>
                        <a14:foregroundMark x1="68519" y1="84848" x2="68519" y2="84848"/>
                      </a14:backgroundRemoval>
                    </a14:imgEffect>
                  </a14:imgLayer>
                </a14:imgProps>
              </a:ext>
            </a:extLst>
          </a:blip>
          <a:stretch>
            <a:fillRect/>
          </a:stretch>
        </p:blipFill>
        <p:spPr>
          <a:xfrm>
            <a:off x="-286460" y="-344602"/>
            <a:ext cx="1759610" cy="1799492"/>
          </a:xfrm>
          <a:prstGeom prst="rect">
            <a:avLst/>
          </a:prstGeom>
        </p:spPr>
      </p:pic>
      <p:cxnSp>
        <p:nvCxnSpPr>
          <p:cNvPr id="3" name="Straight Connector 2">
            <a:extLst>
              <a:ext uri="{FF2B5EF4-FFF2-40B4-BE49-F238E27FC236}">
                <a16:creationId xmlns:a16="http://schemas.microsoft.com/office/drawing/2014/main" xmlns="" id="{7A2A123B-7695-DCA7-289B-8A53A9DF4EAD}"/>
              </a:ext>
            </a:extLst>
          </p:cNvPr>
          <p:cNvCxnSpPr/>
          <p:nvPr/>
        </p:nvCxnSpPr>
        <p:spPr>
          <a:xfrm>
            <a:off x="6055360" y="2865120"/>
            <a:ext cx="0" cy="316992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CFEF6F91-5577-6D8D-AC8A-3D21F3AD014F}"/>
              </a:ext>
            </a:extLst>
          </p:cNvPr>
          <p:cNvSpPr txBox="1"/>
          <p:nvPr/>
        </p:nvSpPr>
        <p:spPr>
          <a:xfrm>
            <a:off x="640080" y="2559387"/>
            <a:ext cx="5293360" cy="3865161"/>
          </a:xfrm>
          <a:prstGeom prst="rect">
            <a:avLst/>
          </a:prstGeom>
          <a:noFill/>
        </p:spPr>
        <p:txBody>
          <a:bodyPr wrap="square" rtlCol="0">
            <a:spAutoFit/>
          </a:bodyPr>
          <a:lstStyle/>
          <a:p>
            <a:pPr marL="0" marR="0" algn="just">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Cách</a:t>
            </a:r>
            <a:r>
              <a:rPr lang="en-US" sz="2400" b="1" dirty="0">
                <a:solidFill>
                  <a:srgbClr val="FF0000"/>
                </a:solidFill>
                <a:effectLst/>
                <a:latin typeface="Cambria" panose="02040503050406030204" pitchFamily="18" charset="0"/>
                <a:ea typeface="Cambria" panose="02040503050406030204" pitchFamily="18" charset="0"/>
              </a:rPr>
              <a:t> 1:</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đỏ</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40) : 100 = 120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vàng</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25) : 100 = 75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xanh</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300 - 120 - 75 = 105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i="1" dirty="0" err="1">
                <a:solidFill>
                  <a:srgbClr val="FF0000"/>
                </a:solidFill>
                <a:effectLst/>
                <a:latin typeface="Cambria" panose="02040503050406030204" pitchFamily="18" charset="0"/>
                <a:ea typeface="Cambria" panose="02040503050406030204" pitchFamily="18" charset="0"/>
              </a:rPr>
              <a:t>Đáp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số</a:t>
            </a:r>
            <a:r>
              <a:rPr lang="en-US" sz="2400" b="1" i="1" dirty="0">
                <a:solidFill>
                  <a:srgbClr val="FF0000"/>
                </a:solidFill>
                <a:effectLst/>
                <a:latin typeface="Cambria" panose="02040503050406030204" pitchFamily="18" charset="0"/>
                <a:ea typeface="Cambria" panose="02040503050406030204" pitchFamily="18" charset="0"/>
              </a:rPr>
              <a:t>:</a:t>
            </a:r>
            <a:r>
              <a:rPr lang="en-US" sz="2400" b="1" dirty="0">
                <a:solidFill>
                  <a:srgbClr val="FF0000"/>
                </a:solidFill>
                <a:effectLst/>
                <a:latin typeface="Cambria" panose="02040503050406030204" pitchFamily="18" charset="0"/>
                <a:ea typeface="Cambria" panose="02040503050406030204" pitchFamily="18" charset="0"/>
              </a:rPr>
              <a:t> 105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4F89FACD-70A0-3F7A-F2C5-49EDAE2A1EFC}"/>
              </a:ext>
            </a:extLst>
          </p:cNvPr>
          <p:cNvSpPr txBox="1"/>
          <p:nvPr/>
        </p:nvSpPr>
        <p:spPr>
          <a:xfrm>
            <a:off x="6197600" y="3006427"/>
            <a:ext cx="5293360" cy="2677656"/>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Cách 2:</a:t>
            </a:r>
          </a:p>
          <a:p>
            <a:pPr algn="ctr"/>
            <a:r>
              <a:rPr lang="vi-VN" sz="2400" b="1" dirty="0">
                <a:solidFill>
                  <a:srgbClr val="FF0000"/>
                </a:solidFill>
                <a:latin typeface="Cambria" panose="02040503050406030204" pitchFamily="18" charset="0"/>
                <a:ea typeface="Cambria" panose="02040503050406030204" pitchFamily="18" charset="0"/>
              </a:rPr>
              <a:t>Nếu coi 300 người chiếm 100% thì số phần trăm người mặc áo xanh là: </a:t>
            </a:r>
          </a:p>
          <a:p>
            <a:pPr algn="ctr"/>
            <a:r>
              <a:rPr lang="vi-VN" sz="2400" b="1" dirty="0">
                <a:solidFill>
                  <a:srgbClr val="FF0000"/>
                </a:solidFill>
                <a:latin typeface="Cambria" panose="02040503050406030204" pitchFamily="18" charset="0"/>
                <a:ea typeface="Cambria" panose="02040503050406030204" pitchFamily="18" charset="0"/>
              </a:rPr>
              <a:t>100 – ( 40 + 25 ) = 35 (%)</a:t>
            </a:r>
          </a:p>
          <a:p>
            <a:pPr algn="ctr"/>
            <a:r>
              <a:rPr lang="vi-VN" sz="2400" b="1" dirty="0">
                <a:solidFill>
                  <a:srgbClr val="FF0000"/>
                </a:solidFill>
                <a:latin typeface="Cambria" panose="02040503050406030204" pitchFamily="18" charset="0"/>
                <a:ea typeface="Cambria" panose="02040503050406030204" pitchFamily="18" charset="0"/>
              </a:rPr>
              <a:t>Số người mặc áo xanh là:</a:t>
            </a:r>
          </a:p>
          <a:p>
            <a:pPr algn="ctr"/>
            <a:r>
              <a:rPr lang="vi-VN" sz="2400" b="1" dirty="0">
                <a:solidFill>
                  <a:srgbClr val="FF0000"/>
                </a:solidFill>
                <a:latin typeface="Cambria" panose="02040503050406030204" pitchFamily="18" charset="0"/>
                <a:ea typeface="Cambria" panose="02040503050406030204" pitchFamily="18" charset="0"/>
              </a:rPr>
              <a:t>(300 x 35) : 100 = 105 ( người)</a:t>
            </a:r>
          </a:p>
          <a:p>
            <a:pPr algn="ctr"/>
            <a:r>
              <a:rPr lang="vi-VN" sz="2400" b="1" dirty="0">
                <a:solidFill>
                  <a:srgbClr val="FF0000"/>
                </a:solidFill>
                <a:latin typeface="Cambria" panose="02040503050406030204" pitchFamily="18" charset="0"/>
                <a:ea typeface="Cambria" panose="02040503050406030204" pitchFamily="18" charset="0"/>
              </a:rPr>
              <a:t>Đáp số: 105 người.</a:t>
            </a:r>
          </a:p>
        </p:txBody>
      </p:sp>
    </p:spTree>
    <p:extLst>
      <p:ext uri="{BB962C8B-B14F-4D97-AF65-F5344CB8AC3E}">
        <p14:creationId xmlns:p14="http://schemas.microsoft.com/office/powerpoint/2010/main" val="143413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900" decel="100000" fill="hold"/>
                                        <p:tgtEl>
                                          <p:spTgt spid="5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900" decel="100000" fill="hold"/>
                                        <p:tgtEl>
                                          <p:spTgt spid="2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 grpId="0" animBg="1"/>
      <p:bldP spid="22" grpId="0"/>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9" name="Rounded Rectangle 9"/>
          <p:cNvSpPr/>
          <p:nvPr/>
        </p:nvSpPr>
        <p:spPr>
          <a:xfrm>
            <a:off x="185194" y="289865"/>
            <a:ext cx="11722325" cy="6460436"/>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accent4">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481423" y="230662"/>
            <a:ext cx="2337548" cy="741400"/>
          </a:xfrm>
          <a:prstGeom prst="flowChartTerminator">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3</a:t>
            </a:r>
          </a:p>
        </p:txBody>
      </p:sp>
      <p:sp>
        <p:nvSpPr>
          <p:cNvPr id="54" name="TextBox 53"/>
          <p:cNvSpPr txBox="1"/>
          <p:nvPr/>
        </p:nvSpPr>
        <p:spPr>
          <a:xfrm>
            <a:off x="2804160" y="414700"/>
            <a:ext cx="9001760" cy="2554545"/>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Lãi suất tiết kiệm ở một ngân hàng là 7,4% một năm. Một người gửi tiết kiệm 35 000 000 đồng. Hỏi sau một năm:</a:t>
            </a:r>
          </a:p>
          <a:p>
            <a:pPr algn="just"/>
            <a:r>
              <a:rPr lang="vi-VN" sz="3200" dirty="0">
                <a:solidFill>
                  <a:srgbClr val="002060"/>
                </a:solidFill>
                <a:latin typeface="Cambria" panose="02040503050406030204" pitchFamily="18" charset="0"/>
                <a:ea typeface="Cambria" panose="02040503050406030204" pitchFamily="18" charset="0"/>
              </a:rPr>
              <a:t>a) Số tiền lãi là bao nhiêu? </a:t>
            </a:r>
          </a:p>
          <a:p>
            <a:pPr algn="just"/>
            <a:r>
              <a:rPr lang="vi-VN" sz="3200" dirty="0">
                <a:solidFill>
                  <a:srgbClr val="002060"/>
                </a:solidFill>
                <a:latin typeface="Cambria" panose="02040503050406030204" pitchFamily="18" charset="0"/>
                <a:ea typeface="Cambria" panose="02040503050406030204" pitchFamily="18" charset="0"/>
              </a:rPr>
              <a:t>b) Tổng số tiền gửi và tiền lãi là bao nhiêu?</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551" b="100000" l="0" r="90000"/>
                    </a14:imgEffect>
                  </a14:imgLayer>
                </a14:imgProps>
              </a:ext>
            </a:extLst>
          </a:blip>
          <a:stretch>
            <a:fillRect/>
          </a:stretch>
        </p:blipFill>
        <p:spPr>
          <a:xfrm>
            <a:off x="79888" y="-176924"/>
            <a:ext cx="1143099" cy="1356478"/>
          </a:xfrm>
          <a:prstGeom prst="rect">
            <a:avLst/>
          </a:prstGeom>
        </p:spPr>
      </p:pic>
      <p:sp>
        <p:nvSpPr>
          <p:cNvPr id="2" name="TextBox 1">
            <a:extLst>
              <a:ext uri="{FF2B5EF4-FFF2-40B4-BE49-F238E27FC236}">
                <a16:creationId xmlns:a16="http://schemas.microsoft.com/office/drawing/2014/main" xmlns="" id="{8F43F838-97BE-0516-DC54-56FA54E2F48E}"/>
              </a:ext>
            </a:extLst>
          </p:cNvPr>
          <p:cNvSpPr txBox="1"/>
          <p:nvPr/>
        </p:nvSpPr>
        <p:spPr>
          <a:xfrm>
            <a:off x="985520" y="2946400"/>
            <a:ext cx="10190480" cy="3493264"/>
          </a:xfrm>
          <a:prstGeom prst="rect">
            <a:avLst/>
          </a:prstGeom>
          <a:noFill/>
        </p:spPr>
        <p:txBody>
          <a:bodyPr wrap="square" rtlCol="0">
            <a:spAutoFit/>
          </a:bodyPr>
          <a:lstStyle/>
          <a:p>
            <a:pPr marL="0" marR="0" algn="ctr">
              <a:spcBef>
                <a:spcPts val="0"/>
              </a:spcBef>
              <a:spcAft>
                <a:spcPts val="50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a) Sau </a:t>
            </a:r>
            <a:r>
              <a:rPr lang="en-US" sz="2800" b="1" dirty="0" err="1">
                <a:solidFill>
                  <a:srgbClr val="FF0000"/>
                </a:solidFill>
                <a:effectLst/>
                <a:latin typeface="Cambria" panose="02040503050406030204" pitchFamily="18" charset="0"/>
                <a:ea typeface="Cambria" panose="02040503050406030204" pitchFamily="18" charset="0"/>
              </a:rPr>
              <a:t>một</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năm</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lãi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(35 000 000 x 7,4) : 100 = 2 590 000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b) </a:t>
            </a:r>
            <a:r>
              <a:rPr lang="en-US" sz="2800" b="1" dirty="0" err="1">
                <a:solidFill>
                  <a:srgbClr val="FF0000"/>
                </a:solidFill>
                <a:effectLst/>
                <a:latin typeface="Cambria" panose="02040503050406030204" pitchFamily="18" charset="0"/>
                <a:ea typeface="Cambria" panose="02040503050406030204" pitchFamily="18" charset="0"/>
              </a:rPr>
              <a:t>Tổng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gửi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và</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lãi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35 000 000 + 2 590 000 = 37 590 000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err="1">
                <a:solidFill>
                  <a:srgbClr val="FF0000"/>
                </a:solidFill>
                <a:effectLst/>
                <a:latin typeface="Cambria" panose="02040503050406030204" pitchFamily="18" charset="0"/>
                <a:ea typeface="Cambria" panose="02040503050406030204" pitchFamily="18" charset="0"/>
              </a:rPr>
              <a:t>Đáp</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 2 590 000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 </a:t>
            </a:r>
          </a:p>
          <a:p>
            <a:pPr algn="ctr"/>
            <a:r>
              <a:rPr lang="en-US" sz="2800" b="1" dirty="0">
                <a:solidFill>
                  <a:srgbClr val="FF0000"/>
                </a:solidFill>
                <a:effectLst/>
                <a:latin typeface="Cambria" panose="02040503050406030204" pitchFamily="18" charset="0"/>
                <a:ea typeface="Cambria" panose="02040503050406030204" pitchFamily="18" charset="0"/>
              </a:rPr>
              <a:t>               b) 37 590 000 </a:t>
            </a:r>
            <a:r>
              <a:rPr lang="en-US" sz="2800" b="1" dirty="0" err="1">
                <a:solidFill>
                  <a:srgbClr val="FF0000"/>
                </a:solidFill>
                <a:effectLst/>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5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 calcmode="lin" valueType="num">
                                      <p:cBhvr>
                                        <p:cTn id="21" dur="500" fill="hold"/>
                                        <p:tgtEl>
                                          <p:spTgt spid="54"/>
                                        </p:tgtEl>
                                        <p:attrNameLst>
                                          <p:attrName>style.rotation</p:attrName>
                                        </p:attrNameLst>
                                      </p:cBhvr>
                                      <p:tavLst>
                                        <p:tav tm="0">
                                          <p:val>
                                            <p:fltVal val="360"/>
                                          </p:val>
                                        </p:tav>
                                        <p:tav tm="100000">
                                          <p:val>
                                            <p:fltVal val="0"/>
                                          </p:val>
                                        </p:tav>
                                      </p:tavLst>
                                    </p:anim>
                                    <p:animEffect transition="in" filter="fade">
                                      <p:cBhvr>
                                        <p:cTn id="22" dur="500"/>
                                        <p:tgtEl>
                                          <p:spTgt spid="5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360"/>
                                          </p:val>
                                        </p:tav>
                                        <p:tav tm="100000">
                                          <p:val>
                                            <p:fltVal val="0"/>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5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487" y="2435310"/>
            <a:ext cx="11126782" cy="2298736"/>
          </a:xfrm>
          <a:prstGeom prst="rect">
            <a:avLst/>
          </a:prstGeom>
        </p:spPr>
      </p:pic>
      <p:pic>
        <p:nvPicPr>
          <p:cNvPr id="3" name="Picture 2">
            <a:extLst>
              <a:ext uri="{FF2B5EF4-FFF2-40B4-BE49-F238E27FC236}">
                <a16:creationId xmlns:a16="http://schemas.microsoft.com/office/drawing/2014/main" xmlns="" id="{94A33C28-B273-05CC-0A57-B5312F730D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8389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24503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bg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Terminator 3"/>
          <p:cNvSpPr/>
          <p:nvPr/>
        </p:nvSpPr>
        <p:spPr>
          <a:xfrm>
            <a:off x="916118" y="457200"/>
            <a:ext cx="2337548" cy="939293"/>
          </a:xfrm>
          <a:prstGeom prst="flowChartTerminator">
            <a:avLst/>
          </a:prstGeom>
          <a:solidFill>
            <a:srgbClr val="7030A0"/>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4</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4516" b="100000" l="8784" r="100000"/>
                    </a14:imgEffect>
                  </a14:imgLayer>
                </a14:imgProps>
              </a:ext>
            </a:extLst>
          </a:blip>
          <a:stretch>
            <a:fillRect/>
          </a:stretch>
        </p:blipFill>
        <p:spPr>
          <a:xfrm>
            <a:off x="98954" y="26389"/>
            <a:ext cx="1486330" cy="1556629"/>
          </a:xfrm>
          <a:prstGeom prst="rect">
            <a:avLst/>
          </a:prstGeom>
        </p:spPr>
      </p:pic>
      <p:sp>
        <p:nvSpPr>
          <p:cNvPr id="29" name="TextBox 28"/>
          <p:cNvSpPr txBox="1"/>
          <p:nvPr/>
        </p:nvSpPr>
        <p:spPr>
          <a:xfrm>
            <a:off x="3251200" y="779236"/>
            <a:ext cx="8636000" cy="2246769"/>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Theo kế hoạch, một tổ sản xuất dệt may phải may được 850 bộ quần áo đồng phục cho năm học mới. Sau một thời gian, người ta thấy số bộ quần áo may được bằng 70% số bộ quần áo chưa may. Hỏi lúc đó, tổ sản xuất đã may được bao nhiêu bộ quần áo đồng phục? </a:t>
            </a:r>
            <a:endParaRPr lang="en-US" sz="2800" dirty="0">
              <a:solidFill>
                <a:srgbClr val="00206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3920CAE8-446C-FC70-E5B2-E48651C994A8}"/>
                  </a:ext>
                </a:extLst>
              </p:cNvPr>
              <p:cNvSpPr txBox="1"/>
              <p:nvPr/>
            </p:nvSpPr>
            <p:spPr>
              <a:xfrm>
                <a:off x="2316480" y="2946400"/>
                <a:ext cx="8636000" cy="4053482"/>
              </a:xfrm>
              <a:prstGeom prst="rect">
                <a:avLst/>
              </a:prstGeom>
              <a:noFill/>
            </p:spPr>
            <p:txBody>
              <a:bodyPr wrap="square" rtlCol="0">
                <a:spAutoFit/>
              </a:bodyPr>
              <a:lstStyle/>
              <a:p>
                <a:pPr marL="0" marR="0" algn="ctr">
                  <a:spcBef>
                    <a:spcPts val="0"/>
                  </a:spcBef>
                  <a:spcAft>
                    <a:spcPts val="0"/>
                  </a:spcAft>
                </a:pPr>
                <a:r>
                  <a:rPr lang="en-US" sz="2800" b="1" i="1" dirty="0">
                    <a:solidFill>
                      <a:srgbClr val="FF0000"/>
                    </a:solidFill>
                    <a:effectLst/>
                    <a:latin typeface="Cambria" panose="02040503050406030204" pitchFamily="18" charset="0"/>
                    <a:ea typeface="Cambria" panose="02040503050406030204" pitchFamily="18" charset="0"/>
                  </a:rPr>
                  <a:t>Bài </a:t>
                </a:r>
                <a:r>
                  <a:rPr lang="en-US" sz="2800" b="1" i="1" dirty="0" err="1">
                    <a:solidFill>
                      <a:srgbClr val="FF0000"/>
                    </a:solidFill>
                    <a:effectLst/>
                    <a:latin typeface="Cambria" panose="02040503050406030204" pitchFamily="18" charset="0"/>
                    <a:ea typeface="Cambria" panose="02040503050406030204" pitchFamily="18" charset="0"/>
                  </a:rPr>
                  <a:t>giải</a:t>
                </a:r>
                <a:r>
                  <a:rPr lang="en-US" sz="2800" i="1" dirty="0">
                    <a:solidFill>
                      <a:srgbClr val="FF0000"/>
                    </a:solidFill>
                    <a:effectLst/>
                    <a:latin typeface="Cambria" panose="02040503050406030204" pitchFamily="18" charset="0"/>
                    <a:ea typeface="Cambria" panose="02040503050406030204" pitchFamily="18" charset="0"/>
                  </a:rPr>
                  <a:t/>
                </a:r>
                <a:br>
                  <a:rPr lang="en-US" sz="2800" i="1" dirty="0">
                    <a:solidFill>
                      <a:srgbClr val="FF0000"/>
                    </a:solidFill>
                    <a:effectLst/>
                    <a:latin typeface="Cambria" panose="02040503050406030204" pitchFamily="18" charset="0"/>
                    <a:ea typeface="Cambria" panose="02040503050406030204" pitchFamily="18" charset="0"/>
                  </a:rPr>
                </a:br>
                <a:r>
                  <a:rPr lang="en-US" sz="2800" dirty="0">
                    <a:solidFill>
                      <a:srgbClr val="FF0000"/>
                    </a:solidFill>
                    <a:effectLst/>
                    <a:latin typeface="Cambria" panose="02040503050406030204" pitchFamily="18" charset="0"/>
                    <a:ea typeface="Cambria" panose="02040503050406030204" pitchFamily="18" charset="0"/>
                  </a:rPr>
                  <a:t>70% = </a:t>
                </a:r>
                <a14:m>
                  <m:oMath xmlns:m="http://schemas.openxmlformats.org/officeDocument/2006/math">
                    <m:r>
                      <a:rPr lang="en-US" sz="2800" i="1">
                        <a:solidFill>
                          <a:srgbClr val="FF0000"/>
                        </a:solidFill>
                        <a:effectLst/>
                        <a:latin typeface="Cambria Math" panose="02040503050406030204" pitchFamily="18" charset="0"/>
                        <a:ea typeface="Times New Roman" panose="02020603050405020304" pitchFamily="18" charset="0"/>
                      </a:rPr>
                      <m:t> </m:t>
                    </m:r>
                    <m:f>
                      <m:fPr>
                        <m:ctrlPr>
                          <a:rPr lang="en-US" sz="2800" i="1">
                            <a:solidFill>
                              <a:srgbClr val="FF0000"/>
                            </a:solidFill>
                            <a:effectLst/>
                            <a:latin typeface="Cambria Math"/>
                            <a:ea typeface="Times New Roman" panose="02020603050405020304" pitchFamily="18" charset="0"/>
                          </a:rPr>
                        </m:ctrlPr>
                      </m:fPr>
                      <m:num>
                        <m:r>
                          <m:rPr>
                            <m:nor/>
                          </m:rPr>
                          <a:rPr lang="en-US" sz="2800">
                            <a:solidFill>
                              <a:srgbClr val="FF0000"/>
                            </a:solidFill>
                            <a:effectLst/>
                            <a:latin typeface="Cambria" panose="02040503050406030204" pitchFamily="18" charset="0"/>
                            <a:ea typeface="Cambria" panose="02040503050406030204" pitchFamily="18" charset="0"/>
                          </a:rPr>
                          <m:t>70</m:t>
                        </m:r>
                      </m:num>
                      <m:den>
                        <m:r>
                          <m:rPr>
                            <m:nor/>
                          </m:rPr>
                          <a:rPr lang="en-US" sz="2800">
                            <a:solidFill>
                              <a:srgbClr val="FF0000"/>
                            </a:solidFill>
                            <a:effectLst/>
                            <a:latin typeface="Cambria" panose="02040503050406030204" pitchFamily="18" charset="0"/>
                            <a:ea typeface="Cambria" panose="02040503050406030204" pitchFamily="18" charset="0"/>
                          </a:rPr>
                          <m:t>100</m:t>
                        </m:r>
                      </m:den>
                    </m:f>
                  </m:oMath>
                </a14:m>
                <a:r>
                  <a:rPr lang="en-US" sz="2800" dirty="0">
                    <a:solidFill>
                      <a:srgbClr val="FF0000"/>
                    </a:solidFill>
                    <a:effectLst/>
                    <a:latin typeface="Cambria" panose="02040503050406030204" pitchFamily="18" charset="0"/>
                    <a:ea typeface="Cambria" panose="02040503050406030204" pitchFamily="18" charset="0"/>
                  </a:rPr>
                  <a:t> = </a:t>
                </a:r>
                <a:r>
                  <a:rPr lang="en-US" sz="2800" i="1"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r>
                      <a:rPr lang="en-US" sz="2800" i="1">
                        <a:solidFill>
                          <a:srgbClr val="FF0000"/>
                        </a:solidFill>
                        <a:effectLst/>
                        <a:latin typeface="Cambria Math" panose="02040503050406030204" pitchFamily="18" charset="0"/>
                        <a:ea typeface="Times New Roman" panose="02020603050405020304" pitchFamily="18" charset="0"/>
                      </a:rPr>
                      <m:t> </m:t>
                    </m:r>
                    <m:f>
                      <m:fPr>
                        <m:ctrlPr>
                          <a:rPr lang="en-US" sz="2800" i="1">
                            <a:solidFill>
                              <a:srgbClr val="FF0000"/>
                            </a:solidFill>
                            <a:effectLst/>
                            <a:latin typeface="Cambria Math"/>
                            <a:ea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rPr>
                          <m:t>7</m:t>
                        </m:r>
                      </m:num>
                      <m:den>
                        <m:r>
                          <m:rPr>
                            <m:nor/>
                          </m:rPr>
                          <a:rPr lang="en-US" sz="2800">
                            <a:solidFill>
                              <a:srgbClr val="FF0000"/>
                            </a:solidFill>
                            <a:effectLst/>
                            <a:latin typeface="Cambria" panose="02040503050406030204" pitchFamily="18" charset="0"/>
                            <a:ea typeface="Cambria" panose="02040503050406030204" pitchFamily="18" charset="0"/>
                          </a:rPr>
                          <m:t>10</m:t>
                        </m:r>
                      </m:den>
                    </m:f>
                  </m:oMath>
                </a14:m>
                <a:endParaRPr lang="en-US" sz="28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Coi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chưa</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10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thì</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7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Ta </a:t>
                </a:r>
                <a:r>
                  <a:rPr lang="en-US" sz="2800" dirty="0" err="1">
                    <a:solidFill>
                      <a:srgbClr val="FF0000"/>
                    </a:solidFill>
                    <a:effectLst/>
                    <a:latin typeface="Cambria" panose="02040503050406030204" pitchFamily="18" charset="0"/>
                    <a:ea typeface="Cambria" panose="02040503050406030204" pitchFamily="18" charset="0"/>
                  </a:rPr>
                  <a:t>có</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a:solidFill>
                      <a:srgbClr val="FF0000"/>
                    </a:solidFill>
                    <a:effectLst/>
                    <a:latin typeface="Cambria" panose="02040503050406030204" pitchFamily="18" charset="0"/>
                    <a:ea typeface="Cambria" panose="02040503050406030204" pitchFamily="18" charset="0"/>
                  </a:rPr>
                  <a:t>850 : (7 + 10) x 7 = 350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a:t>
                </a:r>
              </a:p>
              <a:p>
                <a:pPr marL="0" marR="0" algn="r">
                  <a:spcBef>
                    <a:spcPts val="0"/>
                  </a:spcBef>
                  <a:spcAft>
                    <a:spcPts val="500"/>
                  </a:spcAft>
                </a:pP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350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3920CAE8-446C-FC70-E5B2-E48651C994A8}"/>
                  </a:ext>
                </a:extLst>
              </p:cNvPr>
              <p:cNvSpPr txBox="1">
                <a:spLocks noRot="1" noChangeAspect="1" noMove="1" noResize="1" noEditPoints="1" noAdjustHandles="1" noChangeArrowheads="1" noChangeShapeType="1" noTextEdit="1"/>
              </p:cNvSpPr>
              <p:nvPr/>
            </p:nvSpPr>
            <p:spPr>
              <a:xfrm>
                <a:off x="2316480" y="2946400"/>
                <a:ext cx="8636000" cy="4053482"/>
              </a:xfrm>
              <a:prstGeom prst="rect">
                <a:avLst/>
              </a:prstGeom>
              <a:blipFill>
                <a:blip r:embed="rId6"/>
                <a:stretch>
                  <a:fillRect t="-1504" r="-1341"/>
                </a:stretch>
              </a:blipFill>
            </p:spPr>
            <p:txBody>
              <a:bodyPr/>
              <a:lstStyle/>
              <a:p>
                <a:r>
                  <a:rPr lang="en-US">
                    <a:noFill/>
                  </a:rPr>
                  <a:t> </a:t>
                </a:r>
              </a:p>
            </p:txBody>
          </p:sp>
        </mc:Fallback>
      </mc:AlternateContent>
    </p:spTree>
    <p:extLst>
      <p:ext uri="{BB962C8B-B14F-4D97-AF65-F5344CB8AC3E}">
        <p14:creationId xmlns:p14="http://schemas.microsoft.com/office/powerpoint/2010/main" val="400854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1"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trips(down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9" grpId="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2" name="Picture 1"/>
          <p:cNvPicPr>
            <a:picLocks noChangeAspect="1"/>
          </p:cNvPicPr>
          <p:nvPr/>
        </p:nvPicPr>
        <p:blipFill>
          <a:blip r:embed="rId4"/>
          <a:stretch>
            <a:fillRect/>
          </a:stretch>
        </p:blipFill>
        <p:spPr>
          <a:xfrm>
            <a:off x="2038899" y="0"/>
            <a:ext cx="8644877" cy="5175953"/>
          </a:xfrm>
          <a:prstGeom prst="rect">
            <a:avLst/>
          </a:prstGeom>
        </p:spPr>
      </p:pic>
    </p:spTree>
    <p:extLst>
      <p:ext uri="{BB962C8B-B14F-4D97-AF65-F5344CB8AC3E}">
        <p14:creationId xmlns:p14="http://schemas.microsoft.com/office/powerpoint/2010/main" val="4015517231"/>
      </p:ext>
    </p:extLst>
  </p:cSld>
  <p:clrMapOvr>
    <a:masterClrMapping/>
  </p:clrMapOvr>
  <p:extLst>
    <p:ext uri="{E180D4A7-C9FB-4DFB-919C-405C955672EB}">
      <p14:showEvtLst xmlns:p14="http://schemas.microsoft.com/office/powerpoint/2010/main">
        <p14:playEvt time="0" objId="1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8"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82" y="1805650"/>
            <a:ext cx="12097543" cy="2659338"/>
          </a:xfrm>
          <a:prstGeom prst="rect">
            <a:avLst/>
          </a:prstGeom>
        </p:spPr>
      </p:pic>
    </p:spTree>
    <p:extLst>
      <p:ext uri="{BB962C8B-B14F-4D97-AF65-F5344CB8AC3E}">
        <p14:creationId xmlns:p14="http://schemas.microsoft.com/office/powerpoint/2010/main" val="70896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5" name="Group 4">
            <a:extLst>
              <a:ext uri="{FF2B5EF4-FFF2-40B4-BE49-F238E27FC236}">
                <a16:creationId xmlns:a16="http://schemas.microsoft.com/office/drawing/2014/main" xmlns="" id="{A596AE04-B8C0-F8FD-CA2A-904B7C36F6E8}"/>
              </a:ext>
            </a:extLst>
          </p:cNvPr>
          <p:cNvGrpSpPr/>
          <p:nvPr/>
        </p:nvGrpSpPr>
        <p:grpSpPr>
          <a:xfrm>
            <a:off x="292164" y="585589"/>
            <a:ext cx="10960036" cy="1775017"/>
            <a:chOff x="6587751" y="6266904"/>
            <a:chExt cx="6936715" cy="2574941"/>
          </a:xfrm>
        </p:grpSpPr>
        <p:grpSp>
          <p:nvGrpSpPr>
            <p:cNvPr id="6" name="Group 5">
              <a:extLst>
                <a:ext uri="{FF2B5EF4-FFF2-40B4-BE49-F238E27FC236}">
                  <a16:creationId xmlns:a16="http://schemas.microsoft.com/office/drawing/2014/main" xmlns="" id="{4D0940E4-8177-E7FE-8940-7D56510C01FA}"/>
                </a:ext>
              </a:extLst>
            </p:cNvPr>
            <p:cNvGrpSpPr/>
            <p:nvPr/>
          </p:nvGrpSpPr>
          <p:grpSpPr>
            <a:xfrm>
              <a:off x="6587751" y="6266904"/>
              <a:ext cx="6895131" cy="2571958"/>
              <a:chOff x="6459407" y="6049061"/>
              <a:chExt cx="6895131" cy="2571958"/>
            </a:xfrm>
          </p:grpSpPr>
          <p:sp>
            <p:nvSpPr>
              <p:cNvPr id="8" name="TextBox 7">
                <a:extLst>
                  <a:ext uri="{FF2B5EF4-FFF2-40B4-BE49-F238E27FC236}">
                    <a16:creationId xmlns:a16="http://schemas.microsoft.com/office/drawing/2014/main" xmlns="" id="{D73B01FE-D1A6-820D-E1AB-C1844C764C12}"/>
                  </a:ext>
                </a:extLst>
              </p:cNvPr>
              <p:cNvSpPr txBox="1"/>
              <p:nvPr/>
            </p:nvSpPr>
            <p:spPr>
              <a:xfrm>
                <a:off x="6459407" y="6049061"/>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Arial" panose="020B0604020202020204" pitchFamily="34" charset="0"/>
                  <a:ea typeface="思源黑体 CN"/>
                  <a:cs typeface="+mn-cs"/>
                </a:endParaRPr>
              </a:p>
            </p:txBody>
          </p:sp>
          <p:sp>
            <p:nvSpPr>
              <p:cNvPr id="9" name="TextBox 8">
                <a:extLst>
                  <a:ext uri="{FF2B5EF4-FFF2-40B4-BE49-F238E27FC236}">
                    <a16:creationId xmlns:a16="http://schemas.microsoft.com/office/drawing/2014/main" xmlns="" id="{940887EA-6AB5-AE11-F488-FA066DA75A6A}"/>
                  </a:ext>
                </a:extLst>
              </p:cNvPr>
              <p:cNvSpPr txBox="1"/>
              <p:nvPr/>
            </p:nvSpPr>
            <p:spPr>
              <a:xfrm>
                <a:off x="6459407" y="6066474"/>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07921"/>
                    </a:soli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solidFill>
                    <a:srgbClr val="207921"/>
                  </a:solidFill>
                  <a:effectLst/>
                  <a:uLnTx/>
                  <a:uFillTx/>
                  <a:latin typeface="Arial" panose="020B0604020202020204" pitchFamily="34" charset="0"/>
                  <a:ea typeface="思源黑体 CN"/>
                  <a:cs typeface="+mn-cs"/>
                </a:endParaRPr>
              </a:p>
            </p:txBody>
          </p:sp>
        </p:grpSp>
        <p:sp>
          <p:nvSpPr>
            <p:cNvPr id="7" name="TextBox 6">
              <a:extLst>
                <a:ext uri="{FF2B5EF4-FFF2-40B4-BE49-F238E27FC236}">
                  <a16:creationId xmlns:a16="http://schemas.microsoft.com/office/drawing/2014/main" xmlns="" id="{EDAF8B72-DFEE-DC12-2D21-9D667B8B82B7}"/>
                </a:ext>
              </a:extLst>
            </p:cNvPr>
            <p:cNvSpPr txBox="1"/>
            <p:nvPr/>
          </p:nvSpPr>
          <p:spPr>
            <a:xfrm>
              <a:off x="6629335" y="6287300"/>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Arial" panose="020B0604020202020204" pitchFamily="34" charset="0"/>
                <a:ea typeface="思源黑体 CN"/>
                <a:cs typeface="+mn-cs"/>
              </a:endParaRPr>
            </a:p>
          </p:txBody>
        </p:sp>
      </p:grpSp>
      <p:grpSp>
        <p:nvGrpSpPr>
          <p:cNvPr id="10" name="Group 9">
            <a:extLst>
              <a:ext uri="{FF2B5EF4-FFF2-40B4-BE49-F238E27FC236}">
                <a16:creationId xmlns:a16="http://schemas.microsoft.com/office/drawing/2014/main" xmlns="" id="{8ACE3C36-A5D1-D9DB-4428-9525D20C12C5}"/>
              </a:ext>
            </a:extLst>
          </p:cNvPr>
          <p:cNvGrpSpPr/>
          <p:nvPr/>
        </p:nvGrpSpPr>
        <p:grpSpPr>
          <a:xfrm>
            <a:off x="1225056" y="2125640"/>
            <a:ext cx="9741888" cy="1612991"/>
            <a:chOff x="444470" y="1186718"/>
            <a:chExt cx="7293065" cy="722463"/>
          </a:xfrm>
        </p:grpSpPr>
        <p:sp>
          <p:nvSpPr>
            <p:cNvPr id="11" name="Rectangle: Rounded Corners 10">
              <a:extLst>
                <a:ext uri="{FF2B5EF4-FFF2-40B4-BE49-F238E27FC236}">
                  <a16:creationId xmlns:a16="http://schemas.microsoft.com/office/drawing/2014/main" xmlns="" id="{599B0F78-354B-37E4-5D9D-1816359CCE92}"/>
                </a:ext>
              </a:extLst>
            </p:cNvPr>
            <p:cNvSpPr/>
            <p:nvPr/>
          </p:nvSpPr>
          <p:spPr>
            <a:xfrm>
              <a:off x="444470" y="1186718"/>
              <a:ext cx="7293065" cy="722463"/>
            </a:xfrm>
            <a:prstGeom prst="roundRect">
              <a:avLst/>
            </a:prstGeom>
            <a:solidFill>
              <a:schemeClr val="bg1"/>
            </a:solidFill>
            <a:ln w="38100">
              <a:solidFill>
                <a:srgbClr val="4C6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223F8E2E-B1E9-4FC3-AC64-F91AE7B2F7AB}"/>
                </a:ext>
              </a:extLst>
            </p:cNvPr>
            <p:cNvSpPr txBox="1"/>
            <p:nvPr/>
          </p:nvSpPr>
          <p:spPr>
            <a:xfrm>
              <a:off x="658392" y="1251563"/>
              <a:ext cx="6865221" cy="592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giúp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Na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liệu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dụng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cụ</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thiết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nhé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a:t>
              </a:r>
            </a:p>
          </p:txBody>
        </p:sp>
      </p:grpSp>
      <p:pic>
        <p:nvPicPr>
          <p:cNvPr id="14" name="Picture 13">
            <a:extLst>
              <a:ext uri="{FF2B5EF4-FFF2-40B4-BE49-F238E27FC236}">
                <a16:creationId xmlns:a16="http://schemas.microsoft.com/office/drawing/2014/main" xmlns="" id="{0C3D6560-4318-A1A0-97B4-6DCC9B04190C}"/>
              </a:ext>
            </a:extLst>
          </p:cNvPr>
          <p:cNvPicPr>
            <a:picLocks noChangeAspect="1"/>
          </p:cNvPicPr>
          <p:nvPr/>
        </p:nvPicPr>
        <p:blipFill rotWithShape="1">
          <a:blip r:embed="rId3">
            <a:extLst>
              <a:ext uri="{28A0092B-C50C-407E-A947-70E740481C1C}">
                <a14:useLocalDpi xmlns:a14="http://schemas.microsoft.com/office/drawing/2010/main" val="0"/>
              </a:ext>
            </a:extLst>
          </a:blip>
          <a:srcRect l="76145" t="9551" r="-2996" b="59533"/>
          <a:stretch/>
        </p:blipFill>
        <p:spPr>
          <a:xfrm>
            <a:off x="513856" y="4080285"/>
            <a:ext cx="2594608" cy="2887681"/>
          </a:xfrm>
          <a:prstGeom prst="rect">
            <a:avLst/>
          </a:prstGeom>
        </p:spPr>
      </p:pic>
      <p:pic>
        <p:nvPicPr>
          <p:cNvPr id="15" name="Picture 14">
            <a:extLst>
              <a:ext uri="{FF2B5EF4-FFF2-40B4-BE49-F238E27FC236}">
                <a16:creationId xmlns:a16="http://schemas.microsoft.com/office/drawing/2014/main" xmlns="" id="{31B72FC3-14F9-FEBD-536D-580A0CE1BA9B}"/>
              </a:ext>
            </a:extLst>
          </p:cNvPr>
          <p:cNvPicPr>
            <a:picLocks noChangeAspect="1"/>
          </p:cNvPicPr>
          <p:nvPr/>
        </p:nvPicPr>
        <p:blipFill rotWithShape="1">
          <a:blip r:embed="rId3">
            <a:extLst>
              <a:ext uri="{28A0092B-C50C-407E-A947-70E740481C1C}">
                <a14:useLocalDpi xmlns:a14="http://schemas.microsoft.com/office/drawing/2010/main" val="0"/>
              </a:ext>
            </a:extLst>
          </a:blip>
          <a:srcRect l="68871" t="41044" r="15979" b="38494"/>
          <a:stretch/>
        </p:blipFill>
        <p:spPr>
          <a:xfrm>
            <a:off x="3389998" y="4394025"/>
            <a:ext cx="1688498" cy="2204343"/>
          </a:xfrm>
          <a:prstGeom prst="rect">
            <a:avLst/>
          </a:prstGeom>
        </p:spPr>
      </p:pic>
      <p:pic>
        <p:nvPicPr>
          <p:cNvPr id="16" name="Picture 15">
            <a:extLst>
              <a:ext uri="{FF2B5EF4-FFF2-40B4-BE49-F238E27FC236}">
                <a16:creationId xmlns:a16="http://schemas.microsoft.com/office/drawing/2014/main" xmlns="" id="{33DAB9E0-1B92-59A3-A079-981304C6C41D}"/>
              </a:ext>
            </a:extLst>
          </p:cNvPr>
          <p:cNvPicPr>
            <a:picLocks noChangeAspect="1"/>
          </p:cNvPicPr>
          <p:nvPr/>
        </p:nvPicPr>
        <p:blipFill rotWithShape="1">
          <a:blip r:embed="rId3">
            <a:extLst>
              <a:ext uri="{28A0092B-C50C-407E-A947-70E740481C1C}">
                <a14:useLocalDpi xmlns:a14="http://schemas.microsoft.com/office/drawing/2010/main" val="0"/>
              </a:ext>
            </a:extLst>
          </a:blip>
          <a:srcRect l="460" t="-1571" r="79716" b="85110"/>
          <a:stretch/>
        </p:blipFill>
        <p:spPr>
          <a:xfrm>
            <a:off x="5419939" y="4675781"/>
            <a:ext cx="2321702" cy="1863524"/>
          </a:xfrm>
          <a:prstGeom prst="rect">
            <a:avLst/>
          </a:prstGeom>
        </p:spPr>
      </p:pic>
      <p:pic>
        <p:nvPicPr>
          <p:cNvPr id="18" name="Picture 17">
            <a:extLst>
              <a:ext uri="{FF2B5EF4-FFF2-40B4-BE49-F238E27FC236}">
                <a16:creationId xmlns:a16="http://schemas.microsoft.com/office/drawing/2014/main" xmlns="" id="{57A0364D-FED5-DE41-EB58-9BEB23187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6679" y="4675781"/>
            <a:ext cx="2679611" cy="1863524"/>
          </a:xfrm>
          <a:prstGeom prst="rect">
            <a:avLst/>
          </a:prstGeom>
        </p:spPr>
      </p:pic>
    </p:spTree>
    <p:extLst>
      <p:ext uri="{BB962C8B-B14F-4D97-AF65-F5344CB8AC3E}">
        <p14:creationId xmlns:p14="http://schemas.microsoft.com/office/powerpoint/2010/main" val="8596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6B41265-8871-E776-310B-6526A22DA5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4" name="Group 3">
            <a:extLst>
              <a:ext uri="{FF2B5EF4-FFF2-40B4-BE49-F238E27FC236}">
                <a16:creationId xmlns:a16="http://schemas.microsoft.com/office/drawing/2014/main" xmlns="" id="{D314C167-1989-158B-1090-8FEBBC3D91D1}"/>
              </a:ext>
            </a:extLst>
          </p:cNvPr>
          <p:cNvGrpSpPr/>
          <p:nvPr/>
        </p:nvGrpSpPr>
        <p:grpSpPr>
          <a:xfrm>
            <a:off x="1558563" y="765018"/>
            <a:ext cx="9249497" cy="1547797"/>
            <a:chOff x="226633" y="147365"/>
            <a:chExt cx="14097812" cy="2021573"/>
          </a:xfrm>
        </p:grpSpPr>
        <p:sp>
          <p:nvSpPr>
            <p:cNvPr id="5" name="Rectangle 1">
              <a:extLst>
                <a:ext uri="{FF2B5EF4-FFF2-40B4-BE49-F238E27FC236}">
                  <a16:creationId xmlns:a16="http://schemas.microsoft.com/office/drawing/2014/main" xmlns="" id="{0489975D-1A34-632E-DEA9-D8C15D6BEF05}"/>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xmlns="" id="{2E7DA53E-82B4-3EB2-C156-AFBF7288635C}"/>
                </a:ext>
              </a:extLst>
            </p:cNvPr>
            <p:cNvSpPr txBox="1"/>
            <p:nvPr/>
          </p:nvSpPr>
          <p:spPr>
            <a:xfrm>
              <a:off x="702365" y="547848"/>
              <a:ext cx="13622080" cy="924568"/>
            </a:xfrm>
            <a:prstGeom prst="rect">
              <a:avLst/>
            </a:prstGeom>
            <a:noFill/>
          </p:spPr>
          <p:txBody>
            <a:bodyPr wrap="square">
              <a:spAutoFit/>
            </a:bodyPr>
            <a:lstStyle/>
            <a:p>
              <a:pPr marL="0" marR="0" algn="ctr">
                <a:spcBef>
                  <a:spcPts val="0"/>
                </a:spcBef>
                <a:spcAft>
                  <a:spcPts val="0"/>
                </a:spcAft>
              </a:pPr>
              <a:r>
                <a:rPr lang="nl-NL" sz="4000" b="1" dirty="0">
                  <a:effectLst/>
                  <a:latin typeface="Cambria" panose="02040503050406030204" pitchFamily="18" charset="0"/>
                  <a:ea typeface="Cambria" panose="02040503050406030204" pitchFamily="18" charset="0"/>
                </a:rPr>
                <a:t>20% của 500 là bao nhiêu? </a:t>
              </a:r>
              <a:endParaRPr lang="en-US" sz="4000" b="1"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xmlns="" id="{2CFD57EE-9B3D-29B9-6063-D8724F8CC42C}"/>
              </a:ext>
            </a:extLst>
          </p:cNvPr>
          <p:cNvGrpSpPr/>
          <p:nvPr/>
        </p:nvGrpSpPr>
        <p:grpSpPr>
          <a:xfrm>
            <a:off x="1334726" y="3023831"/>
            <a:ext cx="4537107" cy="1138591"/>
            <a:chOff x="6830721" y="2855352"/>
            <a:chExt cx="4537107" cy="1138591"/>
          </a:xfrm>
          <a:solidFill>
            <a:sysClr val="window" lastClr="FFFFFF"/>
          </a:solidFill>
        </p:grpSpPr>
        <p:sp>
          <p:nvSpPr>
            <p:cNvPr id="8" name="Rectangle: Rounded Corners 7">
              <a:extLst>
                <a:ext uri="{FF2B5EF4-FFF2-40B4-BE49-F238E27FC236}">
                  <a16:creationId xmlns:a16="http://schemas.microsoft.com/office/drawing/2014/main" xmlns="" id="{333C6D08-2A89-DD63-A20C-EEADDB26D192}"/>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964A198-5458-9D53-925A-DD870714A37D}"/>
                </a:ext>
              </a:extLst>
            </p:cNvPr>
            <p:cNvSpPr txBox="1"/>
            <p:nvPr/>
          </p:nvSpPr>
          <p:spPr>
            <a:xfrm>
              <a:off x="7049248" y="2855352"/>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100</a:t>
              </a:r>
            </a:p>
          </p:txBody>
        </p:sp>
      </p:grpSp>
      <p:grpSp>
        <p:nvGrpSpPr>
          <p:cNvPr id="10" name="Group 9">
            <a:extLst>
              <a:ext uri="{FF2B5EF4-FFF2-40B4-BE49-F238E27FC236}">
                <a16:creationId xmlns:a16="http://schemas.microsoft.com/office/drawing/2014/main" xmlns="" id="{C568E699-2160-85DA-DD83-1ADD74F5314A}"/>
              </a:ext>
            </a:extLst>
          </p:cNvPr>
          <p:cNvGrpSpPr/>
          <p:nvPr/>
        </p:nvGrpSpPr>
        <p:grpSpPr>
          <a:xfrm>
            <a:off x="7019949" y="2997497"/>
            <a:ext cx="4537107" cy="1129886"/>
            <a:chOff x="981375" y="2864057"/>
            <a:chExt cx="4537107" cy="1129886"/>
          </a:xfrm>
        </p:grpSpPr>
        <p:sp>
          <p:nvSpPr>
            <p:cNvPr id="11" name="Rectangle: Rounded Corners 10">
              <a:extLst>
                <a:ext uri="{FF2B5EF4-FFF2-40B4-BE49-F238E27FC236}">
                  <a16:creationId xmlns:a16="http://schemas.microsoft.com/office/drawing/2014/main" xmlns="" id="{C0D0B02F-09FB-F7BA-DB9F-0ECB607A4431}"/>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F2153F51-A2CA-2A79-CF27-339FA1907D99}"/>
                </a:ext>
              </a:extLst>
            </p:cNvPr>
            <p:cNvSpPr txBox="1"/>
            <p:nvPr/>
          </p:nvSpPr>
          <p:spPr>
            <a:xfrm>
              <a:off x="1504834" y="2935135"/>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150</a:t>
              </a:r>
            </a:p>
          </p:txBody>
        </p:sp>
      </p:grpSp>
      <p:grpSp>
        <p:nvGrpSpPr>
          <p:cNvPr id="13" name="Group 12">
            <a:extLst>
              <a:ext uri="{FF2B5EF4-FFF2-40B4-BE49-F238E27FC236}">
                <a16:creationId xmlns:a16="http://schemas.microsoft.com/office/drawing/2014/main" xmlns="" id="{2C1DEFF0-7759-C076-4830-3359E23F680D}"/>
              </a:ext>
            </a:extLst>
          </p:cNvPr>
          <p:cNvGrpSpPr/>
          <p:nvPr/>
        </p:nvGrpSpPr>
        <p:grpSpPr>
          <a:xfrm>
            <a:off x="1210590" y="4937554"/>
            <a:ext cx="4537107" cy="1129886"/>
            <a:chOff x="981375" y="4872764"/>
            <a:chExt cx="4537107" cy="1129886"/>
          </a:xfrm>
        </p:grpSpPr>
        <p:sp>
          <p:nvSpPr>
            <p:cNvPr id="14" name="Rectangle: Rounded Corners 13">
              <a:extLst>
                <a:ext uri="{FF2B5EF4-FFF2-40B4-BE49-F238E27FC236}">
                  <a16:creationId xmlns:a16="http://schemas.microsoft.com/office/drawing/2014/main" xmlns="" id="{3378FAFF-4E95-4930-E02E-B4D30A504654}"/>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xmlns="" id="{7D08FD43-50ED-B6A5-D28F-A5443EFFE786}"/>
                </a:ext>
              </a:extLst>
            </p:cNvPr>
            <p:cNvSpPr txBox="1"/>
            <p:nvPr/>
          </p:nvSpPr>
          <p:spPr>
            <a:xfrm>
              <a:off x="1438043" y="4953025"/>
              <a:ext cx="37508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50</a:t>
              </a:r>
            </a:p>
          </p:txBody>
        </p:sp>
      </p:grpSp>
      <p:grpSp>
        <p:nvGrpSpPr>
          <p:cNvPr id="16" name="Group 15">
            <a:extLst>
              <a:ext uri="{FF2B5EF4-FFF2-40B4-BE49-F238E27FC236}">
                <a16:creationId xmlns:a16="http://schemas.microsoft.com/office/drawing/2014/main" xmlns="" id="{041F6733-27A5-E4B3-E26A-5B0E1030126A}"/>
              </a:ext>
            </a:extLst>
          </p:cNvPr>
          <p:cNvGrpSpPr/>
          <p:nvPr/>
        </p:nvGrpSpPr>
        <p:grpSpPr>
          <a:xfrm>
            <a:off x="7003771" y="4865867"/>
            <a:ext cx="4537107" cy="1129886"/>
            <a:chOff x="6830721" y="4714800"/>
            <a:chExt cx="4537107" cy="1129886"/>
          </a:xfrm>
          <a:solidFill>
            <a:sysClr val="window" lastClr="FFFFFF"/>
          </a:solidFill>
        </p:grpSpPr>
        <p:sp>
          <p:nvSpPr>
            <p:cNvPr id="17" name="Rectangle: Rounded Corners 16">
              <a:extLst>
                <a:ext uri="{FF2B5EF4-FFF2-40B4-BE49-F238E27FC236}">
                  <a16:creationId xmlns:a16="http://schemas.microsoft.com/office/drawing/2014/main" xmlns="" id="{FD5DDED8-DCC6-8CC7-C967-561C0E55B5F6}"/>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7ACA628D-E78B-5F33-4298-A4B890C05984}"/>
                </a:ext>
              </a:extLst>
            </p:cNvPr>
            <p:cNvSpPr txBox="1"/>
            <p:nvPr/>
          </p:nvSpPr>
          <p:spPr>
            <a:xfrm>
              <a:off x="7662896" y="4839155"/>
              <a:ext cx="29051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800" b="1" kern="0" dirty="0">
                  <a:solidFill>
                    <a:prstClr val="black"/>
                  </a:solidFill>
                  <a:latin typeface="Cambria" panose="02040503050406030204" pitchFamily="18" charset="0"/>
                </a:rPr>
                <a:t>120</a:t>
              </a:r>
              <a:endParaRPr kumimoji="0" lang="pt-BR" sz="48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xmlns="" id="{62904F2A-A9C4-5F91-5770-E6839215D4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236547"/>
            <a:ext cx="953350" cy="857536"/>
          </a:xfrm>
          <a:prstGeom prst="rect">
            <a:avLst/>
          </a:prstGeom>
        </p:spPr>
      </p:pic>
      <p:pic>
        <p:nvPicPr>
          <p:cNvPr id="20" name="Picture 19">
            <a:extLst>
              <a:ext uri="{FF2B5EF4-FFF2-40B4-BE49-F238E27FC236}">
                <a16:creationId xmlns:a16="http://schemas.microsoft.com/office/drawing/2014/main" xmlns="" id="{2855B090-AEBD-587E-1282-1F6254B979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050695"/>
            <a:ext cx="891076" cy="896464"/>
          </a:xfrm>
          <a:prstGeom prst="rect">
            <a:avLst/>
          </a:prstGeom>
        </p:spPr>
      </p:pic>
      <p:pic>
        <p:nvPicPr>
          <p:cNvPr id="21" name="Picture 20">
            <a:extLst>
              <a:ext uri="{FF2B5EF4-FFF2-40B4-BE49-F238E27FC236}">
                <a16:creationId xmlns:a16="http://schemas.microsoft.com/office/drawing/2014/main" xmlns="" id="{659E4CB2-5388-ADB7-203F-BD1333DA47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068115"/>
            <a:ext cx="891076" cy="896464"/>
          </a:xfrm>
          <a:prstGeom prst="rect">
            <a:avLst/>
          </a:prstGeom>
        </p:spPr>
      </p:pic>
      <p:pic>
        <p:nvPicPr>
          <p:cNvPr id="22" name="Picture 21">
            <a:extLst>
              <a:ext uri="{FF2B5EF4-FFF2-40B4-BE49-F238E27FC236}">
                <a16:creationId xmlns:a16="http://schemas.microsoft.com/office/drawing/2014/main" xmlns="" id="{CD0979DD-CF35-DCBB-2F47-A99F97AB02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012168" y="4982578"/>
            <a:ext cx="891076" cy="896464"/>
          </a:xfrm>
          <a:prstGeom prst="rect">
            <a:avLst/>
          </a:prstGeom>
        </p:spPr>
      </p:pic>
      <p:pic>
        <p:nvPicPr>
          <p:cNvPr id="23" name="Picture 22">
            <a:extLst>
              <a:ext uri="{FF2B5EF4-FFF2-40B4-BE49-F238E27FC236}">
                <a16:creationId xmlns:a16="http://schemas.microsoft.com/office/drawing/2014/main" xmlns="" id="{32F90759-71F7-663C-B803-563692B6EE44}"/>
              </a:ext>
            </a:extLst>
          </p:cNvPr>
          <p:cNvPicPr>
            <a:picLocks noChangeAspect="1"/>
          </p:cNvPicPr>
          <p:nvPr/>
        </p:nvPicPr>
        <p:blipFill>
          <a:blip r:embed="rId7"/>
          <a:stretch>
            <a:fillRect/>
          </a:stretch>
        </p:blipFill>
        <p:spPr>
          <a:xfrm>
            <a:off x="375374" y="2919297"/>
            <a:ext cx="1475271" cy="1492036"/>
          </a:xfrm>
          <a:prstGeom prst="rect">
            <a:avLst/>
          </a:prstGeom>
        </p:spPr>
      </p:pic>
      <p:pic>
        <p:nvPicPr>
          <p:cNvPr id="24" name="Picture 23">
            <a:extLst>
              <a:ext uri="{FF2B5EF4-FFF2-40B4-BE49-F238E27FC236}">
                <a16:creationId xmlns:a16="http://schemas.microsoft.com/office/drawing/2014/main" xmlns="" id="{1CF83CBD-7B92-DAC0-E699-FD96AB7CC3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2897046"/>
            <a:ext cx="1385564" cy="1400861"/>
          </a:xfrm>
          <a:prstGeom prst="rect">
            <a:avLst/>
          </a:prstGeom>
        </p:spPr>
      </p:pic>
      <p:pic>
        <p:nvPicPr>
          <p:cNvPr id="25" name="Picture 24">
            <a:extLst>
              <a:ext uri="{FF2B5EF4-FFF2-40B4-BE49-F238E27FC236}">
                <a16:creationId xmlns:a16="http://schemas.microsoft.com/office/drawing/2014/main" xmlns="" id="{A696C636-F2CB-FB6F-FCD1-22FC5DD8DBE5}"/>
              </a:ext>
            </a:extLst>
          </p:cNvPr>
          <p:cNvPicPr>
            <a:picLocks noChangeAspect="1"/>
          </p:cNvPicPr>
          <p:nvPr/>
        </p:nvPicPr>
        <p:blipFill rotWithShape="1">
          <a:blip r:embed="rId9"/>
          <a:srcRect r="50703"/>
          <a:stretch/>
        </p:blipFill>
        <p:spPr>
          <a:xfrm>
            <a:off x="314960" y="4730954"/>
            <a:ext cx="1487889" cy="1570786"/>
          </a:xfrm>
          <a:prstGeom prst="rect">
            <a:avLst/>
          </a:prstGeom>
        </p:spPr>
      </p:pic>
      <p:pic>
        <p:nvPicPr>
          <p:cNvPr id="26" name="Picture 25">
            <a:extLst>
              <a:ext uri="{FF2B5EF4-FFF2-40B4-BE49-F238E27FC236}">
                <a16:creationId xmlns:a16="http://schemas.microsoft.com/office/drawing/2014/main" xmlns="" id="{6FD2D61C-5215-D9DC-4C9D-97419654DF87}"/>
              </a:ext>
            </a:extLst>
          </p:cNvPr>
          <p:cNvPicPr>
            <a:picLocks noChangeAspect="1"/>
          </p:cNvPicPr>
          <p:nvPr/>
        </p:nvPicPr>
        <p:blipFill>
          <a:blip r:embed="rId10"/>
          <a:stretch>
            <a:fillRect/>
          </a:stretch>
        </p:blipFill>
        <p:spPr>
          <a:xfrm>
            <a:off x="6475614" y="4663963"/>
            <a:ext cx="1365186" cy="1570786"/>
          </a:xfrm>
          <a:prstGeom prst="rect">
            <a:avLst/>
          </a:prstGeom>
        </p:spPr>
      </p:pic>
      <p:pic>
        <p:nvPicPr>
          <p:cNvPr id="3" name="Picture 2">
            <a:extLst>
              <a:ext uri="{FF2B5EF4-FFF2-40B4-BE49-F238E27FC236}">
                <a16:creationId xmlns:a16="http://schemas.microsoft.com/office/drawing/2014/main" xmlns="" id="{B24396F3-617B-7191-E3A5-50FD48FD3565}"/>
              </a:ext>
            </a:extLst>
          </p:cNvPr>
          <p:cNvPicPr>
            <a:picLocks noChangeAspect="1"/>
          </p:cNvPicPr>
          <p:nvPr/>
        </p:nvPicPr>
        <p:blipFill rotWithShape="1">
          <a:blip r:embed="rId11">
            <a:extLst>
              <a:ext uri="{28A0092B-C50C-407E-A947-70E740481C1C}">
                <a14:useLocalDpi xmlns:a14="http://schemas.microsoft.com/office/drawing/2010/main" val="0"/>
              </a:ext>
            </a:extLst>
          </a:blip>
          <a:srcRect l="76145" t="9551" r="-2996" b="59533"/>
          <a:stretch/>
        </p:blipFill>
        <p:spPr>
          <a:xfrm>
            <a:off x="-205272" y="-64452"/>
            <a:ext cx="2806700" cy="3123730"/>
          </a:xfrm>
          <a:prstGeom prst="rect">
            <a:avLst/>
          </a:prstGeom>
        </p:spPr>
      </p:pic>
    </p:spTree>
    <p:extLst>
      <p:ext uri="{BB962C8B-B14F-4D97-AF65-F5344CB8AC3E}">
        <p14:creationId xmlns:p14="http://schemas.microsoft.com/office/powerpoint/2010/main" val="3859536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6127C0-EE2B-78C5-0D61-66D7C5C18B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xmlns="" id="{AA58A10A-0178-F442-6203-92CC4D407F56}"/>
              </a:ext>
            </a:extLst>
          </p:cNvPr>
          <p:cNvGrpSpPr/>
          <p:nvPr/>
        </p:nvGrpSpPr>
        <p:grpSpPr>
          <a:xfrm>
            <a:off x="1414461" y="590548"/>
            <a:ext cx="9941179" cy="1831955"/>
            <a:chOff x="226633" y="-47311"/>
            <a:chExt cx="13830686" cy="2392709"/>
          </a:xfrm>
        </p:grpSpPr>
        <p:sp>
          <p:nvSpPr>
            <p:cNvPr id="4" name="Rectangle 1">
              <a:extLst>
                <a:ext uri="{FF2B5EF4-FFF2-40B4-BE49-F238E27FC236}">
                  <a16:creationId xmlns:a16="http://schemas.microsoft.com/office/drawing/2014/main" xmlns="" id="{575881CA-132B-ED8C-B330-06CD1A15C4C3}"/>
                </a:ext>
              </a:extLst>
            </p:cNvPr>
            <p:cNvSpPr/>
            <p:nvPr/>
          </p:nvSpPr>
          <p:spPr>
            <a:xfrm>
              <a:off x="226633" y="-47311"/>
              <a:ext cx="13830686"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xmlns="" id="{FBD96D52-DBF8-ADBF-B53F-EEBB11C5CB28}"/>
                </a:ext>
              </a:extLst>
            </p:cNvPr>
            <p:cNvSpPr txBox="1"/>
            <p:nvPr/>
          </p:nvSpPr>
          <p:spPr>
            <a:xfrm>
              <a:off x="330935" y="433131"/>
              <a:ext cx="13622080" cy="1567745"/>
            </a:xfrm>
            <a:prstGeom prst="rect">
              <a:avLst/>
            </a:prstGeom>
            <a:noFill/>
          </p:spPr>
          <p:txBody>
            <a:bodyPr wrap="square">
              <a:spAutoFit/>
            </a:bodyPr>
            <a:lstStyle/>
            <a:p>
              <a:pPr marL="0" marR="0" algn="ctr">
                <a:spcBef>
                  <a:spcPts val="0"/>
                </a:spcBef>
                <a:spcAft>
                  <a:spcPts val="0"/>
                </a:spcAft>
              </a:pPr>
              <a:r>
                <a:rPr lang="nl-NL" sz="3600" dirty="0">
                  <a:effectLst/>
                  <a:latin typeface="Cambria" panose="02040503050406030204" pitchFamily="18" charset="0"/>
                  <a:ea typeface="Cambria" panose="02040503050406030204" pitchFamily="18" charset="0"/>
                </a:rPr>
                <a:t>Một chiếc áo giảm giá 15%, giá mới của chiếc áo là bao nhiêu nếu giá gốc là 100 000 đồng?</a:t>
              </a:r>
              <a:endParaRPr lang="en-US" sz="3600" dirty="0">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xmlns="" id="{965D55EE-192C-6525-5C7C-AC985BF4DEAB}"/>
              </a:ext>
            </a:extLst>
          </p:cNvPr>
          <p:cNvGrpSpPr/>
          <p:nvPr/>
        </p:nvGrpSpPr>
        <p:grpSpPr>
          <a:xfrm>
            <a:off x="7005893" y="3020586"/>
            <a:ext cx="4537107" cy="1129886"/>
            <a:chOff x="6700677" y="2864057"/>
            <a:chExt cx="4537107" cy="1129886"/>
          </a:xfrm>
          <a:solidFill>
            <a:schemeClr val="bg1"/>
          </a:solidFill>
        </p:grpSpPr>
        <p:sp>
          <p:nvSpPr>
            <p:cNvPr id="7" name="Rectangle: Rounded Corners 6">
              <a:extLst>
                <a:ext uri="{FF2B5EF4-FFF2-40B4-BE49-F238E27FC236}">
                  <a16:creationId xmlns:a16="http://schemas.microsoft.com/office/drawing/2014/main" xmlns="" id="{756EE51B-4010-215E-500C-083B3A4F4570}"/>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2AD49266-3ABA-19F8-FDDA-71266E044638}"/>
                </a:ext>
              </a:extLst>
            </p:cNvPr>
            <p:cNvSpPr txBox="1"/>
            <p:nvPr/>
          </p:nvSpPr>
          <p:spPr>
            <a:xfrm>
              <a:off x="7059541" y="3132981"/>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xmlns="" id="{F660C549-4105-C151-2757-A73EFF33C1E2}"/>
              </a:ext>
            </a:extLst>
          </p:cNvPr>
          <p:cNvGrpSpPr/>
          <p:nvPr/>
        </p:nvGrpSpPr>
        <p:grpSpPr>
          <a:xfrm>
            <a:off x="1186079" y="3075067"/>
            <a:ext cx="4537107" cy="1129886"/>
            <a:chOff x="981375" y="2864057"/>
            <a:chExt cx="4537107" cy="1129886"/>
          </a:xfrm>
        </p:grpSpPr>
        <p:sp>
          <p:nvSpPr>
            <p:cNvPr id="10" name="Rectangle: Rounded Corners 9">
              <a:extLst>
                <a:ext uri="{FF2B5EF4-FFF2-40B4-BE49-F238E27FC236}">
                  <a16:creationId xmlns:a16="http://schemas.microsoft.com/office/drawing/2014/main" xmlns="" id="{099825C5-C539-4836-49D8-9476E62196E1}"/>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FB883968-E3BB-8F00-D9DC-6CCA3D904DBF}"/>
                </a:ext>
              </a:extLst>
            </p:cNvPr>
            <p:cNvSpPr txBox="1"/>
            <p:nvPr/>
          </p:nvSpPr>
          <p:spPr>
            <a:xfrm>
              <a:off x="1420288" y="3050862"/>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65 000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xmlns="" id="{7DFFA85C-7585-DB89-CE16-B17CB8A48C7D}"/>
              </a:ext>
            </a:extLst>
          </p:cNvPr>
          <p:cNvGrpSpPr/>
          <p:nvPr/>
        </p:nvGrpSpPr>
        <p:grpSpPr>
          <a:xfrm>
            <a:off x="1077528" y="4901904"/>
            <a:ext cx="4630996" cy="1129886"/>
            <a:chOff x="887486" y="4872764"/>
            <a:chExt cx="4630996" cy="1129886"/>
          </a:xfrm>
        </p:grpSpPr>
        <p:sp>
          <p:nvSpPr>
            <p:cNvPr id="13" name="Rectangle: Rounded Corners 12">
              <a:extLst>
                <a:ext uri="{FF2B5EF4-FFF2-40B4-BE49-F238E27FC236}">
                  <a16:creationId xmlns:a16="http://schemas.microsoft.com/office/drawing/2014/main" xmlns="" id="{56C4DC3A-1C80-1410-14E5-019708231BFA}"/>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FB683739-4A93-F112-7A88-64B0168E0BE2}"/>
                </a:ext>
              </a:extLst>
            </p:cNvPr>
            <p:cNvSpPr txBox="1"/>
            <p:nvPr/>
          </p:nvSpPr>
          <p:spPr>
            <a:xfrm>
              <a:off x="887486" y="5029644"/>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75 000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xmlns="" id="{A4D50CF6-3446-5F1D-4868-DABC4A9FCD61}"/>
              </a:ext>
            </a:extLst>
          </p:cNvPr>
          <p:cNvGrpSpPr/>
          <p:nvPr/>
        </p:nvGrpSpPr>
        <p:grpSpPr>
          <a:xfrm>
            <a:off x="6818533" y="4816367"/>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xmlns="" id="{F5C06FEE-AF29-7FE3-4829-CD12B509A6C8}"/>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xmlns="" id="{38B7A41E-CFF4-C790-A6D3-BD7942C5604F}"/>
                </a:ext>
              </a:extLst>
            </p:cNvPr>
            <p:cNvSpPr txBox="1"/>
            <p:nvPr/>
          </p:nvSpPr>
          <p:spPr>
            <a:xfrm>
              <a:off x="7667750" y="4915912"/>
              <a:ext cx="3460024" cy="64633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80 000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8" name="Picture 17">
            <a:extLst>
              <a:ext uri="{FF2B5EF4-FFF2-40B4-BE49-F238E27FC236}">
                <a16:creationId xmlns:a16="http://schemas.microsoft.com/office/drawing/2014/main" xmlns="" id="{CB509C59-13FA-3FC5-370E-2972D097FE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066325" y="3208535"/>
            <a:ext cx="953350" cy="857536"/>
          </a:xfrm>
          <a:prstGeom prst="rect">
            <a:avLst/>
          </a:prstGeom>
        </p:spPr>
      </p:pic>
      <p:pic>
        <p:nvPicPr>
          <p:cNvPr id="19" name="Picture 18">
            <a:extLst>
              <a:ext uri="{FF2B5EF4-FFF2-40B4-BE49-F238E27FC236}">
                <a16:creationId xmlns:a16="http://schemas.microsoft.com/office/drawing/2014/main" xmlns="" id="{C3F4DC1E-4303-4694-BBCC-4176506A26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62974" y="3128265"/>
            <a:ext cx="891076" cy="896464"/>
          </a:xfrm>
          <a:prstGeom prst="rect">
            <a:avLst/>
          </a:prstGeom>
        </p:spPr>
      </p:pic>
      <p:pic>
        <p:nvPicPr>
          <p:cNvPr id="20" name="Picture 19">
            <a:extLst>
              <a:ext uri="{FF2B5EF4-FFF2-40B4-BE49-F238E27FC236}">
                <a16:creationId xmlns:a16="http://schemas.microsoft.com/office/drawing/2014/main" xmlns="" id="{4D5142A8-4370-397B-68A3-6EF53A69BF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4996833" y="5018615"/>
            <a:ext cx="891076" cy="896464"/>
          </a:xfrm>
          <a:prstGeom prst="rect">
            <a:avLst/>
          </a:prstGeom>
        </p:spPr>
      </p:pic>
      <p:pic>
        <p:nvPicPr>
          <p:cNvPr id="21" name="Picture 20">
            <a:extLst>
              <a:ext uri="{FF2B5EF4-FFF2-40B4-BE49-F238E27FC236}">
                <a16:creationId xmlns:a16="http://schemas.microsoft.com/office/drawing/2014/main" xmlns="" id="{6AB44F60-14BB-AFA2-CA67-9A06E01ECB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826930" y="4933078"/>
            <a:ext cx="891076" cy="896464"/>
          </a:xfrm>
          <a:prstGeom prst="rect">
            <a:avLst/>
          </a:prstGeom>
        </p:spPr>
      </p:pic>
      <p:pic>
        <p:nvPicPr>
          <p:cNvPr id="22" name="Picture 21">
            <a:extLst>
              <a:ext uri="{FF2B5EF4-FFF2-40B4-BE49-F238E27FC236}">
                <a16:creationId xmlns:a16="http://schemas.microsoft.com/office/drawing/2014/main" xmlns="" id="{8F8DB426-7FBC-1828-5D7B-204AF5279C98}"/>
              </a:ext>
            </a:extLst>
          </p:cNvPr>
          <p:cNvPicPr>
            <a:picLocks noChangeAspect="1"/>
          </p:cNvPicPr>
          <p:nvPr/>
        </p:nvPicPr>
        <p:blipFill>
          <a:blip r:embed="rId7"/>
          <a:stretch>
            <a:fillRect/>
          </a:stretch>
        </p:blipFill>
        <p:spPr>
          <a:xfrm>
            <a:off x="190136" y="2869797"/>
            <a:ext cx="1475271" cy="1492036"/>
          </a:xfrm>
          <a:prstGeom prst="rect">
            <a:avLst/>
          </a:prstGeom>
        </p:spPr>
      </p:pic>
      <p:pic>
        <p:nvPicPr>
          <p:cNvPr id="23" name="Picture 22">
            <a:extLst>
              <a:ext uri="{FF2B5EF4-FFF2-40B4-BE49-F238E27FC236}">
                <a16:creationId xmlns:a16="http://schemas.microsoft.com/office/drawing/2014/main" xmlns="" id="{D9AC697A-2C53-1DBF-32E0-ADB76922168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341835" y="2916556"/>
            <a:ext cx="1385564" cy="1400861"/>
          </a:xfrm>
          <a:prstGeom prst="rect">
            <a:avLst/>
          </a:prstGeom>
        </p:spPr>
      </p:pic>
      <p:pic>
        <p:nvPicPr>
          <p:cNvPr id="24" name="Picture 23">
            <a:extLst>
              <a:ext uri="{FF2B5EF4-FFF2-40B4-BE49-F238E27FC236}">
                <a16:creationId xmlns:a16="http://schemas.microsoft.com/office/drawing/2014/main" xmlns="" id="{0DC4E767-7A8C-D1DD-75BF-62C8C016765C}"/>
              </a:ext>
            </a:extLst>
          </p:cNvPr>
          <p:cNvPicPr>
            <a:picLocks noChangeAspect="1"/>
          </p:cNvPicPr>
          <p:nvPr/>
        </p:nvPicPr>
        <p:blipFill rotWithShape="1">
          <a:blip r:embed="rId9"/>
          <a:srcRect r="50703"/>
          <a:stretch/>
        </p:blipFill>
        <p:spPr>
          <a:xfrm>
            <a:off x="129722" y="4681454"/>
            <a:ext cx="1487889" cy="1570786"/>
          </a:xfrm>
          <a:prstGeom prst="rect">
            <a:avLst/>
          </a:prstGeom>
        </p:spPr>
      </p:pic>
      <p:pic>
        <p:nvPicPr>
          <p:cNvPr id="25" name="Picture 24">
            <a:extLst>
              <a:ext uri="{FF2B5EF4-FFF2-40B4-BE49-F238E27FC236}">
                <a16:creationId xmlns:a16="http://schemas.microsoft.com/office/drawing/2014/main" xmlns="" id="{DD248577-7A20-A7F7-925E-888CDFC0B54F}"/>
              </a:ext>
            </a:extLst>
          </p:cNvPr>
          <p:cNvPicPr>
            <a:picLocks noChangeAspect="1"/>
          </p:cNvPicPr>
          <p:nvPr/>
        </p:nvPicPr>
        <p:blipFill>
          <a:blip r:embed="rId10"/>
          <a:stretch>
            <a:fillRect/>
          </a:stretch>
        </p:blipFill>
        <p:spPr>
          <a:xfrm>
            <a:off x="6290376" y="4614463"/>
            <a:ext cx="1365186" cy="1570786"/>
          </a:xfrm>
          <a:prstGeom prst="rect">
            <a:avLst/>
          </a:prstGeom>
        </p:spPr>
      </p:pic>
      <p:pic>
        <p:nvPicPr>
          <p:cNvPr id="26" name="Picture 25">
            <a:extLst>
              <a:ext uri="{FF2B5EF4-FFF2-40B4-BE49-F238E27FC236}">
                <a16:creationId xmlns:a16="http://schemas.microsoft.com/office/drawing/2014/main" xmlns="" id="{251A6502-FD7A-4DB2-59FE-CB97D1B4AC9F}"/>
              </a:ext>
            </a:extLst>
          </p:cNvPr>
          <p:cNvPicPr>
            <a:picLocks noChangeAspect="1"/>
          </p:cNvPicPr>
          <p:nvPr/>
        </p:nvPicPr>
        <p:blipFill rotWithShape="1">
          <a:blip r:embed="rId11">
            <a:extLst>
              <a:ext uri="{28A0092B-C50C-407E-A947-70E740481C1C}">
                <a14:useLocalDpi xmlns:a14="http://schemas.microsoft.com/office/drawing/2010/main" val="0"/>
              </a:ext>
            </a:extLst>
          </a:blip>
          <a:srcRect l="68871" t="41044" r="15979" b="38494"/>
          <a:stretch/>
        </p:blipFill>
        <p:spPr>
          <a:xfrm>
            <a:off x="-76901" y="382628"/>
            <a:ext cx="1826522" cy="2384534"/>
          </a:xfrm>
          <a:prstGeom prst="rect">
            <a:avLst/>
          </a:prstGeom>
        </p:spPr>
      </p:pic>
    </p:spTree>
    <p:extLst>
      <p:ext uri="{BB962C8B-B14F-4D97-AF65-F5344CB8AC3E}">
        <p14:creationId xmlns:p14="http://schemas.microsoft.com/office/powerpoint/2010/main" val="998700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EA48632-CBA8-927C-ED6A-270791FCB1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xmlns="" id="{F29D7730-0E64-C100-8A98-844D7ED8CF6B}"/>
              </a:ext>
            </a:extLst>
          </p:cNvPr>
          <p:cNvGrpSpPr/>
          <p:nvPr/>
        </p:nvGrpSpPr>
        <p:grpSpPr>
          <a:xfrm>
            <a:off x="1662566" y="697981"/>
            <a:ext cx="8882712" cy="1831954"/>
            <a:chOff x="226633" y="-47311"/>
            <a:chExt cx="31555625" cy="2392709"/>
          </a:xfrm>
        </p:grpSpPr>
        <p:sp>
          <p:nvSpPr>
            <p:cNvPr id="4" name="Rectangle 1">
              <a:extLst>
                <a:ext uri="{FF2B5EF4-FFF2-40B4-BE49-F238E27FC236}">
                  <a16:creationId xmlns:a16="http://schemas.microsoft.com/office/drawing/2014/main" xmlns="" id="{8565E55F-B7FB-EB48-1697-71AAD7F37331}"/>
                </a:ext>
              </a:extLst>
            </p:cNvPr>
            <p:cNvSpPr/>
            <p:nvPr/>
          </p:nvSpPr>
          <p:spPr>
            <a:xfrm>
              <a:off x="226633" y="-47311"/>
              <a:ext cx="31555625"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3893252"/>
                        <a:gd name="connsiteY0" fmla="*/ 0 h 1831954"/>
                        <a:gd name="connsiteX1" fmla="*/ 3893252 w 3893252"/>
                        <a:gd name="connsiteY1" fmla="*/ 0 h 1831954"/>
                        <a:gd name="connsiteX2" fmla="*/ 3893252 w 3893252"/>
                        <a:gd name="connsiteY2" fmla="*/ 1831954 h 1831954"/>
                        <a:gd name="connsiteX3" fmla="*/ 0 w 3893252"/>
                        <a:gd name="connsiteY3" fmla="*/ 1831954 h 1831954"/>
                        <a:gd name="connsiteX4" fmla="*/ 0 w 3893252"/>
                        <a:gd name="connsiteY4" fmla="*/ 0 h 1831954"/>
                        <a:gd name="connsiteX0" fmla="*/ 0 w 3893252"/>
                        <a:gd name="connsiteY0" fmla="*/ 0 h 1831954"/>
                        <a:gd name="connsiteX1" fmla="*/ 3893252 w 3893252"/>
                        <a:gd name="connsiteY1" fmla="*/ 0 h 1831954"/>
                        <a:gd name="connsiteX2" fmla="*/ 3893252 w 3893252"/>
                        <a:gd name="connsiteY2" fmla="*/ 1831954 h 1831954"/>
                        <a:gd name="connsiteX3" fmla="*/ 0 w 3893252"/>
                        <a:gd name="connsiteY3" fmla="*/ 1831954 h 1831954"/>
                        <a:gd name="connsiteX4" fmla="*/ 0 w 3893252"/>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252" h="1831954" fill="none" extrusionOk="0">
                          <a:moveTo>
                            <a:pt x="0" y="0"/>
                          </a:moveTo>
                          <a:cubicBezTo>
                            <a:pt x="1335524" y="-106145"/>
                            <a:pt x="2240046" y="-83177"/>
                            <a:pt x="3893252" y="0"/>
                          </a:cubicBezTo>
                          <a:cubicBezTo>
                            <a:pt x="3837990" y="335732"/>
                            <a:pt x="3812923" y="1292575"/>
                            <a:pt x="3893252" y="1831954"/>
                          </a:cubicBezTo>
                          <a:cubicBezTo>
                            <a:pt x="2030697" y="1803804"/>
                            <a:pt x="860925" y="1523711"/>
                            <a:pt x="0" y="1831954"/>
                          </a:cubicBezTo>
                          <a:cubicBezTo>
                            <a:pt x="44266" y="1183918"/>
                            <a:pt x="36324" y="409513"/>
                            <a:pt x="0" y="0"/>
                          </a:cubicBezTo>
                          <a:close/>
                        </a:path>
                        <a:path w="3893252" h="1831954" stroke="0" extrusionOk="0">
                          <a:moveTo>
                            <a:pt x="0" y="0"/>
                          </a:moveTo>
                          <a:cubicBezTo>
                            <a:pt x="1728195" y="-165232"/>
                            <a:pt x="3081647" y="-98353"/>
                            <a:pt x="3893252" y="0"/>
                          </a:cubicBezTo>
                          <a:cubicBezTo>
                            <a:pt x="3854847" y="250646"/>
                            <a:pt x="3926130" y="1198589"/>
                            <a:pt x="3893252" y="1831954"/>
                          </a:cubicBezTo>
                          <a:cubicBezTo>
                            <a:pt x="2490700" y="1727274"/>
                            <a:pt x="928894" y="2011770"/>
                            <a:pt x="0" y="1831954"/>
                          </a:cubicBezTo>
                          <a:cubicBezTo>
                            <a:pt x="12282" y="1317382"/>
                            <a:pt x="33835" y="950414"/>
                            <a:pt x="0" y="0"/>
                          </a:cubicBezTo>
                          <a:close/>
                        </a:path>
                        <a:path w="3893252" h="1831954" fill="none" stroke="0" extrusionOk="0">
                          <a:moveTo>
                            <a:pt x="0" y="0"/>
                          </a:moveTo>
                          <a:cubicBezTo>
                            <a:pt x="1323997" y="-139308"/>
                            <a:pt x="2337457" y="-31219"/>
                            <a:pt x="3893252" y="0"/>
                          </a:cubicBezTo>
                          <a:cubicBezTo>
                            <a:pt x="3816278" y="325109"/>
                            <a:pt x="3892359" y="1347769"/>
                            <a:pt x="3893252" y="1831954"/>
                          </a:cubicBezTo>
                          <a:cubicBezTo>
                            <a:pt x="1960164" y="1790603"/>
                            <a:pt x="939204" y="1671194"/>
                            <a:pt x="0" y="1831954"/>
                          </a:cubicBezTo>
                          <a:cubicBezTo>
                            <a:pt x="35753" y="1222409"/>
                            <a:pt x="6974" y="33060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xmlns="" id="{8A603948-E8CC-A86F-644A-565CCDBA392F}"/>
                </a:ext>
              </a:extLst>
            </p:cNvPr>
            <p:cNvSpPr txBox="1"/>
            <p:nvPr/>
          </p:nvSpPr>
          <p:spPr>
            <a:xfrm>
              <a:off x="383716" y="352046"/>
              <a:ext cx="31265480" cy="1567746"/>
            </a:xfrm>
            <a:prstGeom prst="rect">
              <a:avLst/>
            </a:prstGeom>
            <a:noFill/>
          </p:spPr>
          <p:txBody>
            <a:bodyPr wrap="square">
              <a:spAutoFit/>
            </a:bodyPr>
            <a:lstStyle/>
            <a:p>
              <a:pPr marL="0" marR="0" algn="ctr">
                <a:spcBef>
                  <a:spcPts val="0"/>
                </a:spcBef>
                <a:spcAft>
                  <a:spcPts val="0"/>
                </a:spcAft>
              </a:pPr>
              <a:r>
                <a:rPr lang="en-US" sz="3600" dirty="0">
                  <a:effectLst/>
                  <a:latin typeface="Cambria" panose="02040503050406030204" pitchFamily="18" charset="0"/>
                  <a:ea typeface="Cambria" panose="02040503050406030204" pitchFamily="18" charset="0"/>
                </a:rPr>
                <a:t>Trong 80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có</a:t>
              </a:r>
              <a:r>
                <a:rPr lang="en-US" sz="3600" dirty="0">
                  <a:effectLst/>
                  <a:latin typeface="Cambria" panose="02040503050406030204" pitchFamily="18" charset="0"/>
                  <a:ea typeface="Cambria" panose="02040503050406030204" pitchFamily="18" charset="0"/>
                </a:rPr>
                <a:t> 35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giỏi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Tỉ</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lệ</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phần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giỏi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a:t>
              </a:r>
              <a:r>
                <a:rPr lang="en-US" sz="3600" dirty="0">
                  <a:effectLst/>
                  <a:latin typeface="Cambria" panose="02040503050406030204" pitchFamily="18" charset="0"/>
                  <a:ea typeface="Cambria" panose="02040503050406030204" pitchFamily="18" charset="0"/>
                </a:rPr>
                <a:t> bao </a:t>
              </a:r>
              <a:r>
                <a:rPr lang="en-US" sz="3600" dirty="0" err="1">
                  <a:effectLst/>
                  <a:latin typeface="Cambria" panose="02040503050406030204" pitchFamily="18" charset="0"/>
                  <a:ea typeface="Cambria" panose="02040503050406030204" pitchFamily="18" charset="0"/>
                </a:rPr>
                <a:t>nhiêu</a:t>
              </a:r>
              <a:r>
                <a:rPr lang="en-US" sz="3600"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xmlns="" id="{55FA36FB-66F6-A582-3C3F-9357FA1F2472}"/>
              </a:ext>
            </a:extLst>
          </p:cNvPr>
          <p:cNvGrpSpPr/>
          <p:nvPr/>
        </p:nvGrpSpPr>
        <p:grpSpPr>
          <a:xfrm>
            <a:off x="7043532" y="4815019"/>
            <a:ext cx="4537107" cy="1129886"/>
            <a:chOff x="6830721" y="2864057"/>
            <a:chExt cx="4537107" cy="1129886"/>
          </a:xfrm>
          <a:solidFill>
            <a:schemeClr val="bg1"/>
          </a:solidFill>
        </p:grpSpPr>
        <p:sp>
          <p:nvSpPr>
            <p:cNvPr id="7" name="Rectangle: Rounded Corners 6">
              <a:extLst>
                <a:ext uri="{FF2B5EF4-FFF2-40B4-BE49-F238E27FC236}">
                  <a16:creationId xmlns:a16="http://schemas.microsoft.com/office/drawing/2014/main" xmlns="" id="{4D42C24B-8CFD-9A00-CF82-B2D717D62A03}"/>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5EB30008-816D-8587-D427-4FCF8683491E}"/>
                </a:ext>
              </a:extLst>
            </p:cNvPr>
            <p:cNvSpPr txBox="1"/>
            <p:nvPr/>
          </p:nvSpPr>
          <p:spPr>
            <a:xfrm>
              <a:off x="7223859" y="3044278"/>
              <a:ext cx="3750829" cy="7694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43,75 %</a:t>
              </a:r>
            </a:p>
          </p:txBody>
        </p:sp>
      </p:grpSp>
      <p:grpSp>
        <p:nvGrpSpPr>
          <p:cNvPr id="9" name="Group 8">
            <a:extLst>
              <a:ext uri="{FF2B5EF4-FFF2-40B4-BE49-F238E27FC236}">
                <a16:creationId xmlns:a16="http://schemas.microsoft.com/office/drawing/2014/main" xmlns="" id="{2BB123F1-537E-CD93-6C3B-63268CB693D7}"/>
              </a:ext>
            </a:extLst>
          </p:cNvPr>
          <p:cNvGrpSpPr/>
          <p:nvPr/>
        </p:nvGrpSpPr>
        <p:grpSpPr>
          <a:xfrm>
            <a:off x="7018104" y="3109679"/>
            <a:ext cx="4537107" cy="1129886"/>
            <a:chOff x="981375" y="2864057"/>
            <a:chExt cx="4537107" cy="1129886"/>
          </a:xfrm>
        </p:grpSpPr>
        <p:sp>
          <p:nvSpPr>
            <p:cNvPr id="10" name="Rectangle: Rounded Corners 9">
              <a:extLst>
                <a:ext uri="{FF2B5EF4-FFF2-40B4-BE49-F238E27FC236}">
                  <a16:creationId xmlns:a16="http://schemas.microsoft.com/office/drawing/2014/main" xmlns="" id="{6033FB67-E145-371C-28BB-72564133641A}"/>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D0898D0B-EDCE-EFCE-C8EF-C9D8DBE23B9F}"/>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44,75 %</a:t>
              </a:r>
            </a:p>
          </p:txBody>
        </p:sp>
      </p:grpSp>
      <p:grpSp>
        <p:nvGrpSpPr>
          <p:cNvPr id="12" name="Group 11">
            <a:extLst>
              <a:ext uri="{FF2B5EF4-FFF2-40B4-BE49-F238E27FC236}">
                <a16:creationId xmlns:a16="http://schemas.microsoft.com/office/drawing/2014/main" xmlns="" id="{0444F195-E652-F554-D115-755E28D37E0C}"/>
              </a:ext>
            </a:extLst>
          </p:cNvPr>
          <p:cNvGrpSpPr/>
          <p:nvPr/>
        </p:nvGrpSpPr>
        <p:grpSpPr>
          <a:xfrm>
            <a:off x="1070307" y="4937554"/>
            <a:ext cx="4537107" cy="1129886"/>
            <a:chOff x="981375" y="4872764"/>
            <a:chExt cx="4537107" cy="1129886"/>
          </a:xfrm>
        </p:grpSpPr>
        <p:sp>
          <p:nvSpPr>
            <p:cNvPr id="13" name="Rectangle: Rounded Corners 12">
              <a:extLst>
                <a:ext uri="{FF2B5EF4-FFF2-40B4-BE49-F238E27FC236}">
                  <a16:creationId xmlns:a16="http://schemas.microsoft.com/office/drawing/2014/main" xmlns="" id="{35EBF75A-B21F-3768-4B4D-36C6C7F3A8C1}"/>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119B2F9E-ABAD-E411-D7FF-CE03B366164F}"/>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43,57 %</a:t>
              </a:r>
            </a:p>
          </p:txBody>
        </p:sp>
      </p:grpSp>
      <p:grpSp>
        <p:nvGrpSpPr>
          <p:cNvPr id="15" name="Group 14">
            <a:extLst>
              <a:ext uri="{FF2B5EF4-FFF2-40B4-BE49-F238E27FC236}">
                <a16:creationId xmlns:a16="http://schemas.microsoft.com/office/drawing/2014/main" xmlns="" id="{B73C566F-ACA7-0124-127B-10DB2603230C}"/>
              </a:ext>
            </a:extLst>
          </p:cNvPr>
          <p:cNvGrpSpPr/>
          <p:nvPr/>
        </p:nvGrpSpPr>
        <p:grpSpPr>
          <a:xfrm>
            <a:off x="1196527" y="3095966"/>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xmlns="" id="{260251D4-B608-51B8-E6E8-F5000FBB81CF}"/>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xmlns="" id="{66276298-24A0-6E64-2BBB-73FA16ADEEC7}"/>
                </a:ext>
              </a:extLst>
            </p:cNvPr>
            <p:cNvSpPr txBox="1"/>
            <p:nvPr/>
          </p:nvSpPr>
          <p:spPr>
            <a:xfrm>
              <a:off x="7892091" y="4839325"/>
              <a:ext cx="2729757"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43,65 %</a:t>
              </a:r>
            </a:p>
          </p:txBody>
        </p:sp>
      </p:grpSp>
      <p:pic>
        <p:nvPicPr>
          <p:cNvPr id="18" name="Picture 17">
            <a:extLst>
              <a:ext uri="{FF2B5EF4-FFF2-40B4-BE49-F238E27FC236}">
                <a16:creationId xmlns:a16="http://schemas.microsoft.com/office/drawing/2014/main" xmlns="" id="{75A2D657-DBCB-322B-7700-FCB253A5E4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140218" y="5019030"/>
            <a:ext cx="953350" cy="857536"/>
          </a:xfrm>
          <a:prstGeom prst="rect">
            <a:avLst/>
          </a:prstGeom>
        </p:spPr>
      </p:pic>
      <p:pic>
        <p:nvPicPr>
          <p:cNvPr id="19" name="Picture 18">
            <a:extLst>
              <a:ext uri="{FF2B5EF4-FFF2-40B4-BE49-F238E27FC236}">
                <a16:creationId xmlns:a16="http://schemas.microsoft.com/office/drawing/2014/main" xmlns="" id="{0388DE34-CBED-618A-A704-31CC16CADE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4999" y="3162877"/>
            <a:ext cx="891076" cy="896464"/>
          </a:xfrm>
          <a:prstGeom prst="rect">
            <a:avLst/>
          </a:prstGeom>
        </p:spPr>
      </p:pic>
      <p:pic>
        <p:nvPicPr>
          <p:cNvPr id="20" name="Picture 19">
            <a:extLst>
              <a:ext uri="{FF2B5EF4-FFF2-40B4-BE49-F238E27FC236}">
                <a16:creationId xmlns:a16="http://schemas.microsoft.com/office/drawing/2014/main" xmlns="" id="{0E782C41-A8B5-F58C-20BE-E8A0974A1E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041788" y="5068115"/>
            <a:ext cx="891076" cy="896464"/>
          </a:xfrm>
          <a:prstGeom prst="rect">
            <a:avLst/>
          </a:prstGeom>
        </p:spPr>
      </p:pic>
      <p:pic>
        <p:nvPicPr>
          <p:cNvPr id="21" name="Picture 20">
            <a:extLst>
              <a:ext uri="{FF2B5EF4-FFF2-40B4-BE49-F238E27FC236}">
                <a16:creationId xmlns:a16="http://schemas.microsoft.com/office/drawing/2014/main" xmlns="" id="{FE618A99-F64F-BF0D-3BCB-D7C345CB66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204924" y="3212677"/>
            <a:ext cx="891076" cy="896464"/>
          </a:xfrm>
          <a:prstGeom prst="rect">
            <a:avLst/>
          </a:prstGeom>
        </p:spPr>
      </p:pic>
      <p:pic>
        <p:nvPicPr>
          <p:cNvPr id="22" name="Picture 21">
            <a:extLst>
              <a:ext uri="{FF2B5EF4-FFF2-40B4-BE49-F238E27FC236}">
                <a16:creationId xmlns:a16="http://schemas.microsoft.com/office/drawing/2014/main" xmlns="" id="{4CB4BCDB-8E18-D3E6-55C5-7284043240FA}"/>
              </a:ext>
            </a:extLst>
          </p:cNvPr>
          <p:cNvPicPr>
            <a:picLocks noChangeAspect="1"/>
          </p:cNvPicPr>
          <p:nvPr/>
        </p:nvPicPr>
        <p:blipFill>
          <a:blip r:embed="rId7"/>
          <a:stretch>
            <a:fillRect/>
          </a:stretch>
        </p:blipFill>
        <p:spPr>
          <a:xfrm>
            <a:off x="347002" y="2918937"/>
            <a:ext cx="1475271" cy="1492036"/>
          </a:xfrm>
          <a:prstGeom prst="rect">
            <a:avLst/>
          </a:prstGeom>
        </p:spPr>
      </p:pic>
      <p:pic>
        <p:nvPicPr>
          <p:cNvPr id="23" name="Picture 22">
            <a:extLst>
              <a:ext uri="{FF2B5EF4-FFF2-40B4-BE49-F238E27FC236}">
                <a16:creationId xmlns:a16="http://schemas.microsoft.com/office/drawing/2014/main" xmlns="" id="{00A48D37-B6AB-4BC1-FF88-3E00BEE1E4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3391" y="3009228"/>
            <a:ext cx="1385564" cy="1400861"/>
          </a:xfrm>
          <a:prstGeom prst="rect">
            <a:avLst/>
          </a:prstGeom>
        </p:spPr>
      </p:pic>
      <p:pic>
        <p:nvPicPr>
          <p:cNvPr id="24" name="Picture 23">
            <a:extLst>
              <a:ext uri="{FF2B5EF4-FFF2-40B4-BE49-F238E27FC236}">
                <a16:creationId xmlns:a16="http://schemas.microsoft.com/office/drawing/2014/main" xmlns="" id="{9D1DC249-407C-0539-4009-3F2D9E690778}"/>
              </a:ext>
            </a:extLst>
          </p:cNvPr>
          <p:cNvPicPr>
            <a:picLocks noChangeAspect="1"/>
          </p:cNvPicPr>
          <p:nvPr/>
        </p:nvPicPr>
        <p:blipFill rotWithShape="1">
          <a:blip r:embed="rId9"/>
          <a:srcRect r="50703"/>
          <a:stretch/>
        </p:blipFill>
        <p:spPr>
          <a:xfrm>
            <a:off x="174677" y="4730954"/>
            <a:ext cx="1487889" cy="1570786"/>
          </a:xfrm>
          <a:prstGeom prst="rect">
            <a:avLst/>
          </a:prstGeom>
        </p:spPr>
      </p:pic>
      <p:pic>
        <p:nvPicPr>
          <p:cNvPr id="25" name="Picture 24">
            <a:extLst>
              <a:ext uri="{FF2B5EF4-FFF2-40B4-BE49-F238E27FC236}">
                <a16:creationId xmlns:a16="http://schemas.microsoft.com/office/drawing/2014/main" xmlns="" id="{A8091E2C-2154-EA21-08F4-E8073B3D0BEB}"/>
              </a:ext>
            </a:extLst>
          </p:cNvPr>
          <p:cNvPicPr>
            <a:picLocks noChangeAspect="1"/>
          </p:cNvPicPr>
          <p:nvPr/>
        </p:nvPicPr>
        <p:blipFill>
          <a:blip r:embed="rId10"/>
          <a:stretch>
            <a:fillRect/>
          </a:stretch>
        </p:blipFill>
        <p:spPr>
          <a:xfrm>
            <a:off x="6198743" y="4730954"/>
            <a:ext cx="1365186" cy="1570786"/>
          </a:xfrm>
          <a:prstGeom prst="rect">
            <a:avLst/>
          </a:prstGeom>
        </p:spPr>
      </p:pic>
      <p:pic>
        <p:nvPicPr>
          <p:cNvPr id="26" name="Picture 25">
            <a:extLst>
              <a:ext uri="{FF2B5EF4-FFF2-40B4-BE49-F238E27FC236}">
                <a16:creationId xmlns:a16="http://schemas.microsoft.com/office/drawing/2014/main" xmlns="" id="{B40A6035-B2D9-4A21-BFE0-B363F25756B7}"/>
              </a:ext>
            </a:extLst>
          </p:cNvPr>
          <p:cNvPicPr>
            <a:picLocks noChangeAspect="1"/>
          </p:cNvPicPr>
          <p:nvPr/>
        </p:nvPicPr>
        <p:blipFill rotWithShape="1">
          <a:blip r:embed="rId11">
            <a:extLst>
              <a:ext uri="{28A0092B-C50C-407E-A947-70E740481C1C}">
                <a14:useLocalDpi xmlns:a14="http://schemas.microsoft.com/office/drawing/2010/main" val="0"/>
              </a:ext>
            </a:extLst>
          </a:blip>
          <a:srcRect l="460" t="-1571" r="79716" b="85110"/>
          <a:stretch/>
        </p:blipFill>
        <p:spPr>
          <a:xfrm>
            <a:off x="-23891" y="911109"/>
            <a:ext cx="2019082" cy="1620625"/>
          </a:xfrm>
          <a:prstGeom prst="rect">
            <a:avLst/>
          </a:prstGeom>
        </p:spPr>
      </p:pic>
    </p:spTree>
    <p:extLst>
      <p:ext uri="{BB962C8B-B14F-4D97-AF65-F5344CB8AC3E}">
        <p14:creationId xmlns:p14="http://schemas.microsoft.com/office/powerpoint/2010/main" val="662978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21" name="Group 20">
            <a:extLst>
              <a:ext uri="{FF2B5EF4-FFF2-40B4-BE49-F238E27FC236}">
                <a16:creationId xmlns:a16="http://schemas.microsoft.com/office/drawing/2014/main" xmlns="" id="{65366B1B-D767-3FB7-3176-A644A1D4E77C}"/>
              </a:ext>
            </a:extLst>
          </p:cNvPr>
          <p:cNvGrpSpPr/>
          <p:nvPr/>
        </p:nvGrpSpPr>
        <p:grpSpPr>
          <a:xfrm>
            <a:off x="7186810" y="112488"/>
            <a:ext cx="5005190" cy="6834413"/>
            <a:chOff x="6958905" y="0"/>
            <a:chExt cx="5005190" cy="7077607"/>
          </a:xfrm>
        </p:grpSpPr>
        <p:pic>
          <p:nvPicPr>
            <p:cNvPr id="19" name="图片 8">
              <a:extLst>
                <a:ext uri="{FF2B5EF4-FFF2-40B4-BE49-F238E27FC236}">
                  <a16:creationId xmlns:a16="http://schemas.microsoft.com/office/drawing/2014/main" xmlns="" id="{EA2996D7-91C3-D734-69FF-230D7FD25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6958905" y="0"/>
              <a:ext cx="5005190" cy="6251117"/>
            </a:xfrm>
            <a:prstGeom prst="rect">
              <a:avLst/>
            </a:prstGeom>
          </p:spPr>
        </p:pic>
        <p:pic>
          <p:nvPicPr>
            <p:cNvPr id="20" name="Picture 19">
              <a:extLst>
                <a:ext uri="{FF2B5EF4-FFF2-40B4-BE49-F238E27FC236}">
                  <a16:creationId xmlns:a16="http://schemas.microsoft.com/office/drawing/2014/main" xmlns="" id="{5B4BE999-E408-A5A1-9270-DD8FD5D2038B}"/>
                </a:ext>
              </a:extLst>
            </p:cNvPr>
            <p:cNvPicPr>
              <a:picLocks noChangeAspect="1"/>
            </p:cNvPicPr>
            <p:nvPr/>
          </p:nvPicPr>
          <p:blipFill rotWithShape="1">
            <a:blip r:embed="rId4">
              <a:extLst>
                <a:ext uri="{28A0092B-C50C-407E-A947-70E740481C1C}">
                  <a14:useLocalDpi xmlns:a14="http://schemas.microsoft.com/office/drawing/2010/main" val="0"/>
                </a:ext>
              </a:extLst>
            </a:blip>
            <a:srcRect l="68871" t="41044" r="15979" b="38494"/>
            <a:stretch/>
          </p:blipFill>
          <p:spPr>
            <a:xfrm>
              <a:off x="7162800" y="4448066"/>
              <a:ext cx="2014194" cy="2629541"/>
            </a:xfrm>
            <a:prstGeom prst="rect">
              <a:avLst/>
            </a:prstGeom>
          </p:spPr>
        </p:pic>
      </p:grpSp>
      <p:pic>
        <p:nvPicPr>
          <p:cNvPr id="2" name="Picture 1"/>
          <p:cNvPicPr>
            <a:picLocks noChangeAspect="1"/>
          </p:cNvPicPr>
          <p:nvPr/>
        </p:nvPicPr>
        <p:blipFill>
          <a:blip r:embed="rId5"/>
          <a:stretch>
            <a:fillRect/>
          </a:stretch>
        </p:blipFill>
        <p:spPr>
          <a:xfrm>
            <a:off x="1183882" y="112488"/>
            <a:ext cx="6950042" cy="3316511"/>
          </a:xfrm>
          <a:prstGeom prst="rect">
            <a:avLst/>
          </a:prstGeom>
        </p:spPr>
      </p:pic>
      <p:sp>
        <p:nvSpPr>
          <p:cNvPr id="3" name="38"/>
          <p:cNvSpPr txBox="1"/>
          <p:nvPr/>
        </p:nvSpPr>
        <p:spPr>
          <a:xfrm>
            <a:off x="640080" y="3130649"/>
            <a:ext cx="6546730" cy="3232725"/>
          </a:xfrm>
          <a:prstGeom prst="cloud">
            <a:avLst/>
          </a:prstGeom>
          <a:solidFill>
            <a:schemeClr val="accent6">
              <a:lumMod val="20000"/>
              <a:lumOff val="80000"/>
            </a:schemeClr>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1409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4" name="Picture 3">
            <a:extLst>
              <a:ext uri="{FF2B5EF4-FFF2-40B4-BE49-F238E27FC236}">
                <a16:creationId xmlns:a16="http://schemas.microsoft.com/office/drawing/2014/main" xmlns="" id="{A3A904F5-C9E7-AE30-49DE-7494ABED44C5}"/>
              </a:ext>
            </a:extLst>
          </p:cNvPr>
          <p:cNvPicPr>
            <a:picLocks noChangeAspect="1"/>
          </p:cNvPicPr>
          <p:nvPr/>
        </p:nvPicPr>
        <p:blipFill>
          <a:blip r:embed="rId4"/>
          <a:stretch>
            <a:fillRect/>
          </a:stretch>
        </p:blipFill>
        <p:spPr>
          <a:xfrm>
            <a:off x="-85463" y="802640"/>
            <a:ext cx="2731245" cy="1670449"/>
          </a:xfrm>
          <a:prstGeom prst="rect">
            <a:avLst/>
          </a:prstGeom>
        </p:spPr>
      </p:pic>
      <p:pic>
        <p:nvPicPr>
          <p:cNvPr id="5" name="Picture 4">
            <a:extLst>
              <a:ext uri="{FF2B5EF4-FFF2-40B4-BE49-F238E27FC236}">
                <a16:creationId xmlns:a16="http://schemas.microsoft.com/office/drawing/2014/main" xmlns="" id="{D48D8442-04EC-6BCB-2691-54996AC367F3}"/>
              </a:ext>
            </a:extLst>
          </p:cNvPr>
          <p:cNvPicPr>
            <a:picLocks noChangeAspect="1"/>
          </p:cNvPicPr>
          <p:nvPr/>
        </p:nvPicPr>
        <p:blipFill>
          <a:blip r:embed="rId5"/>
          <a:stretch>
            <a:fillRect/>
          </a:stretch>
        </p:blipFill>
        <p:spPr>
          <a:xfrm>
            <a:off x="1010851" y="2006499"/>
            <a:ext cx="10235663" cy="2504541"/>
          </a:xfrm>
          <a:prstGeom prst="rect">
            <a:avLst/>
          </a:prstGeom>
        </p:spPr>
      </p:pic>
      <p:pic>
        <p:nvPicPr>
          <p:cNvPr id="7" name="Picture 6">
            <a:extLst>
              <a:ext uri="{FF2B5EF4-FFF2-40B4-BE49-F238E27FC236}">
                <a16:creationId xmlns:a16="http://schemas.microsoft.com/office/drawing/2014/main" xmlns="" id="{08ABB68C-2D93-9A99-990F-ED50E4FC3FD2}"/>
              </a:ext>
            </a:extLst>
          </p:cNvPr>
          <p:cNvPicPr>
            <a:picLocks noChangeAspect="1"/>
          </p:cNvPicPr>
          <p:nvPr/>
        </p:nvPicPr>
        <p:blipFill>
          <a:blip r:embed="rId6"/>
          <a:stretch>
            <a:fillRect/>
          </a:stretch>
        </p:blipFill>
        <p:spPr>
          <a:xfrm>
            <a:off x="4969157" y="4091385"/>
            <a:ext cx="2274005" cy="1072989"/>
          </a:xfrm>
          <a:prstGeom prst="rect">
            <a:avLst/>
          </a:prstGeom>
        </p:spPr>
      </p:pic>
      <p:pic>
        <p:nvPicPr>
          <p:cNvPr id="8" name="Picture 7">
            <a:extLst>
              <a:ext uri="{FF2B5EF4-FFF2-40B4-BE49-F238E27FC236}">
                <a16:creationId xmlns:a16="http://schemas.microsoft.com/office/drawing/2014/main" xmlns="" id="{29403F85-B2A2-AD96-2301-DAA2B5F387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
        <p:nvSpPr>
          <p:cNvPr id="9" name="TextBox 6">
            <a:extLst>
              <a:ext uri="{FF2B5EF4-FFF2-40B4-BE49-F238E27FC236}">
                <a16:creationId xmlns:a16="http://schemas.microsoft.com/office/drawing/2014/main" xmlns="" xmlns:lc="http://schemas.openxmlformats.org/drawingml/2006/lockedCanvas" id="{879195A0-7B0E-4B7B-9B9E-F032F5FABB5B}"/>
              </a:ext>
            </a:extLst>
          </p:cNvPr>
          <p:cNvSpPr txBox="1"/>
          <p:nvPr/>
        </p:nvSpPr>
        <p:spPr>
          <a:xfrm>
            <a:off x="3078182" y="941785"/>
            <a:ext cx="6697531"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2A5E0A"/>
                </a:solidFill>
                <a:effectLst/>
                <a:uLnTx/>
                <a:uFillTx/>
                <a:latin typeface="Aachen" panose="02020500000000000000" pitchFamily="18" charset="0"/>
                <a:ea typeface="Aachen" panose="02020500000000000000" pitchFamily="18" charset="0"/>
                <a:cs typeface="Aachen" panose="02020500000000000000" pitchFamily="18" charset="0"/>
                <a:sym typeface="Arial"/>
              </a:rPr>
              <a:t>UBND QUẬN </a:t>
            </a:r>
            <a:r>
              <a:rPr kumimoji="0" lang="en-US" sz="3200" b="1" i="0" u="none" strike="noStrike" kern="0" cap="none" spc="0" normalizeH="0" baseline="0" noProof="0" dirty="0" smtClean="0">
                <a:ln>
                  <a:noFill/>
                </a:ln>
                <a:solidFill>
                  <a:srgbClr val="2A5E0A"/>
                </a:solidFill>
                <a:effectLst/>
                <a:uLnTx/>
                <a:uFillTx/>
                <a:latin typeface="Aachen" panose="02020500000000000000" pitchFamily="18" charset="0"/>
                <a:ea typeface="Aachen" panose="02020500000000000000" pitchFamily="18" charset="0"/>
                <a:cs typeface="Aachen" panose="02020500000000000000" pitchFamily="18" charset="0"/>
                <a:sym typeface="Arial"/>
              </a:rPr>
              <a:t>DƯƠNG</a:t>
            </a:r>
            <a:r>
              <a:rPr kumimoji="0" lang="en-US" sz="3200" b="1" i="0" u="none" strike="noStrike" kern="0" cap="none" spc="0" normalizeH="0" noProof="0" dirty="0" smtClean="0">
                <a:ln>
                  <a:noFill/>
                </a:ln>
                <a:solidFill>
                  <a:srgbClr val="2A5E0A"/>
                </a:solidFill>
                <a:effectLst/>
                <a:uLnTx/>
                <a:uFillTx/>
                <a:latin typeface="Aachen" panose="02020500000000000000" pitchFamily="18" charset="0"/>
                <a:ea typeface="Aachen" panose="02020500000000000000" pitchFamily="18" charset="0"/>
                <a:cs typeface="Aachen" panose="02020500000000000000" pitchFamily="18" charset="0"/>
                <a:sym typeface="Arial"/>
              </a:rPr>
              <a:t> KINH</a:t>
            </a:r>
            <a:endParaRPr kumimoji="0" lang="vi-VN" sz="3200" b="1" i="0" u="none" strike="noStrike" kern="0" cap="none" spc="0" normalizeH="0" baseline="0" noProof="0" dirty="0">
              <a:ln>
                <a:noFill/>
              </a:ln>
              <a:solidFill>
                <a:srgbClr val="2A5E0A"/>
              </a:solidFill>
              <a:effectLst/>
              <a:uLnTx/>
              <a:uFillTx/>
              <a:latin typeface="Aachen" panose="02020500000000000000" pitchFamily="18" charset="0"/>
              <a:ea typeface="Aachen" panose="02020500000000000000" pitchFamily="18" charset="0"/>
              <a:cs typeface="Aachen" panose="02020500000000000000"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2A5E0A"/>
                </a:solidFill>
                <a:effectLst/>
                <a:uLnTx/>
                <a:uFillTx/>
                <a:latin typeface="Aachen" panose="02020500000000000000" pitchFamily="18" charset="0"/>
                <a:ea typeface="Aachen" panose="02020500000000000000" pitchFamily="18" charset="0"/>
                <a:cs typeface="Aachen" panose="02020500000000000000" pitchFamily="18" charset="0"/>
                <a:sym typeface="Arial"/>
              </a:rPr>
              <a:t>TRƯỜNG TIỂU HỌC </a:t>
            </a:r>
            <a:r>
              <a:rPr lang="en-US" sz="3200" b="1" kern="0" dirty="0" smtClean="0">
                <a:solidFill>
                  <a:srgbClr val="2A5E0A"/>
                </a:solidFill>
                <a:latin typeface="Aachen" panose="02020500000000000000" pitchFamily="18" charset="0"/>
                <a:ea typeface="Aachen" panose="02020500000000000000" pitchFamily="18" charset="0"/>
                <a:cs typeface="Aachen" panose="02020500000000000000" pitchFamily="18" charset="0"/>
                <a:sym typeface="Arial"/>
              </a:rPr>
              <a:t>ANH DŨNG</a:t>
            </a:r>
            <a:endParaRPr kumimoji="0" lang="en-US" sz="3200" b="1" i="0" u="none" strike="noStrike" kern="0" cap="none" spc="0" normalizeH="0" baseline="0" noProof="0" dirty="0">
              <a:ln>
                <a:noFill/>
              </a:ln>
              <a:solidFill>
                <a:srgbClr val="2A5E0A"/>
              </a:solidFill>
              <a:effectLst/>
              <a:uLnTx/>
              <a:uFillTx/>
              <a:latin typeface="Aachen" panose="02020500000000000000" pitchFamily="18" charset="0"/>
              <a:ea typeface="Aachen" panose="02020500000000000000" pitchFamily="18" charset="0"/>
              <a:cs typeface="Aachen" panose="02020500000000000000" pitchFamily="18" charset="0"/>
              <a:sym typeface="Arial"/>
            </a:endParaRPr>
          </a:p>
        </p:txBody>
      </p:sp>
    </p:spTree>
    <p:extLst>
      <p:ext uri="{BB962C8B-B14F-4D97-AF65-F5344CB8AC3E}">
        <p14:creationId xmlns:p14="http://schemas.microsoft.com/office/powerpoint/2010/main" val="34370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0" objId="1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80" y="2270950"/>
            <a:ext cx="11210826" cy="2316099"/>
          </a:xfrm>
          <a:prstGeom prst="rect">
            <a:avLst/>
          </a:prstGeom>
        </p:spPr>
      </p:pic>
    </p:spTree>
    <p:extLst>
      <p:ext uri="{BB962C8B-B14F-4D97-AF65-F5344CB8AC3E}">
        <p14:creationId xmlns:p14="http://schemas.microsoft.com/office/powerpoint/2010/main" val="292510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pt045食品安全"/>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672</Words>
  <Application>Microsoft Office PowerPoint</Application>
  <PresentationFormat>Custom</PresentationFormat>
  <Paragraphs>81</Paragraphs>
  <Slides>15</Slides>
  <Notes>10</Notes>
  <HiddenSlides>0</HiddenSlides>
  <MMClips>0</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ppt045食品安全</dc:title>
  <dc:creator/>
  <cp:lastModifiedBy/>
  <cp:revision>1</cp:revision>
  <dcterms:created xsi:type="dcterms:W3CDTF">2017-04-12T11:07:27Z</dcterms:created>
  <dcterms:modified xsi:type="dcterms:W3CDTF">2025-04-09T14:27:52Z</dcterms:modified>
  <cp:version>MNT37</cp:version>
</cp:coreProperties>
</file>