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18"/>
  </p:notesMasterIdLst>
  <p:sldIdLst>
    <p:sldId id="381" r:id="rId6"/>
    <p:sldId id="289" r:id="rId7"/>
    <p:sldId id="286" r:id="rId8"/>
    <p:sldId id="3350" r:id="rId9"/>
    <p:sldId id="3351" r:id="rId10"/>
    <p:sldId id="3360" r:id="rId11"/>
    <p:sldId id="562" r:id="rId12"/>
    <p:sldId id="564" r:id="rId13"/>
    <p:sldId id="3352" r:id="rId14"/>
    <p:sldId id="3353" r:id="rId15"/>
    <p:sldId id="271" r:id="rId16"/>
    <p:sldId id="336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699A7-E663-466C-BB41-86ACAB6E52AE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69760-55CE-4538-BA36-4D7D46EF52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818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5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386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97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975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1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60040891"/>
      </p:ext>
    </p:extLst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7252803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0163477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4772446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411A-873F-407C-B2E0-0BA369F67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7F433-F6BF-4344-9281-2DDAFE67B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D90E6-2209-423C-AA63-CC71208B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2845A-194A-40D1-8E26-43DA5D61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B8297-2984-4BC4-BE30-49116D3C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293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B5FB-7A14-46A7-86AC-5B4E451A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57B6-BCF3-49D9-B29E-E7B0F226C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A5DE-0A76-496A-9E2C-E423DFA5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52485-F83E-4480-8279-6D0002E08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245EF-E43B-4502-947A-B9B82669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39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4922-37F6-4FDA-812B-65BB0379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8E37D-EA28-46F3-86D1-69B4CB1F1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0A193-D49D-4D0E-97DB-12A2A29E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F496-FF66-4379-85BF-8E8B0F7B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078F-94EA-45BF-8A61-A6175798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302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B917E-4C42-4DE7-8948-F92A9BBE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5D0AA-F160-4F35-91C7-4FBB5D029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DBE1C-09B4-48E8-A01B-615A6FD1B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2AAFB-2ADA-415D-9BB1-51365665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269C2-C1A8-4CFA-BDCF-BBE96E6B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5E666-E578-45D7-A1DC-D1F2E08C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307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74C4-6B88-4884-B6E6-284330D4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E390D-CFB0-4542-83FC-0659E2CA9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0BB5E-C018-4D91-9AC2-F5FA67C1E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32C10-96AE-4EEB-BB29-FF76F23FF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22233B-2488-44E5-B6DB-D4444C57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F0F15-C8C5-44BF-BE1A-61415924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E3E4ED-051D-457E-8490-EAF523D6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25CCC-6A85-4CCE-A68D-9918DDED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9883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FF7E-8789-42AB-AE1A-CBC6D1B41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E8BBB8-CA8B-40AF-931E-0CEE01ED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C7289-D01A-4BE4-81E3-FE77BC5A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28A96-8F59-4AA9-B8E0-BFABD01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19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7EA49-20FF-4C85-A81F-5E563CE9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31744-07CE-4B28-82C3-EDAC0910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78892-99CC-4828-A30F-DB907ED5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53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3370491"/>
      </p:ext>
    </p:extLst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2E91-BDF7-427E-BDA0-9029507B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55C6-69DF-41CA-813A-24950B34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DE1EC-41C7-4BB1-8B81-3E5348D03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3EE6C-9157-4A63-BEBD-FF6E9884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866BC-CD5D-46F1-9F08-E849C911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E2CC3-5A5B-4013-81DF-C9D66A1F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567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ADA7-5F8A-461B-A6C2-E6C4A509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03F7CE-AAFB-4EC0-8181-6F1C1F3BF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CE604-BA3A-494E-9511-837E405B2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404F1-75A4-4413-B0C0-0930AD91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6E51F-8A6C-4F20-8FA9-DDFE0308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BE13F-DCB7-42C2-BE1E-FACCF908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729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F8D29-EE1D-4B37-801E-914D6879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62DFE-2FA8-4B2F-A1DF-F393815BF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59DD6-5191-44AA-AE1A-DC90486B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0D837-9AC4-4607-9429-B9308518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00987-E52F-4BA4-A6F4-E2074CFB1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972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BF9E9-9FDC-48E2-97F8-B2113A48A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6435E-70A6-4BE2-A190-2935DFF4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9856-A4D3-48B3-9139-589BCC16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2ECA7-81B1-44F8-8EC0-BB79D240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000A0-929D-4F8E-B32E-5B0DC43D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7665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16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93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52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69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61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9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62162393"/>
      </p:ext>
    </p:extLst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58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95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06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4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014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26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97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42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22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2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32723049"/>
      </p:ext>
    </p:extLst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220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52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67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54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00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77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48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1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7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906981"/>
      </p:ext>
    </p:extLst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0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2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8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3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5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2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9203460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75485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6424482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11662890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90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222284-7F03-4D92-A210-BDFBFCB0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427D1-F672-4972-A472-B5105DC7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92DD-5DF4-4DB5-8B4E-164E7F0C2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B2B33-0F2C-414E-B096-B068C2E03BF3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6E68-D778-4002-B7DA-7D98CAF9B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6644B-C9BD-4AD2-961B-1F87AE665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BEEF8-EB8C-4A55-A4E2-D9EF110878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77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2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7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9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sv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13.svg"/><Relationship Id="rId4" Type="http://schemas.openxmlformats.org/officeDocument/2006/relationships/image" Target="../media/image16.gif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6.gif"/><Relationship Id="rId7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7.gif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126435" y="2780928"/>
            <a:ext cx="10084903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12: TỔ CHỨC CÁC HOẠT ĐỘNG VẬN DỤNG SÁNG TẠO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9D3985F-34B2-4988-B002-3341D5277854}"/>
              </a:ext>
            </a:extLst>
          </p:cNvPr>
          <p:cNvSpPr/>
          <p:nvPr/>
        </p:nvSpPr>
        <p:spPr>
          <a:xfrm>
            <a:off x="-1060234" y="-115748"/>
            <a:ext cx="2540949" cy="7216243"/>
          </a:xfrm>
          <a:custGeom>
            <a:avLst/>
            <a:gdLst/>
            <a:ahLst/>
            <a:cxnLst/>
            <a:rect l="l" t="t" r="r" b="b"/>
            <a:pathLst>
              <a:path w="3040458" h="4114800">
                <a:moveTo>
                  <a:pt x="0" y="0"/>
                </a:moveTo>
                <a:lnTo>
                  <a:pt x="3040458" y="0"/>
                </a:lnTo>
                <a:lnTo>
                  <a:pt x="3040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D6E3B49-DACD-4139-805C-0C44996669AA}"/>
              </a:ext>
            </a:extLst>
          </p:cNvPr>
          <p:cNvSpPr/>
          <p:nvPr/>
        </p:nvSpPr>
        <p:spPr>
          <a:xfrm>
            <a:off x="213645" y="4300087"/>
            <a:ext cx="2227552" cy="2307294"/>
          </a:xfrm>
          <a:custGeom>
            <a:avLst/>
            <a:gdLst/>
            <a:ahLst/>
            <a:cxnLst/>
            <a:rect l="l" t="t" r="r" b="b"/>
            <a:pathLst>
              <a:path w="5739111" h="4816336">
                <a:moveTo>
                  <a:pt x="0" y="0"/>
                </a:moveTo>
                <a:lnTo>
                  <a:pt x="5739110" y="0"/>
                </a:lnTo>
                <a:lnTo>
                  <a:pt x="5739110" y="4816337"/>
                </a:lnTo>
                <a:lnTo>
                  <a:pt x="0" y="4816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DF14E6-96F1-44E6-957C-81FDC676FA41}"/>
              </a:ext>
            </a:extLst>
          </p:cNvPr>
          <p:cNvSpPr/>
          <p:nvPr/>
        </p:nvSpPr>
        <p:spPr>
          <a:xfrm>
            <a:off x="9651657" y="4394849"/>
            <a:ext cx="2540343" cy="2307294"/>
          </a:xfrm>
          <a:custGeom>
            <a:avLst/>
            <a:gdLst/>
            <a:ahLst/>
            <a:cxnLst/>
            <a:rect l="l" t="t" r="r" b="b"/>
            <a:pathLst>
              <a:path w="3657094" h="2307294">
                <a:moveTo>
                  <a:pt x="0" y="0"/>
                </a:moveTo>
                <a:lnTo>
                  <a:pt x="3657094" y="0"/>
                </a:lnTo>
                <a:lnTo>
                  <a:pt x="3657094" y="2307294"/>
                </a:lnTo>
                <a:lnTo>
                  <a:pt x="0" y="230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039487-4515-4072-BF52-54F78B0C42A2}"/>
              </a:ext>
            </a:extLst>
          </p:cNvPr>
          <p:cNvSpPr/>
          <p:nvPr/>
        </p:nvSpPr>
        <p:spPr>
          <a:xfrm>
            <a:off x="-489606" y="618053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2575BE6-A3B4-4072-B18E-6C03FD4ABDA2}"/>
              </a:ext>
            </a:extLst>
          </p:cNvPr>
          <p:cNvSpPr/>
          <p:nvPr/>
        </p:nvSpPr>
        <p:spPr>
          <a:xfrm>
            <a:off x="5379930" y="617860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57C6DA3-E8ED-4563-A9B9-2F2BB2CEACB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279" y="233283"/>
            <a:ext cx="1341431" cy="918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7C7BA-A46D-4D2A-9917-039D1A30607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15413" y="155857"/>
            <a:ext cx="984308" cy="1261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E84002-F8E7-467A-A5DB-E37901F74E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4761" y="635026"/>
            <a:ext cx="8238095" cy="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9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-69209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736540" y="221841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358751" y="3565321"/>
            <a:ext cx="2024168" cy="19467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409754" y="2507264"/>
            <a:ext cx="1527453" cy="154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2061"/>
            <a:ext cx="12192000" cy="62959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6380362" y="2907958"/>
            <a:ext cx="2790766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1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在此输入文字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2064" y="4210852"/>
            <a:ext cx="3051574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1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1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2A7C2-86E3-4D55-9585-F1CE37A633F7}"/>
              </a:ext>
            </a:extLst>
          </p:cNvPr>
          <p:cNvSpPr/>
          <p:nvPr/>
        </p:nvSpPr>
        <p:spPr>
          <a:xfrm>
            <a:off x="3506500" y="1403650"/>
            <a:ext cx="71080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+mn-cs"/>
              </a:rPr>
              <a:t>Tiết 12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+mn-cs"/>
              </a:rPr>
              <a:t>Tổ chức hoạt động vận dụng – Sáng tạo</a:t>
            </a:r>
            <a:endParaRPr kumimoji="0" lang="vi-VN" sz="32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1379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71693" grpId="0"/>
      <p:bldP spid="716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-542298"/>
            <a:ext cx="12143107" cy="741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D15DAA-1444-4511-AB83-29BCE851951E}"/>
              </a:ext>
            </a:extLst>
          </p:cNvPr>
          <p:cNvSpPr/>
          <p:nvPr/>
        </p:nvSpPr>
        <p:spPr>
          <a:xfrm>
            <a:off x="2276684" y="2967335"/>
            <a:ext cx="76386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 ĐỘNG ĐẦU GIỜ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62061"/>
            <a:ext cx="12192000" cy="62959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6380362" y="2907958"/>
            <a:ext cx="2790766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316" dirty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2064" y="4210852"/>
            <a:ext cx="3051574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316" dirty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316" dirty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2A7C2-86E3-4D55-9585-F1CE37A633F7}"/>
              </a:ext>
            </a:extLst>
          </p:cNvPr>
          <p:cNvSpPr/>
          <p:nvPr/>
        </p:nvSpPr>
        <p:spPr>
          <a:xfrm>
            <a:off x="3506500" y="1403650"/>
            <a:ext cx="71080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6"/>
            <a:r>
              <a:rPr lang="vi-VN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Tiết 12</a:t>
            </a:r>
          </a:p>
          <a:p>
            <a:pPr algn="ctr" defTabSz="914446"/>
            <a:r>
              <a:rPr lang="vi-VN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Tổ chức hoạt động vận dụng – Sáng tạo</a:t>
            </a:r>
            <a:endParaRPr lang="vi-VN" sz="3200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71693" grpId="0"/>
      <p:bldP spid="716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7D4391-B279-4BFE-82AF-065F8FC3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1" y="3118136"/>
            <a:ext cx="3514286" cy="1504762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9D3985F-34B2-4988-B002-3341D5277854}"/>
              </a:ext>
            </a:extLst>
          </p:cNvPr>
          <p:cNvSpPr/>
          <p:nvPr/>
        </p:nvSpPr>
        <p:spPr>
          <a:xfrm>
            <a:off x="-1060234" y="-115748"/>
            <a:ext cx="2540949" cy="7216243"/>
          </a:xfrm>
          <a:custGeom>
            <a:avLst/>
            <a:gdLst/>
            <a:ahLst/>
            <a:cxnLst/>
            <a:rect l="l" t="t" r="r" b="b"/>
            <a:pathLst>
              <a:path w="3040458" h="4114800">
                <a:moveTo>
                  <a:pt x="0" y="0"/>
                </a:moveTo>
                <a:lnTo>
                  <a:pt x="3040458" y="0"/>
                </a:lnTo>
                <a:lnTo>
                  <a:pt x="3040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D6E3B49-DACD-4139-805C-0C44996669AA}"/>
              </a:ext>
            </a:extLst>
          </p:cNvPr>
          <p:cNvSpPr/>
          <p:nvPr/>
        </p:nvSpPr>
        <p:spPr>
          <a:xfrm>
            <a:off x="213645" y="4902619"/>
            <a:ext cx="1649338" cy="1704762"/>
          </a:xfrm>
          <a:custGeom>
            <a:avLst/>
            <a:gdLst/>
            <a:ahLst/>
            <a:cxnLst/>
            <a:rect l="l" t="t" r="r" b="b"/>
            <a:pathLst>
              <a:path w="5739111" h="4816336">
                <a:moveTo>
                  <a:pt x="0" y="0"/>
                </a:moveTo>
                <a:lnTo>
                  <a:pt x="5739110" y="0"/>
                </a:lnTo>
                <a:lnTo>
                  <a:pt x="5739110" y="4816337"/>
                </a:lnTo>
                <a:lnTo>
                  <a:pt x="0" y="4816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DF14E6-96F1-44E6-957C-81FDC676FA41}"/>
              </a:ext>
            </a:extLst>
          </p:cNvPr>
          <p:cNvSpPr/>
          <p:nvPr/>
        </p:nvSpPr>
        <p:spPr>
          <a:xfrm>
            <a:off x="10542662" y="5110385"/>
            <a:ext cx="1649338" cy="1591758"/>
          </a:xfrm>
          <a:custGeom>
            <a:avLst/>
            <a:gdLst/>
            <a:ahLst/>
            <a:cxnLst/>
            <a:rect l="l" t="t" r="r" b="b"/>
            <a:pathLst>
              <a:path w="3657094" h="2307294">
                <a:moveTo>
                  <a:pt x="0" y="0"/>
                </a:moveTo>
                <a:lnTo>
                  <a:pt x="3657094" y="0"/>
                </a:lnTo>
                <a:lnTo>
                  <a:pt x="3657094" y="2307294"/>
                </a:lnTo>
                <a:lnTo>
                  <a:pt x="0" y="2307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039487-4515-4072-BF52-54F78B0C42A2}"/>
              </a:ext>
            </a:extLst>
          </p:cNvPr>
          <p:cNvSpPr/>
          <p:nvPr/>
        </p:nvSpPr>
        <p:spPr>
          <a:xfrm>
            <a:off x="-489606" y="618053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2575BE6-A3B4-4072-B18E-6C03FD4ABDA2}"/>
              </a:ext>
            </a:extLst>
          </p:cNvPr>
          <p:cNvSpPr/>
          <p:nvPr/>
        </p:nvSpPr>
        <p:spPr>
          <a:xfrm>
            <a:off x="5379930" y="617860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57C6DA3-E8ED-4563-A9B9-2F2BB2CEAC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2279" y="233283"/>
            <a:ext cx="1341431" cy="918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77C7BA-A46D-4D2A-9917-039D1A30607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115413" y="155857"/>
            <a:ext cx="984308" cy="1261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6534DF-BACD-4335-BE30-923C4E55D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9370" y="648813"/>
            <a:ext cx="4161905" cy="1704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72A75-C26D-488E-A784-2AB5DA282C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4263" y="2582511"/>
            <a:ext cx="4985269" cy="27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9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57C6DA3-E8ED-4563-A9B9-2F2BB2CEAC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3399" y="172647"/>
            <a:ext cx="1341431" cy="918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18D96-A1CA-4900-A2CE-56813C510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97" y="1932428"/>
            <a:ext cx="9226699" cy="200699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9D3985F-34B2-4988-B002-3341D5277854}"/>
              </a:ext>
            </a:extLst>
          </p:cNvPr>
          <p:cNvSpPr/>
          <p:nvPr/>
        </p:nvSpPr>
        <p:spPr>
          <a:xfrm>
            <a:off x="-1178196" y="-118754"/>
            <a:ext cx="2540949" cy="7216243"/>
          </a:xfrm>
          <a:custGeom>
            <a:avLst/>
            <a:gdLst/>
            <a:ahLst/>
            <a:cxnLst/>
            <a:rect l="l" t="t" r="r" b="b"/>
            <a:pathLst>
              <a:path w="3040458" h="4114800">
                <a:moveTo>
                  <a:pt x="0" y="0"/>
                </a:moveTo>
                <a:lnTo>
                  <a:pt x="3040458" y="0"/>
                </a:lnTo>
                <a:lnTo>
                  <a:pt x="3040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D6E3B49-DACD-4139-805C-0C44996669AA}"/>
              </a:ext>
            </a:extLst>
          </p:cNvPr>
          <p:cNvSpPr/>
          <p:nvPr/>
        </p:nvSpPr>
        <p:spPr>
          <a:xfrm>
            <a:off x="213645" y="4378059"/>
            <a:ext cx="2227552" cy="2307294"/>
          </a:xfrm>
          <a:custGeom>
            <a:avLst/>
            <a:gdLst/>
            <a:ahLst/>
            <a:cxnLst/>
            <a:rect l="l" t="t" r="r" b="b"/>
            <a:pathLst>
              <a:path w="5739111" h="4816336">
                <a:moveTo>
                  <a:pt x="0" y="0"/>
                </a:moveTo>
                <a:lnTo>
                  <a:pt x="5739110" y="0"/>
                </a:lnTo>
                <a:lnTo>
                  <a:pt x="5739110" y="4816337"/>
                </a:lnTo>
                <a:lnTo>
                  <a:pt x="0" y="48163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DF14E6-96F1-44E6-957C-81FDC676FA41}"/>
              </a:ext>
            </a:extLst>
          </p:cNvPr>
          <p:cNvSpPr/>
          <p:nvPr/>
        </p:nvSpPr>
        <p:spPr>
          <a:xfrm>
            <a:off x="9764328" y="4547376"/>
            <a:ext cx="2335394" cy="2307294"/>
          </a:xfrm>
          <a:custGeom>
            <a:avLst/>
            <a:gdLst/>
            <a:ahLst/>
            <a:cxnLst/>
            <a:rect l="l" t="t" r="r" b="b"/>
            <a:pathLst>
              <a:path w="3657094" h="2307294">
                <a:moveTo>
                  <a:pt x="0" y="0"/>
                </a:moveTo>
                <a:lnTo>
                  <a:pt x="3657094" y="0"/>
                </a:lnTo>
                <a:lnTo>
                  <a:pt x="3657094" y="2307294"/>
                </a:lnTo>
                <a:lnTo>
                  <a:pt x="0" y="23072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039487-4515-4072-BF52-54F78B0C42A2}"/>
              </a:ext>
            </a:extLst>
          </p:cNvPr>
          <p:cNvSpPr/>
          <p:nvPr/>
        </p:nvSpPr>
        <p:spPr>
          <a:xfrm>
            <a:off x="-489606" y="618053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2575BE6-A3B4-4072-B18E-6C03FD4ABDA2}"/>
              </a:ext>
            </a:extLst>
          </p:cNvPr>
          <p:cNvSpPr/>
          <p:nvPr/>
        </p:nvSpPr>
        <p:spPr>
          <a:xfrm>
            <a:off x="5379930" y="617860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7C7BA-A46D-4D2A-9917-039D1A3060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115413" y="155857"/>
            <a:ext cx="984308" cy="12619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3C72BC-2609-46D5-8737-12778E2C93AC}"/>
              </a:ext>
            </a:extLst>
          </p:cNvPr>
          <p:cNvSpPr/>
          <p:nvPr/>
        </p:nvSpPr>
        <p:spPr>
          <a:xfrm>
            <a:off x="1433710" y="2113251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6"/>
            <a:r>
              <a:rPr lang="vi-VN" sz="2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Nhóm 1:</a:t>
            </a:r>
            <a:endParaRPr lang="vi-VN" sz="2400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8B70E-B0EA-40EB-9FF2-634F3470CF22}"/>
              </a:ext>
            </a:extLst>
          </p:cNvPr>
          <p:cNvSpPr/>
          <p:nvPr/>
        </p:nvSpPr>
        <p:spPr>
          <a:xfrm>
            <a:off x="1433710" y="308955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6"/>
            <a:r>
              <a:rPr lang="vi-VN" sz="2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Nhóm 2:</a:t>
            </a:r>
            <a:endParaRPr lang="vi-VN" sz="2400" b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14E0D6-F7F4-4351-BA8C-961FDBBCC273}"/>
              </a:ext>
            </a:extLst>
          </p:cNvPr>
          <p:cNvSpPr/>
          <p:nvPr/>
        </p:nvSpPr>
        <p:spPr>
          <a:xfrm>
            <a:off x="2893616" y="1649829"/>
            <a:ext cx="86175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46"/>
            <a:r>
              <a:rPr lang="vi-VN" sz="2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           </a:t>
            </a:r>
            <a:r>
              <a:rPr lang="vi-VN" sz="2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1         2               1              2                     1   2              1   2</a:t>
            </a:r>
            <a:endParaRPr lang="vi-VN" sz="2400" b="1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3F5883-97E7-4283-A27C-CFE124D8871B}"/>
              </a:ext>
            </a:extLst>
          </p:cNvPr>
          <p:cNvSpPr/>
          <p:nvPr/>
        </p:nvSpPr>
        <p:spPr>
          <a:xfrm>
            <a:off x="2756508" y="3675426"/>
            <a:ext cx="86175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46"/>
            <a:r>
              <a:rPr lang="vi-VN" sz="24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            </a:t>
            </a:r>
            <a:r>
              <a:rPr lang="vi-VN" sz="2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1         2              1              2                      1    2             1   2</a:t>
            </a:r>
            <a:endParaRPr lang="vi-VN" sz="2400" b="1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6" name="mmm">
            <a:hlinkClick r:id="" action="ppaction://media"/>
            <a:extLst>
              <a:ext uri="{FF2B5EF4-FFF2-40B4-BE49-F238E27FC236}">
                <a16:creationId xmlns:a16="http://schemas.microsoft.com/office/drawing/2014/main" id="{AC88A939-5366-45E5-988C-F2D3017EF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46908" y="618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838" y="453004"/>
            <a:ext cx="12619838" cy="62959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6380362" y="2907958"/>
            <a:ext cx="2790766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1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在此输入文字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2064" y="4210852"/>
            <a:ext cx="3051574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1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1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2A7C2-86E3-4D55-9585-F1CE37A633F7}"/>
              </a:ext>
            </a:extLst>
          </p:cNvPr>
          <p:cNvSpPr/>
          <p:nvPr/>
        </p:nvSpPr>
        <p:spPr>
          <a:xfrm>
            <a:off x="3215664" y="2750594"/>
            <a:ext cx="83936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+mn-cs"/>
              </a:rPr>
              <a:t>Biểu diễn bài hát “Bay vào tương lai”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+mn-cs"/>
              </a:rPr>
              <a:t>bằng các hình thức đã học (Đơn ca, song ca, tốp ca…)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</a:rPr>
              <a:t>Hoặc theo ý tưởng sáng tạo</a:t>
            </a:r>
            <a:endParaRPr kumimoji="0" lang="vi-VN" sz="28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669488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71693" grpId="0"/>
      <p:bldP spid="716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FB0442F5-4E89-4771-A20F-4D890F893B2E}"/>
              </a:ext>
            </a:extLst>
          </p:cNvPr>
          <p:cNvSpPr/>
          <p:nvPr/>
        </p:nvSpPr>
        <p:spPr>
          <a:xfrm rot="723738" flipH="1">
            <a:off x="10079934" y="4175084"/>
            <a:ext cx="2251880" cy="2184400"/>
          </a:xfrm>
          <a:custGeom>
            <a:avLst/>
            <a:gdLst/>
            <a:ahLst/>
            <a:cxnLst/>
            <a:rect l="l" t="t" r="r" b="b"/>
            <a:pathLst>
              <a:path w="1598302" h="1208716">
                <a:moveTo>
                  <a:pt x="0" y="0"/>
                </a:moveTo>
                <a:lnTo>
                  <a:pt x="1598302" y="0"/>
                </a:lnTo>
                <a:lnTo>
                  <a:pt x="1598302" y="1208716"/>
                </a:lnTo>
                <a:lnTo>
                  <a:pt x="0" y="120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56" y="4597400"/>
            <a:ext cx="2032001" cy="21400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AA1E1E-80A5-49D0-BF8D-8B3F5B294AD6}"/>
              </a:ext>
            </a:extLst>
          </p:cNvPr>
          <p:cNvGrpSpPr/>
          <p:nvPr/>
        </p:nvGrpSpPr>
        <p:grpSpPr>
          <a:xfrm>
            <a:off x="0" y="-76200"/>
            <a:ext cx="12196418" cy="868957"/>
            <a:chOff x="0" y="-114300"/>
            <a:chExt cx="18294627" cy="130343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3E4D84F7-0E32-4548-951C-E10B8AD3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-114300"/>
              <a:ext cx="9150626" cy="1303436"/>
            </a:xfrm>
            <a:prstGeom prst="rect">
              <a:avLst/>
            </a:prstGeom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97390B9-9D6E-4A1B-B2FC-6FCFA269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44000" y="-114300"/>
              <a:ext cx="9150627" cy="130343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1254998" y="1102947"/>
            <a:ext cx="4452822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gõ đệm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246B86-7E8D-4A5E-B772-1F46A7A892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200" y="1816334"/>
            <a:ext cx="9976465" cy="2220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AB1817-C18C-4A1C-ABE6-80352BAEF9B0}"/>
              </a:ext>
            </a:extLst>
          </p:cNvPr>
          <p:cNvSpPr txBox="1"/>
          <p:nvPr/>
        </p:nvSpPr>
        <p:spPr>
          <a:xfrm>
            <a:off x="2641600" y="2621105"/>
            <a:ext cx="919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Tuổi       thơ     của       chúng             em.        Tựa      như     những   cánh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3B8FDE-0181-4539-AA3A-B21954B104AC}"/>
              </a:ext>
            </a:extLst>
          </p:cNvPr>
          <p:cNvSpPr txBox="1"/>
          <p:nvPr/>
        </p:nvSpPr>
        <p:spPr>
          <a:xfrm>
            <a:off x="1746865" y="3817470"/>
            <a:ext cx="919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chim.     Bay  đi           bay    đi    xây     mùa     xuân. </a:t>
            </a:r>
          </a:p>
        </p:txBody>
      </p:sp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2900880"/>
            <a:ext cx="508000" cy="389850"/>
          </a:xfrm>
          <a:prstGeom prst="rect">
            <a:avLst/>
          </a:prstGeom>
        </p:spPr>
      </p:pic>
      <p:pic>
        <p:nvPicPr>
          <p:cNvPr id="17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C163EF7-6B9A-40EB-AC80-67B2C0126B5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1000" y="2915908"/>
            <a:ext cx="508000" cy="389850"/>
          </a:xfrm>
          <a:prstGeom prst="rect">
            <a:avLst/>
          </a:prstGeom>
        </p:spPr>
      </p:pic>
      <p:pic>
        <p:nvPicPr>
          <p:cNvPr id="18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5A72000-1A7E-467A-BE73-00E069F85732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1600" y="2926502"/>
            <a:ext cx="508000" cy="389850"/>
          </a:xfrm>
          <a:prstGeom prst="rect">
            <a:avLst/>
          </a:prstGeom>
        </p:spPr>
      </p:pic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D8C45BF-9879-4C8C-BEA5-B5659967368B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0" y="4173561"/>
            <a:ext cx="508000" cy="389850"/>
          </a:xfrm>
          <a:prstGeom prst="rect">
            <a:avLst/>
          </a:prstGeom>
        </p:spPr>
      </p:pic>
      <p:pic>
        <p:nvPicPr>
          <p:cNvPr id="20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D300D14-EBC4-426C-981E-9FD286DB074F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00" y="4173560"/>
            <a:ext cx="508000" cy="389850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681BD14-E17B-4273-9BAF-2DBB432D6D4A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7535" y="4147939"/>
            <a:ext cx="508000" cy="389850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FCC15B6-C82B-4B8B-868E-BFB391C2C3A5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5554" y="4173560"/>
            <a:ext cx="508000" cy="389850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CC69D7B-5A90-4B3D-B2A3-0DB9D80D3FE4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1238" y="4200544"/>
            <a:ext cx="508000" cy="3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82D59-1DFB-4FE6-8DDB-90B7DE2B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25" y="787401"/>
            <a:ext cx="11582400" cy="569368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3E36DC-FB68-49A1-B492-F013ED9BE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578600"/>
            <a:ext cx="5994400" cy="2794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E1E6BC3-DA50-449C-A9B1-91037A475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578600"/>
            <a:ext cx="6514387" cy="27940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B85FA68-014E-48AF-B8B0-D6DFE8B9C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6100417" cy="2032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8E12D09-92E6-41F2-826B-18529BD28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-76200"/>
            <a:ext cx="6100418" cy="20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2775D3-E3E2-4A8C-85FA-DFE12EEA9C97}"/>
              </a:ext>
            </a:extLst>
          </p:cNvPr>
          <p:cNvSpPr txBox="1"/>
          <p:nvPr/>
        </p:nvSpPr>
        <p:spPr>
          <a:xfrm>
            <a:off x="2045855" y="1243187"/>
            <a:ext cx="9194800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Tuổi         thơ       của         chúng                em.           Tựa        như      những   cánh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C6C99-FE19-41FB-B727-8C93E24DCE7F}"/>
              </a:ext>
            </a:extLst>
          </p:cNvPr>
          <p:cNvSpPr txBox="1"/>
          <p:nvPr/>
        </p:nvSpPr>
        <p:spPr>
          <a:xfrm>
            <a:off x="1244600" y="1924970"/>
            <a:ext cx="10668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chim.                    Bay            đi                       bay               đi               xây                mùa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2A3DE-F1CA-4F40-B094-35685B7F10E8}"/>
              </a:ext>
            </a:extLst>
          </p:cNvPr>
          <p:cNvSpPr txBox="1"/>
          <p:nvPr/>
        </p:nvSpPr>
        <p:spPr>
          <a:xfrm>
            <a:off x="1258455" y="2665213"/>
            <a:ext cx="99822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xuân.             Tuổi       thơ        của    chúng        em                   tựa        như     búp    măng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4434-13F7-4ABA-BFE9-BBD55D0B25F3}"/>
              </a:ext>
            </a:extLst>
          </p:cNvPr>
          <p:cNvSpPr txBox="1"/>
          <p:nvPr/>
        </p:nvSpPr>
        <p:spPr>
          <a:xfrm>
            <a:off x="1258455" y="3353692"/>
            <a:ext cx="919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non.           Vươn     lên               vươn         lên         những              tầm       cao.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64519-C879-4B22-8C92-BE2F64CF6F54}"/>
              </a:ext>
            </a:extLst>
          </p:cNvPr>
          <p:cNvSpPr txBox="1"/>
          <p:nvPr/>
        </p:nvSpPr>
        <p:spPr>
          <a:xfrm>
            <a:off x="904008" y="4747495"/>
            <a:ext cx="1123719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Vươn  lên        từng   tầm     cao.                         Giống  như    măng   mọc   thẳng.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11B51-065F-40DD-A983-D9588519BBB4}"/>
              </a:ext>
            </a:extLst>
          </p:cNvPr>
          <p:cNvSpPr txBox="1"/>
          <p:nvPr/>
        </p:nvSpPr>
        <p:spPr>
          <a:xfrm>
            <a:off x="904008" y="4059017"/>
            <a:ext cx="1071880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Bay    đi          vào   tương lai.                         Đất    nước   đang   mong  chờ.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87751-4D6A-4283-91EC-F51B16EA52F9}"/>
              </a:ext>
            </a:extLst>
          </p:cNvPr>
          <p:cNvSpPr txBox="1"/>
          <p:nvPr/>
        </p:nvSpPr>
        <p:spPr>
          <a:xfrm>
            <a:off x="904008" y="6232223"/>
            <a:ext cx="1029739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Bay    đi              vào   ngày     mai.                          Những cánh chim tuổi      thơ.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052F2-6129-4D42-9BA3-AF23ABCAFE74}"/>
              </a:ext>
            </a:extLst>
          </p:cNvPr>
          <p:cNvSpPr txBox="1"/>
          <p:nvPr/>
        </p:nvSpPr>
        <p:spPr>
          <a:xfrm>
            <a:off x="924133" y="5535665"/>
            <a:ext cx="1009159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Bay  đi          vào   tương     lai.                            Đất   nước  đang  mong    chờ.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22309-A465-454F-8B48-38C0D56BF2BD}"/>
              </a:ext>
            </a:extLst>
          </p:cNvPr>
          <p:cNvSpPr/>
          <p:nvPr/>
        </p:nvSpPr>
        <p:spPr>
          <a:xfrm>
            <a:off x="4281055" y="203582"/>
            <a:ext cx="6959600" cy="1195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en-US" sz="2667" b="1">
                <a:solidFill>
                  <a:srgbClr val="FF0000"/>
                </a:solidFill>
                <a:latin typeface="Times New Roman"/>
                <a:ea typeface="Calibri"/>
              </a:rPr>
              <a:t>Bay </a:t>
            </a:r>
            <a:r>
              <a:rPr lang="vi-VN" sz="2667" b="1">
                <a:solidFill>
                  <a:srgbClr val="FF0000"/>
                </a:solidFill>
                <a:latin typeface="Times New Roman"/>
                <a:ea typeface="Calibri"/>
              </a:rPr>
              <a:t>vào tương lai</a:t>
            </a:r>
          </a:p>
          <a:p>
            <a:pPr algn="just" defTabSz="914446">
              <a:lnSpc>
                <a:spcPct val="150000"/>
              </a:lnSpc>
              <a:defRPr/>
            </a:pPr>
            <a:r>
              <a:rPr lang="vi-VN" sz="2400">
                <a:solidFill>
                  <a:prstClr val="black"/>
                </a:solidFill>
                <a:latin typeface="Times New Roman"/>
                <a:ea typeface="Calibri"/>
              </a:rPr>
              <a:t>                                      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915051-4B28-45FE-A165-559E834C7DF8}"/>
              </a:ext>
            </a:extLst>
          </p:cNvPr>
          <p:cNvSpPr/>
          <p:nvPr/>
        </p:nvSpPr>
        <p:spPr>
          <a:xfrm>
            <a:off x="8257788" y="435327"/>
            <a:ext cx="69596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1600" i="1">
                <a:solidFill>
                  <a:prstClr val="black"/>
                </a:solidFill>
                <a:latin typeface="Times New Roman"/>
                <a:ea typeface="Calibri"/>
              </a:rPr>
              <a:t>Nhạc và lời: Nguyễn Văn Hiên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55EF02-A0F7-4D98-A142-7098C77E80E8}"/>
              </a:ext>
            </a:extLst>
          </p:cNvPr>
          <p:cNvSpPr/>
          <p:nvPr/>
        </p:nvSpPr>
        <p:spPr>
          <a:xfrm>
            <a:off x="1778000" y="545324"/>
            <a:ext cx="69596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1600" i="1">
                <a:solidFill>
                  <a:prstClr val="black"/>
                </a:solidFill>
                <a:latin typeface="Times New Roman"/>
                <a:ea typeface="Calibri"/>
              </a:rPr>
              <a:t>Vui-Rộn ràng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344913-94CB-4142-9FC5-58F616B8BF38}"/>
              </a:ext>
            </a:extLst>
          </p:cNvPr>
          <p:cNvSpPr/>
          <p:nvPr/>
        </p:nvSpPr>
        <p:spPr>
          <a:xfrm>
            <a:off x="152400" y="203582"/>
            <a:ext cx="2684710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gõ đệm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2" name="[KARAOKE] Bay vào tương lai (Nguyễn Văn Hiên)  Có giai điệu - #coverbytmn">
            <a:hlinkClick r:id="" action="ppaction://media"/>
            <a:extLst>
              <a:ext uri="{FF2B5EF4-FFF2-40B4-BE49-F238E27FC236}">
                <a16:creationId xmlns:a16="http://schemas.microsoft.com/office/drawing/2014/main" id="{82705139-B01E-4F41-9E1D-70EB34B26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599" y="878130"/>
            <a:ext cx="729603" cy="7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5EECC-7B7B-463D-BAE8-E9212653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79" y="898325"/>
            <a:ext cx="9443103" cy="369523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57C6DA3-E8ED-4563-A9B9-2F2BB2CE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9388" y="155857"/>
            <a:ext cx="1341431" cy="91888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9D3985F-34B2-4988-B002-3341D5277854}"/>
              </a:ext>
            </a:extLst>
          </p:cNvPr>
          <p:cNvSpPr/>
          <p:nvPr/>
        </p:nvSpPr>
        <p:spPr>
          <a:xfrm>
            <a:off x="-1060234" y="546931"/>
            <a:ext cx="2540949" cy="6553564"/>
          </a:xfrm>
          <a:custGeom>
            <a:avLst/>
            <a:gdLst/>
            <a:ahLst/>
            <a:cxnLst/>
            <a:rect l="l" t="t" r="r" b="b"/>
            <a:pathLst>
              <a:path w="3040458" h="4114800">
                <a:moveTo>
                  <a:pt x="0" y="0"/>
                </a:moveTo>
                <a:lnTo>
                  <a:pt x="3040458" y="0"/>
                </a:lnTo>
                <a:lnTo>
                  <a:pt x="3040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D6E3B49-DACD-4139-805C-0C44996669AA}"/>
              </a:ext>
            </a:extLst>
          </p:cNvPr>
          <p:cNvSpPr/>
          <p:nvPr/>
        </p:nvSpPr>
        <p:spPr>
          <a:xfrm>
            <a:off x="357198" y="4394091"/>
            <a:ext cx="2227552" cy="2307294"/>
          </a:xfrm>
          <a:custGeom>
            <a:avLst/>
            <a:gdLst/>
            <a:ahLst/>
            <a:cxnLst/>
            <a:rect l="l" t="t" r="r" b="b"/>
            <a:pathLst>
              <a:path w="5739111" h="4816336">
                <a:moveTo>
                  <a:pt x="0" y="0"/>
                </a:moveTo>
                <a:lnTo>
                  <a:pt x="5739110" y="0"/>
                </a:lnTo>
                <a:lnTo>
                  <a:pt x="5739110" y="4816337"/>
                </a:lnTo>
                <a:lnTo>
                  <a:pt x="0" y="481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DF14E6-96F1-44E6-957C-81FDC676FA41}"/>
              </a:ext>
            </a:extLst>
          </p:cNvPr>
          <p:cNvSpPr/>
          <p:nvPr/>
        </p:nvSpPr>
        <p:spPr>
          <a:xfrm>
            <a:off x="9958095" y="4550706"/>
            <a:ext cx="2314636" cy="2307294"/>
          </a:xfrm>
          <a:custGeom>
            <a:avLst/>
            <a:gdLst/>
            <a:ahLst/>
            <a:cxnLst/>
            <a:rect l="l" t="t" r="r" b="b"/>
            <a:pathLst>
              <a:path w="3657094" h="2307294">
                <a:moveTo>
                  <a:pt x="0" y="0"/>
                </a:moveTo>
                <a:lnTo>
                  <a:pt x="3657094" y="0"/>
                </a:lnTo>
                <a:lnTo>
                  <a:pt x="3657094" y="2307294"/>
                </a:lnTo>
                <a:lnTo>
                  <a:pt x="0" y="23072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4039487-4515-4072-BF52-54F78B0C42A2}"/>
              </a:ext>
            </a:extLst>
          </p:cNvPr>
          <p:cNvSpPr/>
          <p:nvPr/>
        </p:nvSpPr>
        <p:spPr>
          <a:xfrm>
            <a:off x="-489606" y="618053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2575BE6-A3B4-4072-B18E-6C03FD4ABDA2}"/>
              </a:ext>
            </a:extLst>
          </p:cNvPr>
          <p:cNvSpPr/>
          <p:nvPr/>
        </p:nvSpPr>
        <p:spPr>
          <a:xfrm>
            <a:off x="5379930" y="6178609"/>
            <a:ext cx="7315200" cy="918880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7C7BA-A46D-4D2A-9917-039D1A30607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941471" y="155857"/>
            <a:ext cx="1158250" cy="14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318</Words>
  <Application>Microsoft Office PowerPoint</Application>
  <PresentationFormat>Widescreen</PresentationFormat>
  <Paragraphs>48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黑体</vt:lpstr>
      <vt:lpstr>Arial</vt:lpstr>
      <vt:lpstr>Calibri</vt:lpstr>
      <vt:lpstr>Calibri Light</vt:lpstr>
      <vt:lpstr>Times New Roman</vt:lpstr>
      <vt:lpstr>默认设计模板</vt:lpstr>
      <vt:lpstr>1_Office Theme</vt:lpstr>
      <vt:lpstr>3_Office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12</cp:revision>
  <dcterms:created xsi:type="dcterms:W3CDTF">2024-06-12T04:32:41Z</dcterms:created>
  <dcterms:modified xsi:type="dcterms:W3CDTF">2025-04-03T13:15:16Z</dcterms:modified>
</cp:coreProperties>
</file>