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2" r:id="rId1"/>
    <p:sldMasterId id="2147483766" r:id="rId2"/>
    <p:sldMasterId id="2147483778" r:id="rId3"/>
    <p:sldMasterId id="2147483780" r:id="rId4"/>
  </p:sldMasterIdLst>
  <p:notesMasterIdLst>
    <p:notesMasterId r:id="rId28"/>
  </p:notesMasterIdLst>
  <p:sldIdLst>
    <p:sldId id="381" r:id="rId5"/>
    <p:sldId id="405" r:id="rId6"/>
    <p:sldId id="563" r:id="rId7"/>
    <p:sldId id="567" r:id="rId8"/>
    <p:sldId id="565" r:id="rId9"/>
    <p:sldId id="561" r:id="rId10"/>
    <p:sldId id="566" r:id="rId11"/>
    <p:sldId id="579" r:id="rId12"/>
    <p:sldId id="580" r:id="rId13"/>
    <p:sldId id="564" r:id="rId14"/>
    <p:sldId id="315" r:id="rId15"/>
    <p:sldId id="559" r:id="rId16"/>
    <p:sldId id="568" r:id="rId17"/>
    <p:sldId id="569" r:id="rId18"/>
    <p:sldId id="571" r:id="rId19"/>
    <p:sldId id="575" r:id="rId20"/>
    <p:sldId id="572" r:id="rId21"/>
    <p:sldId id="573" r:id="rId22"/>
    <p:sldId id="576" r:id="rId23"/>
    <p:sldId id="577" r:id="rId24"/>
    <p:sldId id="578" r:id="rId25"/>
    <p:sldId id="574" r:id="rId26"/>
    <p:sldId id="560" r:id="rId27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0" autoAdjust="0"/>
    <p:restoredTop sz="94622" autoAdjust="0"/>
  </p:normalViewPr>
  <p:slideViewPr>
    <p:cSldViewPr>
      <p:cViewPr varScale="1">
        <p:scale>
          <a:sx n="49" d="100"/>
          <a:sy n="49" d="100"/>
        </p:scale>
        <p:origin x="3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13194-D7C7-464D-9CF2-1EA5184DE33D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C88B8-7973-479E-8B8B-CBFC79CC52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1863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6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8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618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5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5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35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B3FF3-47DC-448F-9548-5D7FD2FE51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C155F4-F8F8-4679-BA37-D22F072BD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9AD1A-8001-4F70-866D-FB062171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84C78-35F1-48D4-BF58-BA965CA27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73CB7-8F21-404A-A9E2-831F1789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8079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323E1-5F25-4DC8-9929-98AFBD2EF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6EA29-43F5-4169-B900-D3B02FC8B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3939F-BB2C-4D35-98FD-A58611133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3E2C8-B5D4-4B74-9EC4-E1A7CD39E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60B3A-5DE2-42D3-BBA3-D9D01061B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7750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45EA8-17B8-476E-83C0-11EF8A385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59953-DFE2-40AF-9570-C68D85CC7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1B045-14CC-4980-8AB2-5FA84CE8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07C09-9961-4EC9-A0DB-38F1EFB0B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DE3B8-AD77-405A-BF77-FFDDACD20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95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35875-D3FC-41FF-B7CD-EBB6262E3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161DF-A8B8-4FED-BF9A-C2C5966D0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3ACFAF-4CD9-4F94-AF3C-DD1539174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C11A4-BAFF-4265-8256-E511B4F1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69DE3-9341-43F3-92FC-85165C51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D14D88-DA2B-4FBD-B90A-3A0858B48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8766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8FEDD-0819-4A46-9ABD-5C331BD13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E1E30-EAC1-4B88-AEF3-180EA8A4D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B9C22-6612-496A-B9FB-DDB9B916A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7A8D6E-D2CF-4AAA-AE90-79D942621A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441D8-501B-4724-9E86-A24A85404B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EEE313-5E4F-4988-80C8-E8687C549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F3A0A5-9D03-4C1F-BF58-B6D5292F2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98CBC2-F0F7-4FAA-BB80-866BC8C07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0747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587A0-AB3C-4804-9648-27903287E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FDAB17-49BE-4D0F-B5F6-BFAC9DD27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1B128A-3975-46A8-B086-7F1052D02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142994-6DB3-466D-A887-84E4949B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8649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8B06E-B31A-4971-B3E0-4A13EEFD0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091897-2F41-437B-910F-467EE9ACA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51948-B899-4EC9-924E-5C292943D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5386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823C8-7EFB-4641-96AD-5C08380ED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8F494-1C2C-4FFF-A169-3AB7EB90E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3A511E-2E84-422F-AF9A-AD1070138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8814B0-ED20-4980-BAEB-2D831D552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5532BC-8286-4D0B-AAD2-976BEB87A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4C8A5-1338-4AB0-8F40-A8669CEC7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5615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92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CDADB-3DB0-4B0C-9453-A2E0CC245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C8F534-DA9D-4FD3-AF54-1C50AB9E5B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9A644-129A-478C-9060-0C33EF1B4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460C27-1AF6-4833-9D70-E8350C318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0556D1-2A01-42C5-A3EB-D67918BF0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D588DD-CF40-48FF-9979-F59B8FB6F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7694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5AB8C-4362-453E-BAF9-0251D76B7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3EF0EA-F8DE-4FC3-95BD-8B353546B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91F17-1D24-49D1-BE9B-25DE1A85B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2838F-D8BF-4CDD-8C3A-CB7852594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3F6C0-7369-4F36-9466-DE11FD61E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7316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DA5AF6-2196-4AF5-BAFC-DFA694D06C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0E2293-8A7D-4459-A5D8-C055F87CB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2F73B-BFB2-4E1D-94E9-AFDF9390A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61AA3-DA6E-4198-A3D1-7822002D1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E7AA0-DF3E-4EA4-B2DA-C78BCAD0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2174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1257301" y="295243"/>
            <a:ext cx="15773399" cy="15966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66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700"/>
            </a:lvl2pPr>
            <a:lvl3pPr lvl="2" indent="0">
              <a:spcBef>
                <a:spcPts val="0"/>
              </a:spcBef>
              <a:buNone/>
              <a:defRPr sz="2700"/>
            </a:lvl3pPr>
            <a:lvl4pPr lvl="3" indent="0">
              <a:spcBef>
                <a:spcPts val="0"/>
              </a:spcBef>
              <a:buNone/>
              <a:defRPr sz="2700"/>
            </a:lvl4pPr>
            <a:lvl5pPr lvl="4" indent="0">
              <a:spcBef>
                <a:spcPts val="0"/>
              </a:spcBef>
              <a:buNone/>
              <a:defRPr sz="2700"/>
            </a:lvl5pPr>
            <a:lvl6pPr lvl="5" indent="0">
              <a:spcBef>
                <a:spcPts val="0"/>
              </a:spcBef>
              <a:buNone/>
              <a:defRPr sz="2700"/>
            </a:lvl6pPr>
            <a:lvl7pPr lvl="6" indent="0">
              <a:spcBef>
                <a:spcPts val="0"/>
              </a:spcBef>
              <a:buNone/>
              <a:defRPr sz="2700"/>
            </a:lvl7pPr>
            <a:lvl8pPr lvl="7" indent="0">
              <a:spcBef>
                <a:spcPts val="0"/>
              </a:spcBef>
              <a:buNone/>
              <a:defRPr sz="2700"/>
            </a:lvl8pPr>
            <a:lvl9pPr lvl="8" indent="0">
              <a:spcBef>
                <a:spcPts val="0"/>
              </a:spcBef>
              <a:buNone/>
              <a:defRPr sz="27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1257301" y="2738438"/>
            <a:ext cx="15773399" cy="652700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76200" algn="l" rtl="0">
              <a:lnSpc>
                <a:spcPct val="90000"/>
              </a:lnSpc>
              <a:spcBef>
                <a:spcPts val="1500"/>
              </a:spcBef>
              <a:buClr>
                <a:schemeClr val="dk1"/>
              </a:buClr>
              <a:buSzPct val="1000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28700" marR="0" lvl="1" indent="-1143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714500" marR="0" lvl="2" indent="-1524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00300" marR="0" lvl="3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86100" marR="0" lvl="4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771900" marR="0" lvl="5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457700" marR="0" lvl="6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5143500" marR="0" lvl="7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829300" marR="0" lvl="8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1257300" y="9534526"/>
            <a:ext cx="41148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7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6057900" y="9534526"/>
            <a:ext cx="61722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7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12915900" y="9534526"/>
            <a:ext cx="41148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27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9FFF0030-A7BB-4B17-BA94-212CE9FDA66A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962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97452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986790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8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5"/>
            <a:ext cx="15773400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207275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08592" y="2400301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0628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51930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2161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8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6079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024627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16483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521031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964748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411958"/>
            <a:ext cx="1210586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9336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8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8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23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6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6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383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680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447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83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5" y="2152655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247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93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33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33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33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29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34EBCC-69CB-4237-8137-F3A657922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AAF6B-2C94-45AE-9D35-8D44B62CF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EE7B5-4618-46F1-B801-58987E1C86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71683-5A53-46FC-8BAA-61F34BCE432A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B257F-95BC-4622-885D-6F50017160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41B56-FC04-4A4A-AD87-B7BBC9199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27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1257300" y="295276"/>
            <a:ext cx="15773400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0650" y="278608"/>
            <a:ext cx="1364457" cy="136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15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6858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13716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20574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27432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914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21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6248400" y="9367838"/>
            <a:ext cx="5791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21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13106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21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44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marL="0" lvl="0" indent="0" algn="ctr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66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14350" lvl="0" indent="-51435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4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114425" lvl="1" indent="-428625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714500" lvl="2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400300" lvl="3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086100" lvl="4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771900" lvl="5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4457700" lvl="6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5143500" lvl="7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829300" lvl="8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371600" lvl="2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057400" lvl="3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200" lvl="4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429000" lvl="5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4114800" lvl="6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4800600" lvl="7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5486400" lvl="8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microsoft.com/office/2007/relationships/hdphoto" Target="../media/hdphoto1.wdp"/><Relationship Id="rId3" Type="http://schemas.openxmlformats.org/officeDocument/2006/relationships/audio" Target="../media/media3.mp3"/><Relationship Id="rId7" Type="http://schemas.openxmlformats.org/officeDocument/2006/relationships/image" Target="../media/image11.png"/><Relationship Id="rId12" Type="http://schemas.openxmlformats.org/officeDocument/2006/relationships/image" Target="../media/image20.png"/><Relationship Id="rId2" Type="http://schemas.microsoft.com/office/2007/relationships/media" Target="../media/media3.mp3"/><Relationship Id="rId1" Type="http://schemas.openxmlformats.org/officeDocument/2006/relationships/tags" Target="../tags/tag5.xml"/><Relationship Id="rId6" Type="http://schemas.openxmlformats.org/officeDocument/2006/relationships/image" Target="../media/image17.svg"/><Relationship Id="rId11" Type="http://schemas.openxmlformats.org/officeDocument/2006/relationships/image" Target="../media/image24.gif"/><Relationship Id="rId5" Type="http://schemas.openxmlformats.org/officeDocument/2006/relationships/image" Target="../media/image16.png"/><Relationship Id="rId1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svg"/><Relationship Id="rId1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audio" Target="../media/media3.mp3"/><Relationship Id="rId7" Type="http://schemas.openxmlformats.org/officeDocument/2006/relationships/image" Target="../media/image12.svg"/><Relationship Id="rId12" Type="http://schemas.openxmlformats.org/officeDocument/2006/relationships/image" Target="../media/image19.png"/><Relationship Id="rId2" Type="http://schemas.microsoft.com/office/2007/relationships/media" Target="../media/media3.mp3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11" Type="http://schemas.openxmlformats.org/officeDocument/2006/relationships/image" Target="../media/image18.GIF"/><Relationship Id="rId5" Type="http://schemas.openxmlformats.org/officeDocument/2006/relationships/image" Target="../media/image22.png"/><Relationship Id="rId10" Type="http://schemas.openxmlformats.org/officeDocument/2006/relationships/image" Target="../media/image24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Relationship Id="rId9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9.png"/><Relationship Id="rId4" Type="http://schemas.openxmlformats.org/officeDocument/2006/relationships/image" Target="../media/image32.png"/><Relationship Id="rId9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9.png"/><Relationship Id="rId4" Type="http://schemas.openxmlformats.org/officeDocument/2006/relationships/image" Target="../media/image33.png"/><Relationship Id="rId9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audio" Target="../media/media3.mp3"/><Relationship Id="rId7" Type="http://schemas.openxmlformats.org/officeDocument/2006/relationships/image" Target="../media/image12.svg"/><Relationship Id="rId12" Type="http://schemas.openxmlformats.org/officeDocument/2006/relationships/image" Target="../media/image19.png"/><Relationship Id="rId2" Type="http://schemas.microsoft.com/office/2007/relationships/media" Target="../media/media3.mp3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11" Type="http://schemas.openxmlformats.org/officeDocument/2006/relationships/image" Target="../media/image18.GIF"/><Relationship Id="rId5" Type="http://schemas.openxmlformats.org/officeDocument/2006/relationships/image" Target="../media/image22.png"/><Relationship Id="rId10" Type="http://schemas.openxmlformats.org/officeDocument/2006/relationships/image" Target="../media/image24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35.png"/><Relationship Id="rId4" Type="http://schemas.openxmlformats.org/officeDocument/2006/relationships/image" Target="../media/image9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11" Type="http://schemas.openxmlformats.org/officeDocument/2006/relationships/image" Target="../media/image19.png"/><Relationship Id="rId5" Type="http://schemas.openxmlformats.org/officeDocument/2006/relationships/image" Target="../media/image35.png"/><Relationship Id="rId10" Type="http://schemas.openxmlformats.org/officeDocument/2006/relationships/image" Target="../media/image13.svg"/><Relationship Id="rId4" Type="http://schemas.openxmlformats.org/officeDocument/2006/relationships/image" Target="../media/image37.png"/><Relationship Id="rId9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Relationship Id="rId9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12" Type="http://schemas.openxmlformats.org/officeDocument/2006/relationships/image" Target="../media/image1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9.png"/><Relationship Id="rId11" Type="http://schemas.openxmlformats.org/officeDocument/2006/relationships/image" Target="../media/image39.png"/><Relationship Id="rId5" Type="http://schemas.microsoft.com/office/2007/relationships/hdphoto" Target="../media/hdphoto2.wdp"/><Relationship Id="rId10" Type="http://schemas.openxmlformats.org/officeDocument/2006/relationships/image" Target="../media/image13.svg"/><Relationship Id="rId4" Type="http://schemas.openxmlformats.org/officeDocument/2006/relationships/image" Target="../media/image38.png"/><Relationship Id="rId9" Type="http://schemas.openxmlformats.org/officeDocument/2006/relationships/image" Target="../media/image1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12" Type="http://schemas.openxmlformats.org/officeDocument/2006/relationships/image" Target="../media/image1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hdphoto" Target="../media/hdphoto2.wdp"/><Relationship Id="rId11" Type="http://schemas.openxmlformats.org/officeDocument/2006/relationships/image" Target="../media/image13.svg"/><Relationship Id="rId5" Type="http://schemas.openxmlformats.org/officeDocument/2006/relationships/image" Target="../media/image38.png"/><Relationship Id="rId10" Type="http://schemas.openxmlformats.org/officeDocument/2006/relationships/image" Target="../media/image12.svg"/><Relationship Id="rId4" Type="http://schemas.openxmlformats.org/officeDocument/2006/relationships/image" Target="../media/image40.png"/><Relationship Id="rId9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12" Type="http://schemas.openxmlformats.org/officeDocument/2006/relationships/image" Target="../media/image1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9.png"/><Relationship Id="rId11" Type="http://schemas.openxmlformats.org/officeDocument/2006/relationships/image" Target="../media/image41.png"/><Relationship Id="rId5" Type="http://schemas.microsoft.com/office/2007/relationships/hdphoto" Target="../media/hdphoto2.wdp"/><Relationship Id="rId10" Type="http://schemas.openxmlformats.org/officeDocument/2006/relationships/image" Target="../media/image13.svg"/><Relationship Id="rId4" Type="http://schemas.openxmlformats.org/officeDocument/2006/relationships/image" Target="../media/image38.png"/><Relationship Id="rId9" Type="http://schemas.openxmlformats.org/officeDocument/2006/relationships/image" Target="../media/image1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gif"/><Relationship Id="rId7" Type="http://schemas.openxmlformats.org/officeDocument/2006/relationships/image" Target="../media/image17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11" Type="http://schemas.openxmlformats.org/officeDocument/2006/relationships/image" Target="../media/image18.GIF"/><Relationship Id="rId5" Type="http://schemas.openxmlformats.org/officeDocument/2006/relationships/image" Target="../media/image15.gif"/><Relationship Id="rId10" Type="http://schemas.openxmlformats.org/officeDocument/2006/relationships/image" Target="../media/image13.svg"/><Relationship Id="rId4" Type="http://schemas.openxmlformats.org/officeDocument/2006/relationships/image" Target="../media/image14.pn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GIF"/><Relationship Id="rId3" Type="http://schemas.openxmlformats.org/officeDocument/2006/relationships/audio" Target="../media/media1.mp3"/><Relationship Id="rId7" Type="http://schemas.openxmlformats.org/officeDocument/2006/relationships/image" Target="../media/image15.gif"/><Relationship Id="rId12" Type="http://schemas.openxmlformats.org/officeDocument/2006/relationships/image" Target="../media/image13.svg"/><Relationship Id="rId2" Type="http://schemas.microsoft.com/office/2007/relationships/media" Target="../media/media1.mp3"/><Relationship Id="rId16" Type="http://schemas.microsoft.com/office/2007/relationships/hdphoto" Target="../media/hdphoto1.wdp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11" Type="http://schemas.openxmlformats.org/officeDocument/2006/relationships/image" Target="../media/image12.svg"/><Relationship Id="rId5" Type="http://schemas.openxmlformats.org/officeDocument/2006/relationships/image" Target="../media/image8.gif"/><Relationship Id="rId15" Type="http://schemas.openxmlformats.org/officeDocument/2006/relationships/image" Target="../media/image20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sv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gif"/><Relationship Id="rId7" Type="http://schemas.openxmlformats.org/officeDocument/2006/relationships/image" Target="../media/image17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11" Type="http://schemas.openxmlformats.org/officeDocument/2006/relationships/image" Target="../media/image18.GIF"/><Relationship Id="rId5" Type="http://schemas.openxmlformats.org/officeDocument/2006/relationships/image" Target="../media/image15.gif"/><Relationship Id="rId10" Type="http://schemas.openxmlformats.org/officeDocument/2006/relationships/image" Target="../media/image13.svg"/><Relationship Id="rId4" Type="http://schemas.openxmlformats.org/officeDocument/2006/relationships/image" Target="../media/image14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audio" Target="../media/media3.mp3"/><Relationship Id="rId7" Type="http://schemas.openxmlformats.org/officeDocument/2006/relationships/image" Target="../media/image12.svg"/><Relationship Id="rId12" Type="http://schemas.openxmlformats.org/officeDocument/2006/relationships/image" Target="../media/image19.png"/><Relationship Id="rId2" Type="http://schemas.microsoft.com/office/2007/relationships/media" Target="../media/media3.mp3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11" Type="http://schemas.openxmlformats.org/officeDocument/2006/relationships/image" Target="../media/image18.GIF"/><Relationship Id="rId5" Type="http://schemas.openxmlformats.org/officeDocument/2006/relationships/image" Target="../media/image22.png"/><Relationship Id="rId10" Type="http://schemas.openxmlformats.org/officeDocument/2006/relationships/image" Target="../media/image24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audio" Target="../media/media3.mp3"/><Relationship Id="rId7" Type="http://schemas.openxmlformats.org/officeDocument/2006/relationships/image" Target="../media/image12.svg"/><Relationship Id="rId12" Type="http://schemas.openxmlformats.org/officeDocument/2006/relationships/image" Target="../media/image19.png"/><Relationship Id="rId2" Type="http://schemas.microsoft.com/office/2007/relationships/media" Target="../media/media3.mp3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11" Type="http://schemas.openxmlformats.org/officeDocument/2006/relationships/image" Target="../media/image18.GIF"/><Relationship Id="rId5" Type="http://schemas.openxmlformats.org/officeDocument/2006/relationships/image" Target="../media/image22.png"/><Relationship Id="rId10" Type="http://schemas.openxmlformats.org/officeDocument/2006/relationships/image" Target="../media/image24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9846" y="414165"/>
            <a:ext cx="16464344" cy="929687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98970" y="1878864"/>
            <a:ext cx="17302734" cy="12557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78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378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3041375" y="4171392"/>
            <a:ext cx="12721286" cy="37148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78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378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6: 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BÀI HÁT LÝ ĐẤT GIỒNG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CỤ GIAI ĐIỆU   </a:t>
            </a:r>
          </a:p>
          <a:p>
            <a:pPr eaLnBrk="1" hangingPunct="1"/>
            <a:r>
              <a:rPr lang="en-US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378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78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70" y="7060311"/>
            <a:ext cx="5425536" cy="275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05540" y="5617560"/>
            <a:ext cx="5163218" cy="4330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97199" y="4899937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E7129112-16D0-4174-8B41-72C24F7050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E60314-6D7C-4902-B81D-32BA9961A169}"/>
              </a:ext>
            </a:extLst>
          </p:cNvPr>
          <p:cNvSpPr txBox="1"/>
          <p:nvPr/>
        </p:nvSpPr>
        <p:spPr>
          <a:xfrm>
            <a:off x="2004922" y="2793770"/>
            <a:ext cx="166116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Nam :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nước mình đẹp tựa bài thơ. Câu hát vọng từ ngàn năm xưa.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Nữ :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Gió lên, trăng sáng trời mây. Miền quê em nắng đỏ. Gió đưa hương lúa vàng.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lớp : Tang tình tang tinh tính tang.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Tang tang tình tình tình tinh tang.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Tang tang tình tình tình tình tang.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Nam :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 lên ai gánh lúa về. Lúa thơm mùi nếp mới.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Nữ :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Mai ngày lúa lại trổ bông. Tang tình tang tính tang.       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409F28-3842-48B3-A1C8-5497B21B54CE}"/>
              </a:ext>
            </a:extLst>
          </p:cNvPr>
          <p:cNvSpPr/>
          <p:nvPr/>
        </p:nvSpPr>
        <p:spPr>
          <a:xfrm>
            <a:off x="3048000" y="961811"/>
            <a:ext cx="63963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ĐỐI ĐÁP – HÒA GIỌNG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Lí đất giồng karaoke lớp 5 .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916FEDA1-3E83-4275-8F19-132EC7B89B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90021" y="1610338"/>
            <a:ext cx="1149144" cy="114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2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32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BF71EE-F346-4F93-A3F7-E1639182B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1" y="2470105"/>
            <a:ext cx="15925800" cy="20017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90BE6B-3DB3-49B2-A9C4-A058954C1DC7}"/>
              </a:ext>
            </a:extLst>
          </p:cNvPr>
          <p:cNvSpPr txBox="1"/>
          <p:nvPr/>
        </p:nvSpPr>
        <p:spPr>
          <a:xfrm>
            <a:off x="3962400" y="396464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Non    nước    mình  đẹp  tựa  bài    thơ.           Câu       hát    vọng từ  ngàn   năm   xưa.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3" y="5829300"/>
            <a:ext cx="18242337" cy="4457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0"/>
            <a:ext cx="3737610" cy="10039451"/>
          </a:xfrm>
          <a:prstGeom prst="rect">
            <a:avLst/>
          </a:prstGeom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id="{6D924831-4ED1-196A-C094-BD8F4F0F31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21" y="7176820"/>
            <a:ext cx="9255230" cy="3120708"/>
          </a:xfrm>
          <a:prstGeom prst="rect">
            <a:avLst/>
          </a:prstGeom>
        </p:spPr>
      </p:pic>
      <p:pic>
        <p:nvPicPr>
          <p:cNvPr id="3" name="Picture 18">
            <a:extLst>
              <a:ext uri="{FF2B5EF4-FFF2-40B4-BE49-F238E27FC236}">
                <a16:creationId xmlns:a16="http://schemas.microsoft.com/office/drawing/2014/main" id="{21028F9F-84CD-4265-8E05-E4D2E347C2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4000" y="7166292"/>
            <a:ext cx="9169879" cy="31207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3DF446-D606-4694-B5B7-19E2804E8D47}"/>
              </a:ext>
            </a:extLst>
          </p:cNvPr>
          <p:cNvSpPr/>
          <p:nvPr/>
        </p:nvSpPr>
        <p:spPr>
          <a:xfrm>
            <a:off x="3429000" y="636225"/>
            <a:ext cx="99870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Hát kết hợp gõ đệm theo nhịp</a:t>
            </a:r>
            <a:endParaRPr lang="en-US" sz="54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1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AC634877-0DD4-4BAE-8B5B-9B8DE6AE2FB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873080" y="4480430"/>
            <a:ext cx="869315" cy="546735"/>
          </a:xfrm>
          <a:prstGeom prst="rect">
            <a:avLst/>
          </a:prstGeom>
        </p:spPr>
      </p:pic>
      <p:pic>
        <p:nvPicPr>
          <p:cNvPr id="12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83041876-8481-4B7B-8251-383CC6BA7716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5566066" y="4472990"/>
            <a:ext cx="869315" cy="546735"/>
          </a:xfrm>
          <a:prstGeom prst="rect">
            <a:avLst/>
          </a:prstGeom>
        </p:spPr>
      </p:pic>
      <p:pic>
        <p:nvPicPr>
          <p:cNvPr id="13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C200DD76-2D9A-4A46-A69A-5B7CA5E36BB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2534287" y="4504464"/>
            <a:ext cx="869315" cy="546735"/>
          </a:xfrm>
          <a:prstGeom prst="rect">
            <a:avLst/>
          </a:prstGeom>
        </p:spPr>
      </p:pic>
      <p:pic>
        <p:nvPicPr>
          <p:cNvPr id="14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8B94C209-8D64-402C-876B-C038C0041E4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0641065" y="4497093"/>
            <a:ext cx="869315" cy="546735"/>
          </a:xfrm>
          <a:prstGeom prst="rect">
            <a:avLst/>
          </a:prstGeom>
        </p:spPr>
      </p:pic>
      <p:pic>
        <p:nvPicPr>
          <p:cNvPr id="15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6B99FB08-C6CD-438E-95C7-524C7521712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915400" y="4564446"/>
            <a:ext cx="869315" cy="546735"/>
          </a:xfrm>
          <a:prstGeom prst="rect">
            <a:avLst/>
          </a:prstGeom>
        </p:spPr>
      </p:pic>
      <p:pic>
        <p:nvPicPr>
          <p:cNvPr id="16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7C301F35-89F9-40B9-AFA5-0609E232CBA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925772" y="4506616"/>
            <a:ext cx="869315" cy="54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283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178EE-B280-4A82-A35C-BADCFF9D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21" y="810561"/>
            <a:ext cx="17010030" cy="8687183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62724" y="9734536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9722542"/>
            <a:ext cx="6410136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9713155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7091408" y="-157370"/>
            <a:ext cx="1780258" cy="144212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25400" y="-99133"/>
            <a:ext cx="1780257" cy="1280838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F3FA68A7-5EA5-43D1-8FCD-C55DF30D9E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7450079" y="733708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9C5338-6459-49F5-A441-7A2869A03678}"/>
              </a:ext>
            </a:extLst>
          </p:cNvPr>
          <p:cNvSpPr txBox="1"/>
          <p:nvPr/>
        </p:nvSpPr>
        <p:spPr>
          <a:xfrm>
            <a:off x="3200400" y="1762955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      nước      mình   đẹp   tựa    bài       thơ.               Câu           hát      vọng   từ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2B945-73AE-4618-BFE4-B36ABE60873F}"/>
              </a:ext>
            </a:extLst>
          </p:cNvPr>
          <p:cNvSpPr txBox="1"/>
          <p:nvPr/>
        </p:nvSpPr>
        <p:spPr>
          <a:xfrm>
            <a:off x="1284566" y="427865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đỏ.                                 Gió             đưa                      hương     lúa            vàng.                          Tang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1A822B-E0A4-441A-B1F1-B9B383ADC0AF}"/>
              </a:ext>
            </a:extLst>
          </p:cNvPr>
          <p:cNvSpPr txBox="1"/>
          <p:nvPr/>
        </p:nvSpPr>
        <p:spPr>
          <a:xfrm>
            <a:off x="1524000" y="3045018"/>
            <a:ext cx="1800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xưa.                 Gió       lên,          trăng         sáng       trời           mây.              Miền    quê       em       nắng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BAB3E-9AB8-4571-9BF1-A8D64EEF9F14}"/>
              </a:ext>
            </a:extLst>
          </p:cNvPr>
          <p:cNvSpPr txBox="1"/>
          <p:nvPr/>
        </p:nvSpPr>
        <p:spPr>
          <a:xfrm>
            <a:off x="1745326" y="5528673"/>
            <a:ext cx="1680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tình     tang       tinh       tính          tang.                  Tang            tang        tình         tình       tình       tinh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D79D9A-5245-4B1D-A004-E6DD65121E14}"/>
              </a:ext>
            </a:extLst>
          </p:cNvPr>
          <p:cNvSpPr txBox="1"/>
          <p:nvPr/>
        </p:nvSpPr>
        <p:spPr>
          <a:xfrm>
            <a:off x="974306" y="674260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tang.                                         Tang                             tang              tình           tình          tình        tinh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3AB136-2180-4C1A-ACA5-E2FA57DBE22D}"/>
              </a:ext>
            </a:extLst>
          </p:cNvPr>
          <p:cNvSpPr txBox="1"/>
          <p:nvPr/>
        </p:nvSpPr>
        <p:spPr>
          <a:xfrm>
            <a:off x="1778727" y="8044675"/>
            <a:ext cx="15616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tang.               Nắng     lên         ai               gánh        lúa            về.               Lúa          thơm  mùi        nếp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82E354-BE74-40CC-AF7A-9A756F32CAA9}"/>
              </a:ext>
            </a:extLst>
          </p:cNvPr>
          <p:cNvSpPr txBox="1"/>
          <p:nvPr/>
        </p:nvSpPr>
        <p:spPr>
          <a:xfrm>
            <a:off x="1462293" y="924552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mới.          Mai    ngày   lúa     lại       trổ         bông.      Tang    tình     tang     tính         tính        tang.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AB6E82-0E0A-4A57-BBE4-7C4680F14F1B}"/>
              </a:ext>
            </a:extLst>
          </p:cNvPr>
          <p:cNvSpPr/>
          <p:nvPr/>
        </p:nvSpPr>
        <p:spPr>
          <a:xfrm>
            <a:off x="7076330" y="231820"/>
            <a:ext cx="26917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Lí đất giồng</a:t>
            </a:r>
            <a:endParaRPr kumimoji="0" lang="en-US" sz="40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2CB434-B2E5-452B-A00A-037DFA5FBE46}"/>
              </a:ext>
            </a:extLst>
          </p:cNvPr>
          <p:cNvSpPr/>
          <p:nvPr/>
        </p:nvSpPr>
        <p:spPr>
          <a:xfrm>
            <a:off x="10757706" y="272011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Nam Bộ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 lời: Đỗ Minh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7949E9-F4FF-43BB-8DDB-F6D3CB225C26}"/>
              </a:ext>
            </a:extLst>
          </p:cNvPr>
          <p:cNvSpPr/>
          <p:nvPr/>
        </p:nvSpPr>
        <p:spPr>
          <a:xfrm>
            <a:off x="1411897" y="795252"/>
            <a:ext cx="41162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 phải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4D85F43-15C0-4778-A429-986848F7BCFB}"/>
              </a:ext>
            </a:extLst>
          </p:cNvPr>
          <p:cNvSpPr/>
          <p:nvPr/>
        </p:nvSpPr>
        <p:spPr>
          <a:xfrm>
            <a:off x="265819" y="133453"/>
            <a:ext cx="6477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kết hợp gõ đệm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Lí đất giồng karaoke lớp 5 .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59213328-D0ED-471F-B47B-39DA0E2408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0021" y="1610338"/>
            <a:ext cx="1149144" cy="114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1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322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3">
            <a:extLst>
              <a:ext uri="{FF2B5EF4-FFF2-40B4-BE49-F238E27FC236}">
                <a16:creationId xmlns:a16="http://schemas.microsoft.com/office/drawing/2014/main" id="{EF42C52A-190A-41D4-8398-486AEA8BBA15}"/>
              </a:ext>
            </a:extLst>
          </p:cNvPr>
          <p:cNvSpPr/>
          <p:nvPr/>
        </p:nvSpPr>
        <p:spPr>
          <a:xfrm>
            <a:off x="907811" y="4331545"/>
            <a:ext cx="2672780" cy="5082941"/>
          </a:xfrm>
          <a:custGeom>
            <a:avLst/>
            <a:gdLst/>
            <a:ahLst/>
            <a:cxnLst/>
            <a:rect l="l" t="t" r="r" b="b"/>
            <a:pathLst>
              <a:path w="2672780" h="5082941">
                <a:moveTo>
                  <a:pt x="0" y="0"/>
                </a:moveTo>
                <a:lnTo>
                  <a:pt x="2672780" y="0"/>
                </a:lnTo>
                <a:lnTo>
                  <a:pt x="2672780" y="5082941"/>
                </a:lnTo>
                <a:lnTo>
                  <a:pt x="0" y="50829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8B767988-4897-D422-B7FE-735852B470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3868400" y="193951"/>
            <a:ext cx="2016633" cy="1625799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5EDF2C92-BFA2-935E-2882-F9D8998082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96733" y="495301"/>
            <a:ext cx="2357234" cy="1625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799FA5-AB4D-4699-8054-723D23D3036A}"/>
              </a:ext>
            </a:extLst>
          </p:cNvPr>
          <p:cNvSpPr/>
          <p:nvPr/>
        </p:nvSpPr>
        <p:spPr>
          <a:xfrm>
            <a:off x="2268867" y="2062843"/>
            <a:ext cx="1289872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</a:rPr>
              <a:t>Nội dung 2: </a:t>
            </a:r>
          </a:p>
          <a:p>
            <a:pPr lvl="0" algn="ctr"/>
            <a:r>
              <a:rPr lang="vi-VN" sz="4800">
                <a:latin typeface="Times New Roman" panose="02020603050405020304" pitchFamily="18" charset="0"/>
                <a:ea typeface="Calibri" panose="020F0502020204030204" pitchFamily="34" charset="0"/>
              </a:rPr>
              <a:t>Nhạc cụ nhạc cụ thể hiện tiết tấu,</a:t>
            </a:r>
          </a:p>
          <a:p>
            <a:pPr lvl="0" algn="ctr"/>
            <a:r>
              <a:rPr lang="vi-VN" sz="4800">
                <a:latin typeface="Times New Roman" panose="02020603050405020304" pitchFamily="18" charset="0"/>
                <a:ea typeface="Calibri" panose="020F0502020204030204" pitchFamily="34" charset="0"/>
              </a:rPr>
              <a:t>nhạc cụ thể hiện giai điệu</a:t>
            </a:r>
            <a:endParaRPr kumimoji="0" lang="en-US" sz="48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 Light" panose="020F0302020204030204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F46B92E8-EDE7-4E07-A32F-3DA689C52D5D}"/>
              </a:ext>
            </a:extLst>
          </p:cNvPr>
          <p:cNvSpPr/>
          <p:nvPr/>
        </p:nvSpPr>
        <p:spPr>
          <a:xfrm>
            <a:off x="14020800" y="2057400"/>
            <a:ext cx="4267200" cy="8229600"/>
          </a:xfrm>
          <a:custGeom>
            <a:avLst/>
            <a:gdLst/>
            <a:ahLst/>
            <a:cxnLst/>
            <a:rect l="l" t="t" r="r" b="b"/>
            <a:pathLst>
              <a:path w="5279366" h="8229600">
                <a:moveTo>
                  <a:pt x="0" y="0"/>
                </a:moveTo>
                <a:lnTo>
                  <a:pt x="5279366" y="0"/>
                </a:lnTo>
                <a:lnTo>
                  <a:pt x="527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CF7A183E-D33D-4347-8BCA-A726E897507A}"/>
              </a:ext>
            </a:extLst>
          </p:cNvPr>
          <p:cNvSpPr/>
          <p:nvPr/>
        </p:nvSpPr>
        <p:spPr>
          <a:xfrm>
            <a:off x="-609600" y="-2082800"/>
            <a:ext cx="4407980" cy="8229600"/>
          </a:xfrm>
          <a:custGeom>
            <a:avLst/>
            <a:gdLst/>
            <a:ahLst/>
            <a:cxnLst/>
            <a:rect l="l" t="t" r="r" b="b"/>
            <a:pathLst>
              <a:path w="4407980" h="8229600">
                <a:moveTo>
                  <a:pt x="0" y="0"/>
                </a:moveTo>
                <a:lnTo>
                  <a:pt x="4407979" y="0"/>
                </a:lnTo>
                <a:lnTo>
                  <a:pt x="44079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4CB9911A-1223-4089-8E7F-B5674D84817F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 2">
            <a:extLst>
              <a:ext uri="{FF2B5EF4-FFF2-40B4-BE49-F238E27FC236}">
                <a16:creationId xmlns:a16="http://schemas.microsoft.com/office/drawing/2014/main" id="{8ED2D861-FCD3-43CE-BA50-F4934DB89A86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id="{E5EF6578-DB2E-4275-9709-7935E32E7825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264DC5-D949-44AD-8C8A-871090EA9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95324"/>
            <a:ext cx="15163800" cy="5405576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FF361B3E-DD8E-424C-AE3A-272AFF066455}"/>
              </a:ext>
            </a:extLst>
          </p:cNvPr>
          <p:cNvSpPr/>
          <p:nvPr/>
        </p:nvSpPr>
        <p:spPr>
          <a:xfrm>
            <a:off x="15697200" y="2057400"/>
            <a:ext cx="2590800" cy="8229600"/>
          </a:xfrm>
          <a:custGeom>
            <a:avLst/>
            <a:gdLst/>
            <a:ahLst/>
            <a:cxnLst/>
            <a:rect l="l" t="t" r="r" b="b"/>
            <a:pathLst>
              <a:path w="5279366" h="8229600">
                <a:moveTo>
                  <a:pt x="0" y="0"/>
                </a:moveTo>
                <a:lnTo>
                  <a:pt x="5279366" y="0"/>
                </a:lnTo>
                <a:lnTo>
                  <a:pt x="527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F3E9F32-AD47-49F2-A5F3-24B1801310CE}"/>
              </a:ext>
            </a:extLst>
          </p:cNvPr>
          <p:cNvSpPr/>
          <p:nvPr/>
        </p:nvSpPr>
        <p:spPr>
          <a:xfrm>
            <a:off x="-12700" y="-2247900"/>
            <a:ext cx="2289524" cy="5016500"/>
          </a:xfrm>
          <a:custGeom>
            <a:avLst/>
            <a:gdLst/>
            <a:ahLst/>
            <a:cxnLst/>
            <a:rect l="l" t="t" r="r" b="b"/>
            <a:pathLst>
              <a:path w="4407980" h="8229600">
                <a:moveTo>
                  <a:pt x="0" y="0"/>
                </a:moveTo>
                <a:lnTo>
                  <a:pt x="4407979" y="0"/>
                </a:lnTo>
                <a:lnTo>
                  <a:pt x="44079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884AFE79-DB92-47A0-9DED-C7B1AD8EC732}"/>
              </a:ext>
            </a:extLst>
          </p:cNvPr>
          <p:cNvSpPr/>
          <p:nvPr/>
        </p:nvSpPr>
        <p:spPr>
          <a:xfrm>
            <a:off x="5998072" y="9172712"/>
            <a:ext cx="6264624" cy="10795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2DEFB497-6CDF-422E-9AF1-552D9F3D8D66}"/>
              </a:ext>
            </a:extLst>
          </p:cNvPr>
          <p:cNvSpPr/>
          <p:nvPr/>
        </p:nvSpPr>
        <p:spPr>
          <a:xfrm>
            <a:off x="12094072" y="9182100"/>
            <a:ext cx="6410136" cy="10795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909BDD78-DD88-473A-BE61-D16C5D45D02C}"/>
              </a:ext>
            </a:extLst>
          </p:cNvPr>
          <p:cNvSpPr/>
          <p:nvPr/>
        </p:nvSpPr>
        <p:spPr>
          <a:xfrm>
            <a:off x="-168624" y="9172713"/>
            <a:ext cx="6264624" cy="10795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Không tên-2">
            <a:hlinkClick r:id="" action="ppaction://media"/>
            <a:extLst>
              <a:ext uri="{FF2B5EF4-FFF2-40B4-BE49-F238E27FC236}">
                <a16:creationId xmlns:a16="http://schemas.microsoft.com/office/drawing/2014/main" id="{E8BED65A-826B-49A6-A121-F00DCC863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9821" y="6705600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1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7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97A7B0-9284-41B3-BE80-A0EA21250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714500"/>
            <a:ext cx="15240000" cy="52578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FF361B3E-DD8E-424C-AE3A-272AFF066455}"/>
              </a:ext>
            </a:extLst>
          </p:cNvPr>
          <p:cNvSpPr/>
          <p:nvPr/>
        </p:nvSpPr>
        <p:spPr>
          <a:xfrm>
            <a:off x="15697200" y="2057400"/>
            <a:ext cx="2590800" cy="8229600"/>
          </a:xfrm>
          <a:custGeom>
            <a:avLst/>
            <a:gdLst/>
            <a:ahLst/>
            <a:cxnLst/>
            <a:rect l="l" t="t" r="r" b="b"/>
            <a:pathLst>
              <a:path w="5279366" h="8229600">
                <a:moveTo>
                  <a:pt x="0" y="0"/>
                </a:moveTo>
                <a:lnTo>
                  <a:pt x="5279366" y="0"/>
                </a:lnTo>
                <a:lnTo>
                  <a:pt x="527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F3E9F32-AD47-49F2-A5F3-24B1801310CE}"/>
              </a:ext>
            </a:extLst>
          </p:cNvPr>
          <p:cNvSpPr/>
          <p:nvPr/>
        </p:nvSpPr>
        <p:spPr>
          <a:xfrm>
            <a:off x="-12700" y="-2247900"/>
            <a:ext cx="2289524" cy="5016500"/>
          </a:xfrm>
          <a:custGeom>
            <a:avLst/>
            <a:gdLst/>
            <a:ahLst/>
            <a:cxnLst/>
            <a:rect l="l" t="t" r="r" b="b"/>
            <a:pathLst>
              <a:path w="4407980" h="8229600">
                <a:moveTo>
                  <a:pt x="0" y="0"/>
                </a:moveTo>
                <a:lnTo>
                  <a:pt x="4407979" y="0"/>
                </a:lnTo>
                <a:lnTo>
                  <a:pt x="44079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884AFE79-DB92-47A0-9DED-C7B1AD8EC732}"/>
              </a:ext>
            </a:extLst>
          </p:cNvPr>
          <p:cNvSpPr/>
          <p:nvPr/>
        </p:nvSpPr>
        <p:spPr>
          <a:xfrm>
            <a:off x="5998072" y="9172712"/>
            <a:ext cx="6264624" cy="10795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2DEFB497-6CDF-422E-9AF1-552D9F3D8D66}"/>
              </a:ext>
            </a:extLst>
          </p:cNvPr>
          <p:cNvSpPr/>
          <p:nvPr/>
        </p:nvSpPr>
        <p:spPr>
          <a:xfrm>
            <a:off x="12094072" y="9182100"/>
            <a:ext cx="6410136" cy="10795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909BDD78-DD88-473A-BE61-D16C5D45D02C}"/>
              </a:ext>
            </a:extLst>
          </p:cNvPr>
          <p:cNvSpPr/>
          <p:nvPr/>
        </p:nvSpPr>
        <p:spPr>
          <a:xfrm>
            <a:off x="-168624" y="9172713"/>
            <a:ext cx="6264624" cy="10795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1C8619-3BD3-4E84-9D7B-2B03522209D2}"/>
              </a:ext>
            </a:extLst>
          </p:cNvPr>
          <p:cNvSpPr txBox="1"/>
          <p:nvPr/>
        </p:nvSpPr>
        <p:spPr>
          <a:xfrm>
            <a:off x="3581400" y="3695700"/>
            <a:ext cx="16611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       nước        mình     đẹp    tựa    bài         thơ.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Câu        hát           vọng      từ    ngàn   năm      xưa…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92FA18-4DCC-4D8C-BF20-378658B96B13}"/>
              </a:ext>
            </a:extLst>
          </p:cNvPr>
          <p:cNvSpPr txBox="1"/>
          <p:nvPr/>
        </p:nvSpPr>
        <p:spPr>
          <a:xfrm>
            <a:off x="3390592" y="6670356"/>
            <a:ext cx="1680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Tang            tang            tình  tình     tình     tinh                 tang.</a:t>
            </a:r>
          </a:p>
        </p:txBody>
      </p:sp>
      <p:pic>
        <p:nvPicPr>
          <p:cNvPr id="15" name="Không tên-2">
            <a:hlinkClick r:id="" action="ppaction://media"/>
            <a:extLst>
              <a:ext uri="{FF2B5EF4-FFF2-40B4-BE49-F238E27FC236}">
                <a16:creationId xmlns:a16="http://schemas.microsoft.com/office/drawing/2014/main" id="{D471F861-8836-4BAF-9C37-00CABE2488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9700" y="997924"/>
            <a:ext cx="990600" cy="990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C3BE6F3-8E67-418B-B1D5-EF893FE22B5E}"/>
              </a:ext>
            </a:extLst>
          </p:cNvPr>
          <p:cNvSpPr/>
          <p:nvPr/>
        </p:nvSpPr>
        <p:spPr>
          <a:xfrm>
            <a:off x="3556000" y="541407"/>
            <a:ext cx="642807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Ứng dụng vào bài hát</a:t>
            </a:r>
            <a:endParaRPr kumimoji="0" lang="en-US" sz="4000" b="1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887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178EE-B280-4A82-A35C-BADCFF9D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21" y="810561"/>
            <a:ext cx="17010030" cy="8687183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62724" y="9734536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9722542"/>
            <a:ext cx="6410136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9713155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7091408" y="-157370"/>
            <a:ext cx="1780258" cy="144212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25400" y="-99133"/>
            <a:ext cx="1780257" cy="1280838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F3FA68A7-5EA5-43D1-8FCD-C55DF30D9E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7450079" y="733708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9C5338-6459-49F5-A441-7A2869A03678}"/>
              </a:ext>
            </a:extLst>
          </p:cNvPr>
          <p:cNvSpPr txBox="1"/>
          <p:nvPr/>
        </p:nvSpPr>
        <p:spPr>
          <a:xfrm>
            <a:off x="3200400" y="1762955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      nước      mình   đẹp   tựa    bài       thơ.               Câu           hát      vọng   từ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2B945-73AE-4618-BFE4-B36ABE60873F}"/>
              </a:ext>
            </a:extLst>
          </p:cNvPr>
          <p:cNvSpPr txBox="1"/>
          <p:nvPr/>
        </p:nvSpPr>
        <p:spPr>
          <a:xfrm>
            <a:off x="1284566" y="427865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đỏ.                                 Gió             đưa                      hương     lúa            vàng.                          Tang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1A822B-E0A4-441A-B1F1-B9B383ADC0AF}"/>
              </a:ext>
            </a:extLst>
          </p:cNvPr>
          <p:cNvSpPr txBox="1"/>
          <p:nvPr/>
        </p:nvSpPr>
        <p:spPr>
          <a:xfrm>
            <a:off x="1524000" y="3045018"/>
            <a:ext cx="1800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xưa.                 Gió       lên,          trăng         sáng       trời           mây.              Miền    quê       em       nắng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BAB3E-9AB8-4571-9BF1-A8D64EEF9F14}"/>
              </a:ext>
            </a:extLst>
          </p:cNvPr>
          <p:cNvSpPr txBox="1"/>
          <p:nvPr/>
        </p:nvSpPr>
        <p:spPr>
          <a:xfrm>
            <a:off x="1745326" y="5528673"/>
            <a:ext cx="1680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tình     tang       tinh       tính          tang.                  Tang            tang        tình         tình       tình       tinh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D79D9A-5245-4B1D-A004-E6DD65121E14}"/>
              </a:ext>
            </a:extLst>
          </p:cNvPr>
          <p:cNvSpPr txBox="1"/>
          <p:nvPr/>
        </p:nvSpPr>
        <p:spPr>
          <a:xfrm>
            <a:off x="974306" y="674260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tang.                                         Tang                             tang              tình           tình          tình        tinh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3AB136-2180-4C1A-ACA5-E2FA57DBE22D}"/>
              </a:ext>
            </a:extLst>
          </p:cNvPr>
          <p:cNvSpPr txBox="1"/>
          <p:nvPr/>
        </p:nvSpPr>
        <p:spPr>
          <a:xfrm>
            <a:off x="1778727" y="8044675"/>
            <a:ext cx="15616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tang.               Nắng     lên         ai               gánh        lúa            về.               Lúa          thơm  mùi        nếp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82E354-BE74-40CC-AF7A-9A756F32CAA9}"/>
              </a:ext>
            </a:extLst>
          </p:cNvPr>
          <p:cNvSpPr txBox="1"/>
          <p:nvPr/>
        </p:nvSpPr>
        <p:spPr>
          <a:xfrm>
            <a:off x="1462293" y="924552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mới.          Mai    ngày   lúa     lại       trổ         bông.      Tang    tình     tang     tính         tính        tang.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AB6E82-0E0A-4A57-BBE4-7C4680F14F1B}"/>
              </a:ext>
            </a:extLst>
          </p:cNvPr>
          <p:cNvSpPr/>
          <p:nvPr/>
        </p:nvSpPr>
        <p:spPr>
          <a:xfrm>
            <a:off x="7076330" y="231820"/>
            <a:ext cx="26917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Lí đất giồng</a:t>
            </a:r>
            <a:endParaRPr kumimoji="0" lang="en-US" sz="40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2CB434-B2E5-452B-A00A-037DFA5FBE46}"/>
              </a:ext>
            </a:extLst>
          </p:cNvPr>
          <p:cNvSpPr/>
          <p:nvPr/>
        </p:nvSpPr>
        <p:spPr>
          <a:xfrm>
            <a:off x="10757706" y="272011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Nam Bộ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 lời: Đỗ Minh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7949E9-F4FF-43BB-8DDB-F6D3CB225C26}"/>
              </a:ext>
            </a:extLst>
          </p:cNvPr>
          <p:cNvSpPr/>
          <p:nvPr/>
        </p:nvSpPr>
        <p:spPr>
          <a:xfrm>
            <a:off x="1411897" y="795252"/>
            <a:ext cx="41162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 phải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BCDFE0B-DF90-4AAC-9ED5-1BD674621105}"/>
              </a:ext>
            </a:extLst>
          </p:cNvPr>
          <p:cNvSpPr/>
          <p:nvPr/>
        </p:nvSpPr>
        <p:spPr>
          <a:xfrm>
            <a:off x="706538" y="224943"/>
            <a:ext cx="642807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Ứng dụng vào bài hát</a:t>
            </a:r>
            <a:endParaRPr kumimoji="0" lang="en-US" sz="3200" b="1" i="0" u="none" strike="noStrike" kern="1200" cap="none" spc="0" normalizeH="0" baseline="0" noProof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8" name="Lí đất giồng karaoke lớp 5 .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95FFE9EC-133A-4A0B-9872-C9B9358752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0021" y="1610338"/>
            <a:ext cx="1149144" cy="114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322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FF361B3E-DD8E-424C-AE3A-272AFF066455}"/>
              </a:ext>
            </a:extLst>
          </p:cNvPr>
          <p:cNvSpPr/>
          <p:nvPr/>
        </p:nvSpPr>
        <p:spPr>
          <a:xfrm>
            <a:off x="15697200" y="2057400"/>
            <a:ext cx="2590800" cy="8229600"/>
          </a:xfrm>
          <a:custGeom>
            <a:avLst/>
            <a:gdLst/>
            <a:ahLst/>
            <a:cxnLst/>
            <a:rect l="l" t="t" r="r" b="b"/>
            <a:pathLst>
              <a:path w="5279366" h="8229600">
                <a:moveTo>
                  <a:pt x="0" y="0"/>
                </a:moveTo>
                <a:lnTo>
                  <a:pt x="5279366" y="0"/>
                </a:lnTo>
                <a:lnTo>
                  <a:pt x="527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F3E9F32-AD47-49F2-A5F3-24B1801310CE}"/>
              </a:ext>
            </a:extLst>
          </p:cNvPr>
          <p:cNvSpPr/>
          <p:nvPr/>
        </p:nvSpPr>
        <p:spPr>
          <a:xfrm>
            <a:off x="-12700" y="-2247900"/>
            <a:ext cx="2289524" cy="5016500"/>
          </a:xfrm>
          <a:custGeom>
            <a:avLst/>
            <a:gdLst/>
            <a:ahLst/>
            <a:cxnLst/>
            <a:rect l="l" t="t" r="r" b="b"/>
            <a:pathLst>
              <a:path w="4407980" h="8229600">
                <a:moveTo>
                  <a:pt x="0" y="0"/>
                </a:moveTo>
                <a:lnTo>
                  <a:pt x="4407979" y="0"/>
                </a:lnTo>
                <a:lnTo>
                  <a:pt x="44079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884AFE79-DB92-47A0-9DED-C7B1AD8EC732}"/>
              </a:ext>
            </a:extLst>
          </p:cNvPr>
          <p:cNvSpPr/>
          <p:nvPr/>
        </p:nvSpPr>
        <p:spPr>
          <a:xfrm>
            <a:off x="5998072" y="9172712"/>
            <a:ext cx="6264624" cy="10795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2DEFB497-6CDF-422E-9AF1-552D9F3D8D66}"/>
              </a:ext>
            </a:extLst>
          </p:cNvPr>
          <p:cNvSpPr/>
          <p:nvPr/>
        </p:nvSpPr>
        <p:spPr>
          <a:xfrm>
            <a:off x="12094072" y="9182100"/>
            <a:ext cx="6410136" cy="10795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909BDD78-DD88-473A-BE61-D16C5D45D02C}"/>
              </a:ext>
            </a:extLst>
          </p:cNvPr>
          <p:cNvSpPr/>
          <p:nvPr/>
        </p:nvSpPr>
        <p:spPr>
          <a:xfrm>
            <a:off x="-168624" y="9172713"/>
            <a:ext cx="6264624" cy="10795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C136C2-E281-4846-94C1-F49067D08C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7514" y="1638300"/>
            <a:ext cx="5842002" cy="3505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AC45CA1-9C00-4FC2-A418-97B4417C345F}"/>
              </a:ext>
            </a:extLst>
          </p:cNvPr>
          <p:cNvSpPr/>
          <p:nvPr/>
        </p:nvSpPr>
        <p:spPr>
          <a:xfrm>
            <a:off x="1676400" y="812801"/>
            <a:ext cx="642807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2. Nhạc cụ thể hiện giai điệu</a:t>
            </a:r>
            <a:endParaRPr kumimoji="0" lang="en-US" sz="4000" b="1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C5643C-BAB7-4BEA-8D2F-BDB75077D629}"/>
              </a:ext>
            </a:extLst>
          </p:cNvPr>
          <p:cNvSpPr/>
          <p:nvPr/>
        </p:nvSpPr>
        <p:spPr>
          <a:xfrm>
            <a:off x="1676399" y="1559868"/>
            <a:ext cx="642807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a) Ri-coóc-đơ</a:t>
            </a:r>
            <a:endParaRPr kumimoji="0" lang="en-US" sz="3200" i="0" u="none" strike="noStrike" kern="1200" cap="none" spc="0" normalizeH="0" baseline="0" noProof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296777-B5DA-4394-8611-2608657ECBB5}"/>
              </a:ext>
            </a:extLst>
          </p:cNvPr>
          <p:cNvSpPr/>
          <p:nvPr/>
        </p:nvSpPr>
        <p:spPr>
          <a:xfrm>
            <a:off x="4989922" y="2593825"/>
            <a:ext cx="642807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Vị trí nốt Son</a:t>
            </a:r>
            <a:endParaRPr kumimoji="0" lang="en-US" sz="3200" i="0" u="none" strike="noStrike" kern="1200" cap="none" spc="0" normalizeH="0" baseline="0" noProof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C4C048-9659-4816-878A-647B022BCD91}"/>
              </a:ext>
            </a:extLst>
          </p:cNvPr>
          <p:cNvSpPr/>
          <p:nvPr/>
        </p:nvSpPr>
        <p:spPr>
          <a:xfrm>
            <a:off x="2307159" y="7031530"/>
            <a:ext cx="642807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Thực hành thổi nốt Son</a:t>
            </a:r>
            <a:endParaRPr kumimoji="0" lang="en-US" sz="3200" i="0" u="none" strike="noStrike" kern="1200" cap="none" spc="0" normalizeH="0" baseline="0" noProof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4C73F1-6655-46AD-9393-FDEB18D5D8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4500" y="5422106"/>
            <a:ext cx="4487235" cy="3759994"/>
          </a:xfrm>
          <a:prstGeom prst="rect">
            <a:avLst/>
          </a:prstGeom>
        </p:spPr>
      </p:pic>
      <p:pic>
        <p:nvPicPr>
          <p:cNvPr id="15" name="son">
            <a:hlinkClick r:id="" action="ppaction://media"/>
            <a:extLst>
              <a:ext uri="{FF2B5EF4-FFF2-40B4-BE49-F238E27FC236}">
                <a16:creationId xmlns:a16="http://schemas.microsoft.com/office/drawing/2014/main" id="{77104085-8704-4D93-95B0-58F043CC5E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14799" y="7869998"/>
            <a:ext cx="857133" cy="85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6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3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2FB2B86-7DB2-4686-8FB8-708478B76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9200" y="5961856"/>
            <a:ext cx="4487235" cy="3759994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FF361B3E-DD8E-424C-AE3A-272AFF066455}"/>
              </a:ext>
            </a:extLst>
          </p:cNvPr>
          <p:cNvSpPr/>
          <p:nvPr/>
        </p:nvSpPr>
        <p:spPr>
          <a:xfrm>
            <a:off x="15697200" y="2057400"/>
            <a:ext cx="2590800" cy="8229600"/>
          </a:xfrm>
          <a:custGeom>
            <a:avLst/>
            <a:gdLst/>
            <a:ahLst/>
            <a:cxnLst/>
            <a:rect l="l" t="t" r="r" b="b"/>
            <a:pathLst>
              <a:path w="5279366" h="8229600">
                <a:moveTo>
                  <a:pt x="0" y="0"/>
                </a:moveTo>
                <a:lnTo>
                  <a:pt x="5279366" y="0"/>
                </a:lnTo>
                <a:lnTo>
                  <a:pt x="527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F3E9F32-AD47-49F2-A5F3-24B1801310CE}"/>
              </a:ext>
            </a:extLst>
          </p:cNvPr>
          <p:cNvSpPr/>
          <p:nvPr/>
        </p:nvSpPr>
        <p:spPr>
          <a:xfrm>
            <a:off x="-12700" y="-2247900"/>
            <a:ext cx="2289524" cy="5016500"/>
          </a:xfrm>
          <a:custGeom>
            <a:avLst/>
            <a:gdLst/>
            <a:ahLst/>
            <a:cxnLst/>
            <a:rect l="l" t="t" r="r" b="b"/>
            <a:pathLst>
              <a:path w="4407980" h="8229600">
                <a:moveTo>
                  <a:pt x="0" y="0"/>
                </a:moveTo>
                <a:lnTo>
                  <a:pt x="4407979" y="0"/>
                </a:lnTo>
                <a:lnTo>
                  <a:pt x="44079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884AFE79-DB92-47A0-9DED-C7B1AD8EC732}"/>
              </a:ext>
            </a:extLst>
          </p:cNvPr>
          <p:cNvSpPr/>
          <p:nvPr/>
        </p:nvSpPr>
        <p:spPr>
          <a:xfrm>
            <a:off x="5998072" y="9172712"/>
            <a:ext cx="6264624" cy="10795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2DEFB497-6CDF-422E-9AF1-552D9F3D8D66}"/>
              </a:ext>
            </a:extLst>
          </p:cNvPr>
          <p:cNvSpPr/>
          <p:nvPr/>
        </p:nvSpPr>
        <p:spPr>
          <a:xfrm>
            <a:off x="12094072" y="9182100"/>
            <a:ext cx="6410136" cy="10795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909BDD78-DD88-473A-BE61-D16C5D45D02C}"/>
              </a:ext>
            </a:extLst>
          </p:cNvPr>
          <p:cNvSpPr/>
          <p:nvPr/>
        </p:nvSpPr>
        <p:spPr>
          <a:xfrm>
            <a:off x="-168624" y="9172713"/>
            <a:ext cx="6264624" cy="10795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21E18A-F74E-4B8B-92EA-D95814872742}"/>
              </a:ext>
            </a:extLst>
          </p:cNvPr>
          <p:cNvSpPr/>
          <p:nvPr/>
        </p:nvSpPr>
        <p:spPr>
          <a:xfrm>
            <a:off x="1676400" y="812801"/>
            <a:ext cx="642807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Thổi mẫu âm</a:t>
            </a:r>
            <a:endParaRPr kumimoji="0" lang="en-US" sz="4000" b="1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1EC2DA-C7F8-43D1-9AFA-44B809F921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1166" y="2733981"/>
            <a:ext cx="13290266" cy="1812788"/>
          </a:xfrm>
          <a:prstGeom prst="rect">
            <a:avLst/>
          </a:prstGeom>
        </p:spPr>
      </p:pic>
      <p:pic>
        <p:nvPicPr>
          <p:cNvPr id="4" name="mau">
            <a:hlinkClick r:id="" action="ppaction://media"/>
            <a:extLst>
              <a:ext uri="{FF2B5EF4-FFF2-40B4-BE49-F238E27FC236}">
                <a16:creationId xmlns:a16="http://schemas.microsoft.com/office/drawing/2014/main" id="{F7D16CE4-89B3-483D-979E-952A02EC3D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9431" y="3531846"/>
            <a:ext cx="939234" cy="93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5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750EFB-12E6-48D0-AB17-FC545345E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171700"/>
            <a:ext cx="15468600" cy="22131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FB2B86-7DB2-4686-8FB8-708478B760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9200" y="5961856"/>
            <a:ext cx="4487235" cy="3759994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FF361B3E-DD8E-424C-AE3A-272AFF066455}"/>
              </a:ext>
            </a:extLst>
          </p:cNvPr>
          <p:cNvSpPr/>
          <p:nvPr/>
        </p:nvSpPr>
        <p:spPr>
          <a:xfrm>
            <a:off x="15697200" y="2057400"/>
            <a:ext cx="2590800" cy="8229600"/>
          </a:xfrm>
          <a:custGeom>
            <a:avLst/>
            <a:gdLst/>
            <a:ahLst/>
            <a:cxnLst/>
            <a:rect l="l" t="t" r="r" b="b"/>
            <a:pathLst>
              <a:path w="5279366" h="8229600">
                <a:moveTo>
                  <a:pt x="0" y="0"/>
                </a:moveTo>
                <a:lnTo>
                  <a:pt x="5279366" y="0"/>
                </a:lnTo>
                <a:lnTo>
                  <a:pt x="527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F3E9F32-AD47-49F2-A5F3-24B1801310CE}"/>
              </a:ext>
            </a:extLst>
          </p:cNvPr>
          <p:cNvSpPr/>
          <p:nvPr/>
        </p:nvSpPr>
        <p:spPr>
          <a:xfrm>
            <a:off x="-12700" y="-2247900"/>
            <a:ext cx="2289524" cy="5016500"/>
          </a:xfrm>
          <a:custGeom>
            <a:avLst/>
            <a:gdLst/>
            <a:ahLst/>
            <a:cxnLst/>
            <a:rect l="l" t="t" r="r" b="b"/>
            <a:pathLst>
              <a:path w="4407980" h="8229600">
                <a:moveTo>
                  <a:pt x="0" y="0"/>
                </a:moveTo>
                <a:lnTo>
                  <a:pt x="4407979" y="0"/>
                </a:lnTo>
                <a:lnTo>
                  <a:pt x="44079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884AFE79-DB92-47A0-9DED-C7B1AD8EC732}"/>
              </a:ext>
            </a:extLst>
          </p:cNvPr>
          <p:cNvSpPr/>
          <p:nvPr/>
        </p:nvSpPr>
        <p:spPr>
          <a:xfrm>
            <a:off x="5998072" y="9172712"/>
            <a:ext cx="6264624" cy="10795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2DEFB497-6CDF-422E-9AF1-552D9F3D8D66}"/>
              </a:ext>
            </a:extLst>
          </p:cNvPr>
          <p:cNvSpPr/>
          <p:nvPr/>
        </p:nvSpPr>
        <p:spPr>
          <a:xfrm>
            <a:off x="12094072" y="9182100"/>
            <a:ext cx="6410136" cy="10795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909BDD78-DD88-473A-BE61-D16C5D45D02C}"/>
              </a:ext>
            </a:extLst>
          </p:cNvPr>
          <p:cNvSpPr/>
          <p:nvPr/>
        </p:nvSpPr>
        <p:spPr>
          <a:xfrm>
            <a:off x="-168624" y="9172713"/>
            <a:ext cx="6264624" cy="10795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21E18A-F74E-4B8B-92EA-D95814872742}"/>
              </a:ext>
            </a:extLst>
          </p:cNvPr>
          <p:cNvSpPr/>
          <p:nvPr/>
        </p:nvSpPr>
        <p:spPr>
          <a:xfrm>
            <a:off x="1676400" y="812801"/>
            <a:ext cx="642807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Bài luyện tập</a:t>
            </a:r>
            <a:endParaRPr kumimoji="0" lang="en-US" sz="4000" b="1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95959B-0674-4BB0-9FE2-DE5DEBC355E4}"/>
              </a:ext>
            </a:extLst>
          </p:cNvPr>
          <p:cNvSpPr/>
          <p:nvPr/>
        </p:nvSpPr>
        <p:spPr>
          <a:xfrm>
            <a:off x="4724400" y="1790700"/>
            <a:ext cx="642807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Chú cừu nhỏ của bạn Ma-ry</a:t>
            </a:r>
            <a:endParaRPr kumimoji="0" lang="en-US" sz="4000" b="1" i="0" u="none" strike="noStrike" kern="1200" cap="none" spc="0" normalizeH="0" baseline="0" noProof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4" name="ma ry">
            <a:hlinkClick r:id="" action="ppaction://media"/>
            <a:extLst>
              <a:ext uri="{FF2B5EF4-FFF2-40B4-BE49-F238E27FC236}">
                <a16:creationId xmlns:a16="http://schemas.microsoft.com/office/drawing/2014/main" id="{83831762-F5CF-4C0F-BA6F-E56F1D4885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8601" y="5672717"/>
            <a:ext cx="785662" cy="78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2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3">
            <a:extLst>
              <a:ext uri="{FF2B5EF4-FFF2-40B4-BE49-F238E27FC236}">
                <a16:creationId xmlns:a16="http://schemas.microsoft.com/office/drawing/2014/main" id="{EF42C52A-190A-41D4-8398-486AEA8BBA15}"/>
              </a:ext>
            </a:extLst>
          </p:cNvPr>
          <p:cNvSpPr/>
          <p:nvPr/>
        </p:nvSpPr>
        <p:spPr>
          <a:xfrm>
            <a:off x="1464450" y="4585822"/>
            <a:ext cx="2212186" cy="4586519"/>
          </a:xfrm>
          <a:custGeom>
            <a:avLst/>
            <a:gdLst/>
            <a:ahLst/>
            <a:cxnLst/>
            <a:rect l="l" t="t" r="r" b="b"/>
            <a:pathLst>
              <a:path w="2672780" h="5082941">
                <a:moveTo>
                  <a:pt x="0" y="0"/>
                </a:moveTo>
                <a:lnTo>
                  <a:pt x="2672780" y="0"/>
                </a:lnTo>
                <a:lnTo>
                  <a:pt x="2672780" y="5082941"/>
                </a:lnTo>
                <a:lnTo>
                  <a:pt x="0" y="50829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8B767988-4897-D422-B7FE-735852B470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3868400" y="193951"/>
            <a:ext cx="2016633" cy="1625799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5EDF2C92-BFA2-935E-2882-F9D8998082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96733" y="495301"/>
            <a:ext cx="2357234" cy="1625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799FA5-AB4D-4699-8054-723D23D3036A}"/>
              </a:ext>
            </a:extLst>
          </p:cNvPr>
          <p:cNvSpPr/>
          <p:nvPr/>
        </p:nvSpPr>
        <p:spPr>
          <a:xfrm>
            <a:off x="3689336" y="3489732"/>
            <a:ext cx="10882095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KHỞI ĐỘNG</a:t>
            </a:r>
          </a:p>
          <a:p>
            <a:pPr algn="ctr"/>
            <a:r>
              <a:rPr lang="vi-VN" sz="8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ĐẦU GIỜ</a:t>
            </a:r>
            <a:endParaRPr lang="en-US" sz="80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F46B92E8-EDE7-4E07-A32F-3DA689C52D5D}"/>
              </a:ext>
            </a:extLst>
          </p:cNvPr>
          <p:cNvSpPr/>
          <p:nvPr/>
        </p:nvSpPr>
        <p:spPr>
          <a:xfrm>
            <a:off x="14243896" y="2552699"/>
            <a:ext cx="4114800" cy="7606377"/>
          </a:xfrm>
          <a:custGeom>
            <a:avLst/>
            <a:gdLst/>
            <a:ahLst/>
            <a:cxnLst/>
            <a:rect l="l" t="t" r="r" b="b"/>
            <a:pathLst>
              <a:path w="5279366" h="8229600">
                <a:moveTo>
                  <a:pt x="0" y="0"/>
                </a:moveTo>
                <a:lnTo>
                  <a:pt x="5279366" y="0"/>
                </a:lnTo>
                <a:lnTo>
                  <a:pt x="527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CF7A183E-D33D-4347-8BCA-A726E897507A}"/>
              </a:ext>
            </a:extLst>
          </p:cNvPr>
          <p:cNvSpPr/>
          <p:nvPr/>
        </p:nvSpPr>
        <p:spPr>
          <a:xfrm>
            <a:off x="0" y="-1564800"/>
            <a:ext cx="3264980" cy="6769100"/>
          </a:xfrm>
          <a:custGeom>
            <a:avLst/>
            <a:gdLst/>
            <a:ahLst/>
            <a:cxnLst/>
            <a:rect l="l" t="t" r="r" b="b"/>
            <a:pathLst>
              <a:path w="4407980" h="8229600">
                <a:moveTo>
                  <a:pt x="0" y="0"/>
                </a:moveTo>
                <a:lnTo>
                  <a:pt x="4407979" y="0"/>
                </a:lnTo>
                <a:lnTo>
                  <a:pt x="44079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4CB9911A-1223-4089-8E7F-B5674D84817F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 2">
            <a:extLst>
              <a:ext uri="{FF2B5EF4-FFF2-40B4-BE49-F238E27FC236}">
                <a16:creationId xmlns:a16="http://schemas.microsoft.com/office/drawing/2014/main" id="{8ED2D861-FCD3-43CE-BA50-F4934DB89A86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id="{E5EF6578-DB2E-4275-9709-7935E32E7825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58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36E08-E07A-46BF-8896-8941A03B9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61" b="89761" l="5530" r="89862">
                        <a14:foregroundMark x1="51152" y1="7509" x2="70507" y2="5802"/>
                        <a14:foregroundMark x1="70507" y1="5802" x2="70968" y2="5802"/>
                        <a14:foregroundMark x1="74654" y1="76451" x2="9217" y2="76109"/>
                        <a14:foregroundMark x1="9217" y1="76109" x2="8295" y2="80546"/>
                        <a14:foregroundMark x1="5530" y1="83618" x2="7373" y2="78157"/>
                        <a14:foregroundMark x1="38710" y1="88055" x2="79263" y2="89761"/>
                        <a14:foregroundMark x1="70968" y1="37543" x2="54378" y2="44027"/>
                        <a14:foregroundMark x1="54378" y1="44027" x2="49309" y2="399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7352" y="4991100"/>
            <a:ext cx="3897521" cy="5114576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FF361B3E-DD8E-424C-AE3A-272AFF066455}"/>
              </a:ext>
            </a:extLst>
          </p:cNvPr>
          <p:cNvSpPr/>
          <p:nvPr/>
        </p:nvSpPr>
        <p:spPr>
          <a:xfrm>
            <a:off x="15697200" y="2057400"/>
            <a:ext cx="2590800" cy="8229600"/>
          </a:xfrm>
          <a:custGeom>
            <a:avLst/>
            <a:gdLst/>
            <a:ahLst/>
            <a:cxnLst/>
            <a:rect l="l" t="t" r="r" b="b"/>
            <a:pathLst>
              <a:path w="5279366" h="8229600">
                <a:moveTo>
                  <a:pt x="0" y="0"/>
                </a:moveTo>
                <a:lnTo>
                  <a:pt x="5279366" y="0"/>
                </a:lnTo>
                <a:lnTo>
                  <a:pt x="527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F3E9F32-AD47-49F2-A5F3-24B1801310CE}"/>
              </a:ext>
            </a:extLst>
          </p:cNvPr>
          <p:cNvSpPr/>
          <p:nvPr/>
        </p:nvSpPr>
        <p:spPr>
          <a:xfrm>
            <a:off x="-12700" y="-2247900"/>
            <a:ext cx="2289524" cy="5016500"/>
          </a:xfrm>
          <a:custGeom>
            <a:avLst/>
            <a:gdLst/>
            <a:ahLst/>
            <a:cxnLst/>
            <a:rect l="l" t="t" r="r" b="b"/>
            <a:pathLst>
              <a:path w="4407980" h="8229600">
                <a:moveTo>
                  <a:pt x="0" y="0"/>
                </a:moveTo>
                <a:lnTo>
                  <a:pt x="4407979" y="0"/>
                </a:lnTo>
                <a:lnTo>
                  <a:pt x="44079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884AFE79-DB92-47A0-9DED-C7B1AD8EC732}"/>
              </a:ext>
            </a:extLst>
          </p:cNvPr>
          <p:cNvSpPr/>
          <p:nvPr/>
        </p:nvSpPr>
        <p:spPr>
          <a:xfrm>
            <a:off x="5998072" y="9172712"/>
            <a:ext cx="6264624" cy="10795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2DEFB497-6CDF-422E-9AF1-552D9F3D8D66}"/>
              </a:ext>
            </a:extLst>
          </p:cNvPr>
          <p:cNvSpPr/>
          <p:nvPr/>
        </p:nvSpPr>
        <p:spPr>
          <a:xfrm>
            <a:off x="12094072" y="9182100"/>
            <a:ext cx="6410136" cy="10795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909BDD78-DD88-473A-BE61-D16C5D45D02C}"/>
              </a:ext>
            </a:extLst>
          </p:cNvPr>
          <p:cNvSpPr/>
          <p:nvPr/>
        </p:nvSpPr>
        <p:spPr>
          <a:xfrm>
            <a:off x="-168624" y="9172713"/>
            <a:ext cx="6264624" cy="10795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438574-C6A1-45DB-A631-40854AFFF31E}"/>
              </a:ext>
            </a:extLst>
          </p:cNvPr>
          <p:cNvSpPr/>
          <p:nvPr/>
        </p:nvSpPr>
        <p:spPr>
          <a:xfrm>
            <a:off x="1676400" y="1028700"/>
            <a:ext cx="642807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) Kèn phím</a:t>
            </a:r>
            <a:endParaRPr kumimoji="0" lang="en-US" sz="3200" b="1" i="0" u="none" strike="noStrike" kern="1200" cap="none" spc="0" normalizeH="0" baseline="0" noProof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89E051-5963-4489-B3B1-2690A2AADF25}"/>
              </a:ext>
            </a:extLst>
          </p:cNvPr>
          <p:cNvSpPr/>
          <p:nvPr/>
        </p:nvSpPr>
        <p:spPr>
          <a:xfrm>
            <a:off x="2474439" y="2235775"/>
            <a:ext cx="75974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Vị trí các nốt La, Si, Đô trên kèn phím</a:t>
            </a:r>
            <a:endParaRPr kumimoji="0" lang="en-US" sz="3200" i="0" u="none" strike="noStrike" kern="1200" cap="none" spc="0" normalizeH="0" baseline="0" noProof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CBA2C0-4487-45CB-9880-92D77E466C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1916" y="3390900"/>
            <a:ext cx="9734263" cy="2122002"/>
          </a:xfrm>
          <a:prstGeom prst="rect">
            <a:avLst/>
          </a:prstGeom>
        </p:spPr>
      </p:pic>
      <p:pic>
        <p:nvPicPr>
          <p:cNvPr id="5" name="la si do">
            <a:hlinkClick r:id="" action="ppaction://media"/>
            <a:extLst>
              <a:ext uri="{FF2B5EF4-FFF2-40B4-BE49-F238E27FC236}">
                <a16:creationId xmlns:a16="http://schemas.microsoft.com/office/drawing/2014/main" id="{1DF3799B-9D90-4CB6-857C-23C501E58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76400" y="6083252"/>
            <a:ext cx="965248" cy="96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9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6969FC-6D03-4621-AC86-B9A19F09C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744" y="3107937"/>
            <a:ext cx="14012236" cy="193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D36E08-E07A-46BF-8896-8941A03B94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1" b="89761" l="5530" r="89862">
                        <a14:foregroundMark x1="51152" y1="7509" x2="70507" y2="5802"/>
                        <a14:foregroundMark x1="70507" y1="5802" x2="70968" y2="5802"/>
                        <a14:foregroundMark x1="74654" y1="76451" x2="9217" y2="76109"/>
                        <a14:foregroundMark x1="9217" y1="76109" x2="8295" y2="80546"/>
                        <a14:foregroundMark x1="5530" y1="83618" x2="7373" y2="78157"/>
                        <a14:foregroundMark x1="38710" y1="88055" x2="79263" y2="89761"/>
                        <a14:foregroundMark x1="70968" y1="37543" x2="54378" y2="44027"/>
                        <a14:foregroundMark x1="54378" y1="44027" x2="49309" y2="399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7352" y="4991100"/>
            <a:ext cx="3897521" cy="5114576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FF361B3E-DD8E-424C-AE3A-272AFF066455}"/>
              </a:ext>
            </a:extLst>
          </p:cNvPr>
          <p:cNvSpPr/>
          <p:nvPr/>
        </p:nvSpPr>
        <p:spPr>
          <a:xfrm>
            <a:off x="15697200" y="2057400"/>
            <a:ext cx="2590800" cy="8229600"/>
          </a:xfrm>
          <a:custGeom>
            <a:avLst/>
            <a:gdLst/>
            <a:ahLst/>
            <a:cxnLst/>
            <a:rect l="l" t="t" r="r" b="b"/>
            <a:pathLst>
              <a:path w="5279366" h="8229600">
                <a:moveTo>
                  <a:pt x="0" y="0"/>
                </a:moveTo>
                <a:lnTo>
                  <a:pt x="5279366" y="0"/>
                </a:lnTo>
                <a:lnTo>
                  <a:pt x="527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F3E9F32-AD47-49F2-A5F3-24B1801310CE}"/>
              </a:ext>
            </a:extLst>
          </p:cNvPr>
          <p:cNvSpPr/>
          <p:nvPr/>
        </p:nvSpPr>
        <p:spPr>
          <a:xfrm>
            <a:off x="-12700" y="-2247900"/>
            <a:ext cx="2289524" cy="5016500"/>
          </a:xfrm>
          <a:custGeom>
            <a:avLst/>
            <a:gdLst/>
            <a:ahLst/>
            <a:cxnLst/>
            <a:rect l="l" t="t" r="r" b="b"/>
            <a:pathLst>
              <a:path w="4407980" h="8229600">
                <a:moveTo>
                  <a:pt x="0" y="0"/>
                </a:moveTo>
                <a:lnTo>
                  <a:pt x="4407979" y="0"/>
                </a:lnTo>
                <a:lnTo>
                  <a:pt x="44079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884AFE79-DB92-47A0-9DED-C7B1AD8EC732}"/>
              </a:ext>
            </a:extLst>
          </p:cNvPr>
          <p:cNvSpPr/>
          <p:nvPr/>
        </p:nvSpPr>
        <p:spPr>
          <a:xfrm>
            <a:off x="5998072" y="9172712"/>
            <a:ext cx="6264624" cy="10795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2DEFB497-6CDF-422E-9AF1-552D9F3D8D66}"/>
              </a:ext>
            </a:extLst>
          </p:cNvPr>
          <p:cNvSpPr/>
          <p:nvPr/>
        </p:nvSpPr>
        <p:spPr>
          <a:xfrm>
            <a:off x="12094072" y="9182100"/>
            <a:ext cx="6410136" cy="10795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909BDD78-DD88-473A-BE61-D16C5D45D02C}"/>
              </a:ext>
            </a:extLst>
          </p:cNvPr>
          <p:cNvSpPr/>
          <p:nvPr/>
        </p:nvSpPr>
        <p:spPr>
          <a:xfrm>
            <a:off x="-168624" y="9172713"/>
            <a:ext cx="6264624" cy="10795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76C9A3-3C28-4E39-9D61-810C55FD3057}"/>
              </a:ext>
            </a:extLst>
          </p:cNvPr>
          <p:cNvSpPr/>
          <p:nvPr/>
        </p:nvSpPr>
        <p:spPr>
          <a:xfrm>
            <a:off x="2474439" y="2235775"/>
            <a:ext cx="75974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Luyện gam đi lên với kỹ thuật luồn ngón 1</a:t>
            </a:r>
            <a:endParaRPr kumimoji="0" lang="en-US" sz="3200" i="0" u="none" strike="noStrike" kern="1200" cap="none" spc="0" normalizeH="0" baseline="0" noProof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480821-F5D5-4457-ABAF-4313586594E4}"/>
              </a:ext>
            </a:extLst>
          </p:cNvPr>
          <p:cNvSpPr/>
          <p:nvPr/>
        </p:nvSpPr>
        <p:spPr>
          <a:xfrm>
            <a:off x="2584350" y="4595350"/>
            <a:ext cx="1351465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1             2             </a:t>
            </a:r>
            <a:r>
              <a:rPr kumimoji="0" lang="vi-VN" sz="3200" b="1" i="0" u="none" strike="noStrike" kern="1200" cap="none" spc="0" normalizeH="0" noProof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3             1              2              3            4              5</a:t>
            </a:r>
            <a:endParaRPr kumimoji="0" lang="en-US" sz="3200" b="1" i="0" u="none" strike="noStrike" kern="1200" cap="none" spc="0" normalizeH="0" baseline="0" noProof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5" name="luon">
            <a:hlinkClick r:id="" action="ppaction://media"/>
            <a:extLst>
              <a:ext uri="{FF2B5EF4-FFF2-40B4-BE49-F238E27FC236}">
                <a16:creationId xmlns:a16="http://schemas.microsoft.com/office/drawing/2014/main" id="{21E4DCD7-9205-4923-88C8-02CFA5901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98327" y="6057900"/>
            <a:ext cx="10795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7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36E08-E07A-46BF-8896-8941A03B9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61" b="89761" l="5530" r="89862">
                        <a14:foregroundMark x1="51152" y1="7509" x2="70507" y2="5802"/>
                        <a14:foregroundMark x1="70507" y1="5802" x2="70968" y2="5802"/>
                        <a14:foregroundMark x1="74654" y1="76451" x2="9217" y2="76109"/>
                        <a14:foregroundMark x1="9217" y1="76109" x2="8295" y2="80546"/>
                        <a14:foregroundMark x1="5530" y1="83618" x2="7373" y2="78157"/>
                        <a14:foregroundMark x1="38710" y1="88055" x2="79263" y2="89761"/>
                        <a14:foregroundMark x1="70968" y1="37543" x2="54378" y2="44027"/>
                        <a14:foregroundMark x1="54378" y1="44027" x2="49309" y2="399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7352" y="4991100"/>
            <a:ext cx="3897521" cy="5114576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FF361B3E-DD8E-424C-AE3A-272AFF066455}"/>
              </a:ext>
            </a:extLst>
          </p:cNvPr>
          <p:cNvSpPr/>
          <p:nvPr/>
        </p:nvSpPr>
        <p:spPr>
          <a:xfrm>
            <a:off x="15697200" y="2057400"/>
            <a:ext cx="2590800" cy="8229600"/>
          </a:xfrm>
          <a:custGeom>
            <a:avLst/>
            <a:gdLst/>
            <a:ahLst/>
            <a:cxnLst/>
            <a:rect l="l" t="t" r="r" b="b"/>
            <a:pathLst>
              <a:path w="5279366" h="8229600">
                <a:moveTo>
                  <a:pt x="0" y="0"/>
                </a:moveTo>
                <a:lnTo>
                  <a:pt x="5279366" y="0"/>
                </a:lnTo>
                <a:lnTo>
                  <a:pt x="527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F3E9F32-AD47-49F2-A5F3-24B1801310CE}"/>
              </a:ext>
            </a:extLst>
          </p:cNvPr>
          <p:cNvSpPr/>
          <p:nvPr/>
        </p:nvSpPr>
        <p:spPr>
          <a:xfrm>
            <a:off x="-12700" y="-2247900"/>
            <a:ext cx="2289524" cy="5016500"/>
          </a:xfrm>
          <a:custGeom>
            <a:avLst/>
            <a:gdLst/>
            <a:ahLst/>
            <a:cxnLst/>
            <a:rect l="l" t="t" r="r" b="b"/>
            <a:pathLst>
              <a:path w="4407980" h="8229600">
                <a:moveTo>
                  <a:pt x="0" y="0"/>
                </a:moveTo>
                <a:lnTo>
                  <a:pt x="4407979" y="0"/>
                </a:lnTo>
                <a:lnTo>
                  <a:pt x="44079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884AFE79-DB92-47A0-9DED-C7B1AD8EC732}"/>
              </a:ext>
            </a:extLst>
          </p:cNvPr>
          <p:cNvSpPr/>
          <p:nvPr/>
        </p:nvSpPr>
        <p:spPr>
          <a:xfrm>
            <a:off x="5998072" y="9172712"/>
            <a:ext cx="6264624" cy="10795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2DEFB497-6CDF-422E-9AF1-552D9F3D8D66}"/>
              </a:ext>
            </a:extLst>
          </p:cNvPr>
          <p:cNvSpPr/>
          <p:nvPr/>
        </p:nvSpPr>
        <p:spPr>
          <a:xfrm>
            <a:off x="12094072" y="9182100"/>
            <a:ext cx="6410136" cy="10795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909BDD78-DD88-473A-BE61-D16C5D45D02C}"/>
              </a:ext>
            </a:extLst>
          </p:cNvPr>
          <p:cNvSpPr/>
          <p:nvPr/>
        </p:nvSpPr>
        <p:spPr>
          <a:xfrm>
            <a:off x="-168624" y="9172713"/>
            <a:ext cx="6264624" cy="107950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218748-A476-4961-834B-B0B06A08511C}"/>
              </a:ext>
            </a:extLst>
          </p:cNvPr>
          <p:cNvSpPr/>
          <p:nvPr/>
        </p:nvSpPr>
        <p:spPr>
          <a:xfrm>
            <a:off x="2583803" y="1478366"/>
            <a:ext cx="75974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Bài luyện tập</a:t>
            </a:r>
            <a:endParaRPr kumimoji="0" lang="en-US" sz="3200" b="1" i="0" u="none" strike="noStrike" kern="1200" cap="none" spc="0" normalizeH="0" baseline="0" noProof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8B24C9-19B0-481D-BC38-4648B65912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0" y="2611611"/>
            <a:ext cx="13956992" cy="237948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8969403-38A9-491F-BE7A-59266CC01A66}"/>
              </a:ext>
            </a:extLst>
          </p:cNvPr>
          <p:cNvSpPr/>
          <p:nvPr/>
        </p:nvSpPr>
        <p:spPr>
          <a:xfrm>
            <a:off x="2867902" y="4484285"/>
            <a:ext cx="1351465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1      2       3      1       2     3    4    5          3      1     5      3           2        2 </a:t>
            </a:r>
            <a:endParaRPr kumimoji="0" lang="en-US" sz="3200" b="1" i="0" u="none" strike="noStrike" kern="1200" cap="none" spc="0" normalizeH="0" baseline="0" noProof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3" name="p">
            <a:hlinkClick r:id="" action="ppaction://media"/>
            <a:extLst>
              <a:ext uri="{FF2B5EF4-FFF2-40B4-BE49-F238E27FC236}">
                <a16:creationId xmlns:a16="http://schemas.microsoft.com/office/drawing/2014/main" id="{8B179765-E262-4045-9A61-E9C9900889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33600" y="7243588"/>
            <a:ext cx="871712" cy="8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2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0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F0A8D1-DB04-0ABB-7E09-5297F088D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7200" y="28161"/>
            <a:ext cx="2133600" cy="1471556"/>
          </a:xfrm>
          <a:prstGeom prst="rect">
            <a:avLst/>
          </a:prstGeom>
        </p:spPr>
      </p:pic>
      <p:pic>
        <p:nvPicPr>
          <p:cNvPr id="8" name="Picture 35">
            <a:extLst>
              <a:ext uri="{FF2B5EF4-FFF2-40B4-BE49-F238E27FC236}">
                <a16:creationId xmlns:a16="http://schemas.microsoft.com/office/drawing/2014/main" id="{328EAF03-417E-A931-DD2A-CAE63C549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20528" y="6515100"/>
            <a:ext cx="2700068" cy="242718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6E6D956-1C05-2C80-1FD8-B135E7798B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5610214" y="-172278"/>
            <a:ext cx="3168115" cy="24271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4691B6-10ED-45E4-A0D5-2610F6A1D135}"/>
              </a:ext>
            </a:extLst>
          </p:cNvPr>
          <p:cNvSpPr/>
          <p:nvPr/>
        </p:nvSpPr>
        <p:spPr>
          <a:xfrm>
            <a:off x="1871452" y="394983"/>
            <a:ext cx="62568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 2: Giai điệu quê hương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65936FB4-D18C-4814-81A8-A92AA3BF9449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5C23890D-A59C-4DE1-9E65-1EB90FC202AD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4159D38E-6523-4A3A-A04F-D4ABD03FB481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F86512B1-D091-4FD1-B861-B8BB2852EF0B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A_图片 34">
            <a:extLst>
              <a:ext uri="{FF2B5EF4-FFF2-40B4-BE49-F238E27FC236}">
                <a16:creationId xmlns:a16="http://schemas.microsoft.com/office/drawing/2014/main" id="{D20EB688-0459-4F1C-8CD3-406678019B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313125" y="1506050"/>
            <a:ext cx="892174" cy="9549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0928F4-373A-452D-8F6C-3603978E9B2E}"/>
              </a:ext>
            </a:extLst>
          </p:cNvPr>
          <p:cNvSpPr txBox="1"/>
          <p:nvPr/>
        </p:nvSpPr>
        <p:spPr>
          <a:xfrm>
            <a:off x="4276529" y="2139269"/>
            <a:ext cx="11582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Times New Roman" panose="02020603050405020304" pitchFamily="18" charset="0"/>
                <a:ea typeface="Calibri" panose="020F0502020204030204" pitchFamily="34" charset="0"/>
              </a:rPr>
              <a:t>- Ôn tập bài hát: Lí đất giồng</a:t>
            </a:r>
          </a:p>
          <a:p>
            <a:r>
              <a:rPr lang="vi-VN" sz="3200">
                <a:latin typeface="Times New Roman" panose="02020603050405020304" pitchFamily="18" charset="0"/>
                <a:ea typeface="Calibri" panose="020F0502020204030204" pitchFamily="34" charset="0"/>
              </a:rPr>
              <a:t>- N</a:t>
            </a:r>
            <a:r>
              <a:rPr lang="vi-VN" sz="32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hạc cụ nhạc cụ thể hiện tiết tấu và nhạc cụ thể hiện giai điệu </a:t>
            </a:r>
            <a:endParaRPr lang="vi-VN" sz="32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CD5701-C98B-4C3C-AD6A-56884D332485}"/>
              </a:ext>
            </a:extLst>
          </p:cNvPr>
          <p:cNvSpPr/>
          <p:nvPr/>
        </p:nvSpPr>
        <p:spPr>
          <a:xfrm>
            <a:off x="6660588" y="1252742"/>
            <a:ext cx="13176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6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38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F0A8D1-DB04-0ABB-7E09-5297F088D8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457200" y="28161"/>
            <a:ext cx="2133600" cy="1471556"/>
          </a:xfrm>
          <a:prstGeom prst="rect">
            <a:avLst/>
          </a:prstGeom>
        </p:spPr>
      </p:pic>
      <p:pic>
        <p:nvPicPr>
          <p:cNvPr id="8" name="Picture 35">
            <a:extLst>
              <a:ext uri="{FF2B5EF4-FFF2-40B4-BE49-F238E27FC236}">
                <a16:creationId xmlns:a16="http://schemas.microsoft.com/office/drawing/2014/main" id="{328EAF03-417E-A931-DD2A-CAE63C5490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40" y="6881987"/>
            <a:ext cx="2824886" cy="242718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6E6D956-1C05-2C80-1FD8-B135E7798B7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5610214" y="-172278"/>
            <a:ext cx="3168115" cy="24271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4691B6-10ED-45E4-A0D5-2610F6A1D135}"/>
              </a:ext>
            </a:extLst>
          </p:cNvPr>
          <p:cNvSpPr/>
          <p:nvPr/>
        </p:nvSpPr>
        <p:spPr>
          <a:xfrm>
            <a:off x="3362248" y="394983"/>
            <a:ext cx="32752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Kiểm tra bài cũ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417038-F451-4E10-9BA0-C61BA07B5385}"/>
              </a:ext>
            </a:extLst>
          </p:cNvPr>
          <p:cNvSpPr/>
          <p:nvPr/>
        </p:nvSpPr>
        <p:spPr>
          <a:xfrm>
            <a:off x="1066800" y="1809434"/>
            <a:ext cx="145434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hãy lắng nghe và cho biết đây là giai điệu của bài hát nào đã học?</a:t>
            </a:r>
            <a:endParaRPr kumimoji="0" lang="en-US" sz="40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3D142A-1882-4EDF-AA03-AF096014FB14}"/>
              </a:ext>
            </a:extLst>
          </p:cNvPr>
          <p:cNvSpPr/>
          <p:nvPr/>
        </p:nvSpPr>
        <p:spPr>
          <a:xfrm>
            <a:off x="4773522" y="4383425"/>
            <a:ext cx="138684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Giai điệu của bài hát “Lí đất giồng”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Nam Bộ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 lời: Đỗ Minh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65936FB4-D18C-4814-81A8-A92AA3BF9449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5C23890D-A59C-4DE1-9E65-1EB90FC202AD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4159D38E-6523-4A3A-A04F-D4ABD03FB481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F86512B1-D091-4FD1-B861-B8BB2852EF0B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A_图片 34">
            <a:extLst>
              <a:ext uri="{FF2B5EF4-FFF2-40B4-BE49-F238E27FC236}">
                <a16:creationId xmlns:a16="http://schemas.microsoft.com/office/drawing/2014/main" id="{D20EB688-0459-4F1C-8CD3-406678019B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313125" y="1506050"/>
            <a:ext cx="892174" cy="954938"/>
          </a:xfrm>
          <a:prstGeom prst="rect">
            <a:avLst/>
          </a:prstGeom>
        </p:spPr>
      </p:pic>
      <p:pic>
        <p:nvPicPr>
          <p:cNvPr id="18" name="1">
            <a:hlinkClick r:id="" action="ppaction://media"/>
            <a:extLst>
              <a:ext uri="{FF2B5EF4-FFF2-40B4-BE49-F238E27FC236}">
                <a16:creationId xmlns:a16="http://schemas.microsoft.com/office/drawing/2014/main" id="{99AD760D-8017-46A6-A9F7-26E76AACE9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1143" y="3794496"/>
            <a:ext cx="1177858" cy="11778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BB3BC9-11D4-453F-8BE3-2F23A2BD5B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55181" y="4972354"/>
            <a:ext cx="4391201" cy="460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7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54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F0A8D1-DB04-0ABB-7E09-5297F088D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7200" y="28161"/>
            <a:ext cx="2133600" cy="1471556"/>
          </a:xfrm>
          <a:prstGeom prst="rect">
            <a:avLst/>
          </a:prstGeom>
        </p:spPr>
      </p:pic>
      <p:pic>
        <p:nvPicPr>
          <p:cNvPr id="8" name="Picture 35">
            <a:extLst>
              <a:ext uri="{FF2B5EF4-FFF2-40B4-BE49-F238E27FC236}">
                <a16:creationId xmlns:a16="http://schemas.microsoft.com/office/drawing/2014/main" id="{328EAF03-417E-A931-DD2A-CAE63C549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20528" y="6515100"/>
            <a:ext cx="2700068" cy="242718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6E6D956-1C05-2C80-1FD8-B135E7798B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5610214" y="-172278"/>
            <a:ext cx="3168115" cy="24271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4691B6-10ED-45E4-A0D5-2610F6A1D135}"/>
              </a:ext>
            </a:extLst>
          </p:cNvPr>
          <p:cNvSpPr/>
          <p:nvPr/>
        </p:nvSpPr>
        <p:spPr>
          <a:xfrm>
            <a:off x="1871452" y="394983"/>
            <a:ext cx="62568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 2: Giai điệu quê hương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65936FB4-D18C-4814-81A8-A92AA3BF9449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5C23890D-A59C-4DE1-9E65-1EB90FC202AD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4159D38E-6523-4A3A-A04F-D4ABD03FB481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F86512B1-D091-4FD1-B861-B8BB2852EF0B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A_图片 34">
            <a:extLst>
              <a:ext uri="{FF2B5EF4-FFF2-40B4-BE49-F238E27FC236}">
                <a16:creationId xmlns:a16="http://schemas.microsoft.com/office/drawing/2014/main" id="{D20EB688-0459-4F1C-8CD3-406678019B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313125" y="1506050"/>
            <a:ext cx="892174" cy="9549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0928F4-373A-452D-8F6C-3603978E9B2E}"/>
              </a:ext>
            </a:extLst>
          </p:cNvPr>
          <p:cNvSpPr txBox="1"/>
          <p:nvPr/>
        </p:nvSpPr>
        <p:spPr>
          <a:xfrm>
            <a:off x="4276529" y="2139269"/>
            <a:ext cx="11582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Ôn tập bài hát: Lí đất giồng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Nhạc cụ nhạc cụ thể hiện tiết tấu và nhạc cụ thể hiện giai điệu 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CD5701-C98B-4C3C-AD6A-56884D332485}"/>
              </a:ext>
            </a:extLst>
          </p:cNvPr>
          <p:cNvSpPr/>
          <p:nvPr/>
        </p:nvSpPr>
        <p:spPr>
          <a:xfrm>
            <a:off x="6660588" y="1252742"/>
            <a:ext cx="13176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6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3">
            <a:extLst>
              <a:ext uri="{FF2B5EF4-FFF2-40B4-BE49-F238E27FC236}">
                <a16:creationId xmlns:a16="http://schemas.microsoft.com/office/drawing/2014/main" id="{EF42C52A-190A-41D4-8398-486AEA8BBA15}"/>
              </a:ext>
            </a:extLst>
          </p:cNvPr>
          <p:cNvSpPr/>
          <p:nvPr/>
        </p:nvSpPr>
        <p:spPr>
          <a:xfrm>
            <a:off x="907811" y="4331545"/>
            <a:ext cx="2672780" cy="5082941"/>
          </a:xfrm>
          <a:custGeom>
            <a:avLst/>
            <a:gdLst/>
            <a:ahLst/>
            <a:cxnLst/>
            <a:rect l="l" t="t" r="r" b="b"/>
            <a:pathLst>
              <a:path w="2672780" h="5082941">
                <a:moveTo>
                  <a:pt x="0" y="0"/>
                </a:moveTo>
                <a:lnTo>
                  <a:pt x="2672780" y="0"/>
                </a:lnTo>
                <a:lnTo>
                  <a:pt x="2672780" y="5082941"/>
                </a:lnTo>
                <a:lnTo>
                  <a:pt x="0" y="50829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8B767988-4897-D422-B7FE-735852B470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3868400" y="193951"/>
            <a:ext cx="2016633" cy="1625799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5EDF2C92-BFA2-935E-2882-F9D8998082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96733" y="495301"/>
            <a:ext cx="2357234" cy="1625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799FA5-AB4D-4699-8054-723D23D3036A}"/>
              </a:ext>
            </a:extLst>
          </p:cNvPr>
          <p:cNvSpPr/>
          <p:nvPr/>
        </p:nvSpPr>
        <p:spPr>
          <a:xfrm>
            <a:off x="2268867" y="2062843"/>
            <a:ext cx="1289872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1: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 tập bài hát: Lí đất giồng</a:t>
            </a:r>
            <a:endParaRPr kumimoji="0" lang="en-US" sz="80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F46B92E8-EDE7-4E07-A32F-3DA689C52D5D}"/>
              </a:ext>
            </a:extLst>
          </p:cNvPr>
          <p:cNvSpPr/>
          <p:nvPr/>
        </p:nvSpPr>
        <p:spPr>
          <a:xfrm>
            <a:off x="14020800" y="2057400"/>
            <a:ext cx="4267200" cy="8229600"/>
          </a:xfrm>
          <a:custGeom>
            <a:avLst/>
            <a:gdLst/>
            <a:ahLst/>
            <a:cxnLst/>
            <a:rect l="l" t="t" r="r" b="b"/>
            <a:pathLst>
              <a:path w="5279366" h="8229600">
                <a:moveTo>
                  <a:pt x="0" y="0"/>
                </a:moveTo>
                <a:lnTo>
                  <a:pt x="5279366" y="0"/>
                </a:lnTo>
                <a:lnTo>
                  <a:pt x="527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CF7A183E-D33D-4347-8BCA-A726E897507A}"/>
              </a:ext>
            </a:extLst>
          </p:cNvPr>
          <p:cNvSpPr/>
          <p:nvPr/>
        </p:nvSpPr>
        <p:spPr>
          <a:xfrm>
            <a:off x="-609600" y="-2082800"/>
            <a:ext cx="4407980" cy="8229600"/>
          </a:xfrm>
          <a:custGeom>
            <a:avLst/>
            <a:gdLst/>
            <a:ahLst/>
            <a:cxnLst/>
            <a:rect l="l" t="t" r="r" b="b"/>
            <a:pathLst>
              <a:path w="4407980" h="8229600">
                <a:moveTo>
                  <a:pt x="0" y="0"/>
                </a:moveTo>
                <a:lnTo>
                  <a:pt x="4407979" y="0"/>
                </a:lnTo>
                <a:lnTo>
                  <a:pt x="44079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4CB9911A-1223-4089-8E7F-B5674D84817F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 2">
            <a:extLst>
              <a:ext uri="{FF2B5EF4-FFF2-40B4-BE49-F238E27FC236}">
                <a16:creationId xmlns:a16="http://schemas.microsoft.com/office/drawing/2014/main" id="{8ED2D861-FCD3-43CE-BA50-F4934DB89A86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id="{E5EF6578-DB2E-4275-9709-7935E32E7825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48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 MA">
            <a:hlinkClick r:id="" action="ppaction://media"/>
            <a:extLst>
              <a:ext uri="{FF2B5EF4-FFF2-40B4-BE49-F238E27FC236}">
                <a16:creationId xmlns:a16="http://schemas.microsoft.com/office/drawing/2014/main" id="{03CA7043-E578-42C4-B17C-89AA7FC158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69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178EE-B280-4A82-A35C-BADCFF9D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21" y="810561"/>
            <a:ext cx="17010030" cy="8687183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62724" y="9734536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9722542"/>
            <a:ext cx="6410136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9713155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7091408" y="-157370"/>
            <a:ext cx="1780258" cy="144212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25400" y="-99133"/>
            <a:ext cx="1780257" cy="1280838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F3FA68A7-5EA5-43D1-8FCD-C55DF30D9E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7450079" y="733708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9C5338-6459-49F5-A441-7A2869A03678}"/>
              </a:ext>
            </a:extLst>
          </p:cNvPr>
          <p:cNvSpPr txBox="1"/>
          <p:nvPr/>
        </p:nvSpPr>
        <p:spPr>
          <a:xfrm>
            <a:off x="3200400" y="1762955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      nước      mình   đẹp   tựa    bài       thơ.               Câu           hát      vọng   từ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2B945-73AE-4618-BFE4-B36ABE60873F}"/>
              </a:ext>
            </a:extLst>
          </p:cNvPr>
          <p:cNvSpPr txBox="1"/>
          <p:nvPr/>
        </p:nvSpPr>
        <p:spPr>
          <a:xfrm>
            <a:off x="1284566" y="427865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đỏ.                                 Gió             đưa                      hương     lúa            vàng.                          Tang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1A822B-E0A4-441A-B1F1-B9B383ADC0AF}"/>
              </a:ext>
            </a:extLst>
          </p:cNvPr>
          <p:cNvSpPr txBox="1"/>
          <p:nvPr/>
        </p:nvSpPr>
        <p:spPr>
          <a:xfrm>
            <a:off x="1524000" y="3045018"/>
            <a:ext cx="1800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xưa.                 Gió       lên,          trăng         sáng       trời           mây.              Miền    quê       em       nắng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BAB3E-9AB8-4571-9BF1-A8D64EEF9F14}"/>
              </a:ext>
            </a:extLst>
          </p:cNvPr>
          <p:cNvSpPr txBox="1"/>
          <p:nvPr/>
        </p:nvSpPr>
        <p:spPr>
          <a:xfrm>
            <a:off x="1745326" y="5528673"/>
            <a:ext cx="1680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tình     tang       tinh       tính          tang.                  Tang            tang        tình         tình       tình       tinh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D79D9A-5245-4B1D-A004-E6DD65121E14}"/>
              </a:ext>
            </a:extLst>
          </p:cNvPr>
          <p:cNvSpPr txBox="1"/>
          <p:nvPr/>
        </p:nvSpPr>
        <p:spPr>
          <a:xfrm>
            <a:off x="974306" y="674260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tang.                                         Tang                             tang              tình           tình          tình        tinh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3AB136-2180-4C1A-ACA5-E2FA57DBE22D}"/>
              </a:ext>
            </a:extLst>
          </p:cNvPr>
          <p:cNvSpPr txBox="1"/>
          <p:nvPr/>
        </p:nvSpPr>
        <p:spPr>
          <a:xfrm>
            <a:off x="1778727" y="8044675"/>
            <a:ext cx="15616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tang.               Nắng     lên         ai               gánh        lúa            về.               Lúa          thơm  mùi        nếp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82E354-BE74-40CC-AF7A-9A756F32CAA9}"/>
              </a:ext>
            </a:extLst>
          </p:cNvPr>
          <p:cNvSpPr txBox="1"/>
          <p:nvPr/>
        </p:nvSpPr>
        <p:spPr>
          <a:xfrm>
            <a:off x="1462293" y="924552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mới.          Mai    ngày   lúa     lại       trổ         bông.      Tang    tình     tang     tính         tính        tang.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AB6E82-0E0A-4A57-BBE4-7C4680F14F1B}"/>
              </a:ext>
            </a:extLst>
          </p:cNvPr>
          <p:cNvSpPr/>
          <p:nvPr/>
        </p:nvSpPr>
        <p:spPr>
          <a:xfrm>
            <a:off x="5892366" y="102676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Hát: Lí đất giồng</a:t>
            </a:r>
            <a:endParaRPr kumimoji="0" lang="en-US" sz="40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2CB434-B2E5-452B-A00A-037DFA5FBE46}"/>
              </a:ext>
            </a:extLst>
          </p:cNvPr>
          <p:cNvSpPr/>
          <p:nvPr/>
        </p:nvSpPr>
        <p:spPr>
          <a:xfrm>
            <a:off x="10757706" y="272011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Nam Bộ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 lời: Đỗ Minh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7949E9-F4FF-43BB-8DDB-F6D3CB225C26}"/>
              </a:ext>
            </a:extLst>
          </p:cNvPr>
          <p:cNvSpPr/>
          <p:nvPr/>
        </p:nvSpPr>
        <p:spPr>
          <a:xfrm>
            <a:off x="1411897" y="795252"/>
            <a:ext cx="41162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 phải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4D85F43-15C0-4778-A429-986848F7BCFB}"/>
              </a:ext>
            </a:extLst>
          </p:cNvPr>
          <p:cNvSpPr/>
          <p:nvPr/>
        </p:nvSpPr>
        <p:spPr>
          <a:xfrm>
            <a:off x="265819" y="133453"/>
            <a:ext cx="6477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cùng nhạc đệm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Lí đất giồng karaoke lớp 5 .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54263C85-3E84-42F7-9960-C6DD17AECC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0021" y="1610338"/>
            <a:ext cx="1149144" cy="114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4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3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BF71EE-F346-4F93-A3F7-E1639182B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1" y="2470105"/>
            <a:ext cx="15925800" cy="20017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90BE6B-3DB3-49B2-A9C4-A058954C1DC7}"/>
              </a:ext>
            </a:extLst>
          </p:cNvPr>
          <p:cNvSpPr txBox="1"/>
          <p:nvPr/>
        </p:nvSpPr>
        <p:spPr>
          <a:xfrm>
            <a:off x="3962400" y="396464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   nước    mình  đẹp  tựa  bài    thơ.           Câu       hát    vọng từ  ngàn   năm   xưa.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3" y="5829300"/>
            <a:ext cx="18242337" cy="4457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0"/>
            <a:ext cx="3737610" cy="10039451"/>
          </a:xfrm>
          <a:prstGeom prst="rect">
            <a:avLst/>
          </a:prstGeom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id="{6D924831-4ED1-196A-C094-BD8F4F0F31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21" y="7176820"/>
            <a:ext cx="9255230" cy="3120708"/>
          </a:xfrm>
          <a:prstGeom prst="rect">
            <a:avLst/>
          </a:prstGeom>
        </p:spPr>
      </p:pic>
      <p:pic>
        <p:nvPicPr>
          <p:cNvPr id="3" name="Picture 18">
            <a:extLst>
              <a:ext uri="{FF2B5EF4-FFF2-40B4-BE49-F238E27FC236}">
                <a16:creationId xmlns:a16="http://schemas.microsoft.com/office/drawing/2014/main" id="{21028F9F-84CD-4265-8E05-E4D2E347C2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4000" y="7166292"/>
            <a:ext cx="9169879" cy="31207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3DF446-D606-4694-B5B7-19E2804E8D47}"/>
              </a:ext>
            </a:extLst>
          </p:cNvPr>
          <p:cNvSpPr/>
          <p:nvPr/>
        </p:nvSpPr>
        <p:spPr>
          <a:xfrm>
            <a:off x="3721551" y="636225"/>
            <a:ext cx="94019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Hát kết hợp động tác cơ thể</a:t>
            </a:r>
            <a:endParaRPr kumimoji="0" lang="en-US" sz="54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BEC593-6B5D-4E69-9B8D-EDA70144A7EA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0800" y="4640561"/>
            <a:ext cx="483870" cy="54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090AB8-7CC2-216E-3496-F39846955284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81" y="4418126"/>
            <a:ext cx="914400" cy="8990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E1BF0E-38EA-4E2F-B38B-970EAC29D3C0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5955030" y="4640561"/>
            <a:ext cx="483870" cy="54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29FF94-EF3F-490A-9CC3-9B2AB506ED9D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984639" y="4560118"/>
            <a:ext cx="483870" cy="54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46038FE-0925-4BCB-9D52-962F6C56C358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061" y="4371155"/>
            <a:ext cx="914400" cy="8990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253BB9C-7118-4559-8CCE-DED2301B7560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0538869" y="4560118"/>
            <a:ext cx="483870" cy="54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BE291CC-2BED-4110-989D-4A15500D76C6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44773" y="4576788"/>
            <a:ext cx="483870" cy="54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87506F-D693-4480-ABBF-4FF90371F015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6641" y="4433352"/>
            <a:ext cx="914400" cy="8990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F6AAB4-8C11-4BCA-9806-D4CBD5DC8AD3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5599003" y="4576788"/>
            <a:ext cx="483870" cy="54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763189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178EE-B280-4A82-A35C-BADCFF9D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21" y="810561"/>
            <a:ext cx="17010030" cy="8687183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62724" y="9734536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9722542"/>
            <a:ext cx="6410136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9713155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7091408" y="-157370"/>
            <a:ext cx="1780258" cy="144212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25400" y="-99133"/>
            <a:ext cx="1780257" cy="1280838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F3FA68A7-5EA5-43D1-8FCD-C55DF30D9E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7450079" y="733708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9C5338-6459-49F5-A441-7A2869A03678}"/>
              </a:ext>
            </a:extLst>
          </p:cNvPr>
          <p:cNvSpPr txBox="1"/>
          <p:nvPr/>
        </p:nvSpPr>
        <p:spPr>
          <a:xfrm>
            <a:off x="3200400" y="1762955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      nước      mình   đẹp   tựa    bài       thơ.               Câu           hát      vọng   từ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2B945-73AE-4618-BFE4-B36ABE60873F}"/>
              </a:ext>
            </a:extLst>
          </p:cNvPr>
          <p:cNvSpPr txBox="1"/>
          <p:nvPr/>
        </p:nvSpPr>
        <p:spPr>
          <a:xfrm>
            <a:off x="1284566" y="427865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đỏ.                                 Gió             đưa                      hương     lúa            vàng.                          Tang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1A822B-E0A4-441A-B1F1-B9B383ADC0AF}"/>
              </a:ext>
            </a:extLst>
          </p:cNvPr>
          <p:cNvSpPr txBox="1"/>
          <p:nvPr/>
        </p:nvSpPr>
        <p:spPr>
          <a:xfrm>
            <a:off x="1524000" y="3045018"/>
            <a:ext cx="1800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xưa.                 Gió       lên,          trăng         sáng       trời           mây.              Miền    quê       em       nắng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BAB3E-9AB8-4571-9BF1-A8D64EEF9F14}"/>
              </a:ext>
            </a:extLst>
          </p:cNvPr>
          <p:cNvSpPr txBox="1"/>
          <p:nvPr/>
        </p:nvSpPr>
        <p:spPr>
          <a:xfrm>
            <a:off x="1745326" y="5528673"/>
            <a:ext cx="1680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tình     tang       tinh       tính          tang.                  Tang            tang        tình         tình       tình       tinh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D79D9A-5245-4B1D-A004-E6DD65121E14}"/>
              </a:ext>
            </a:extLst>
          </p:cNvPr>
          <p:cNvSpPr txBox="1"/>
          <p:nvPr/>
        </p:nvSpPr>
        <p:spPr>
          <a:xfrm>
            <a:off x="974306" y="674260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tang.                                         Tang                             tang              tình           tình          tình        tinh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3AB136-2180-4C1A-ACA5-E2FA57DBE22D}"/>
              </a:ext>
            </a:extLst>
          </p:cNvPr>
          <p:cNvSpPr txBox="1"/>
          <p:nvPr/>
        </p:nvSpPr>
        <p:spPr>
          <a:xfrm>
            <a:off x="1778727" y="8044675"/>
            <a:ext cx="15616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tang.               Nắng     lên         ai               gánh        lúa            về.               Lúa          thơm  mùi        nếp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82E354-BE74-40CC-AF7A-9A756F32CAA9}"/>
              </a:ext>
            </a:extLst>
          </p:cNvPr>
          <p:cNvSpPr txBox="1"/>
          <p:nvPr/>
        </p:nvSpPr>
        <p:spPr>
          <a:xfrm>
            <a:off x="1462293" y="924552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mới.          Mai    ngày   lúa     lại       trổ         bông.      Tang    tình     tang     tính         tính        tang.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AB6E82-0E0A-4A57-BBE4-7C4680F14F1B}"/>
              </a:ext>
            </a:extLst>
          </p:cNvPr>
          <p:cNvSpPr/>
          <p:nvPr/>
        </p:nvSpPr>
        <p:spPr>
          <a:xfrm>
            <a:off x="6398113" y="102676"/>
            <a:ext cx="26917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Lí đất giồng</a:t>
            </a:r>
            <a:endParaRPr kumimoji="0" lang="en-US" sz="40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2CB434-B2E5-452B-A00A-037DFA5FBE46}"/>
              </a:ext>
            </a:extLst>
          </p:cNvPr>
          <p:cNvSpPr/>
          <p:nvPr/>
        </p:nvSpPr>
        <p:spPr>
          <a:xfrm>
            <a:off x="10757706" y="272011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Nam Bộ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 lời: Đỗ Minh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7949E9-F4FF-43BB-8DDB-F6D3CB225C26}"/>
              </a:ext>
            </a:extLst>
          </p:cNvPr>
          <p:cNvSpPr/>
          <p:nvPr/>
        </p:nvSpPr>
        <p:spPr>
          <a:xfrm>
            <a:off x="1411897" y="795252"/>
            <a:ext cx="41162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 phải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Lí đất giồng karaoke lớp 5 .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6A026EFD-0F5C-48B7-A0FF-3D3FB125FD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0021" y="1610338"/>
            <a:ext cx="1149144" cy="114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2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322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1701</TotalTime>
  <Words>872</Words>
  <Application>Microsoft Office PowerPoint</Application>
  <PresentationFormat>Custom</PresentationFormat>
  <Paragraphs>106</Paragraphs>
  <Slides>23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Calibri</vt:lpstr>
      <vt:lpstr>Times New Roman</vt:lpstr>
      <vt:lpstr>Calibri Light</vt:lpstr>
      <vt:lpstr>Arial</vt:lpstr>
      <vt:lpstr>2_Office Theme</vt:lpstr>
      <vt:lpstr>7_Office Theme</vt:lpstr>
      <vt:lpstr>1_Office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Lời chúc nhân dịp</dc:title>
  <cp:lastModifiedBy>Đinh Thị Thanh Mai</cp:lastModifiedBy>
  <cp:revision>73</cp:revision>
  <dcterms:created xsi:type="dcterms:W3CDTF">2006-08-16T00:00:00Z</dcterms:created>
  <dcterms:modified xsi:type="dcterms:W3CDTF">2025-04-03T13:38:24Z</dcterms:modified>
  <dc:identifier>DAFNYV3U0-c</dc:identifier>
</cp:coreProperties>
</file>