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 id="2147483698" r:id="rId2"/>
  </p:sldMasterIdLst>
  <p:notesMasterIdLst>
    <p:notesMasterId r:id="rId24"/>
  </p:notesMasterIdLst>
  <p:sldIdLst>
    <p:sldId id="256" r:id="rId3"/>
    <p:sldId id="372" r:id="rId4"/>
    <p:sldId id="357" r:id="rId5"/>
    <p:sldId id="379" r:id="rId6"/>
    <p:sldId id="377" r:id="rId7"/>
    <p:sldId id="350" r:id="rId8"/>
    <p:sldId id="378" r:id="rId9"/>
    <p:sldId id="344" r:id="rId10"/>
    <p:sldId id="369" r:id="rId11"/>
    <p:sldId id="373" r:id="rId12"/>
    <p:sldId id="343" r:id="rId13"/>
    <p:sldId id="374" r:id="rId14"/>
    <p:sldId id="375" r:id="rId15"/>
    <p:sldId id="376" r:id="rId16"/>
    <p:sldId id="360" r:id="rId17"/>
    <p:sldId id="361" r:id="rId18"/>
    <p:sldId id="258" r:id="rId19"/>
    <p:sldId id="280" r:id="rId20"/>
    <p:sldId id="278" r:id="rId21"/>
    <p:sldId id="272" r:id="rId22"/>
    <p:sldId id="261"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autoAdjust="0"/>
    <p:restoredTop sz="94626"/>
  </p:normalViewPr>
  <p:slideViewPr>
    <p:cSldViewPr snapToGrid="0">
      <p:cViewPr varScale="1">
        <p:scale>
          <a:sx n="104" d="100"/>
          <a:sy n="104" d="100"/>
        </p:scale>
        <p:origin x="648" y="1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tương</a:t>
            </a:r>
            <a:r>
              <a:rPr lang="en-US" dirty="0"/>
              <a:t> </a:t>
            </a:r>
            <a:r>
              <a:rPr lang="en-US" dirty="0" err="1"/>
              <a:t>ứng</a:t>
            </a:r>
            <a:r>
              <a:rPr lang="en-US" dirty="0"/>
              <a:t> A, B, C</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0982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dirty="0"/>
              <a:t>- Đáp án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67090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a:extLst>
            <a:ext uri="{FF2B5EF4-FFF2-40B4-BE49-F238E27FC236}">
              <a16:creationId xmlns:a16="http://schemas.microsoft.com/office/drawing/2014/main" id="{F7BB898B-B9EE-0011-DDBA-B262E5737765}"/>
            </a:ext>
          </a:extLst>
        </p:cNvPr>
        <p:cNvGrpSpPr/>
        <p:nvPr/>
      </p:nvGrpSpPr>
      <p:grpSpPr>
        <a:xfrm>
          <a:off x="0" y="0"/>
          <a:ext cx="0" cy="0"/>
          <a:chOff x="0" y="0"/>
          <a:chExt cx="0" cy="0"/>
        </a:xfrm>
      </p:grpSpPr>
      <p:sp>
        <p:nvSpPr>
          <p:cNvPr id="1291" name="Google Shape;1291;p:notes">
            <a:extLst>
              <a:ext uri="{FF2B5EF4-FFF2-40B4-BE49-F238E27FC236}">
                <a16:creationId xmlns:a16="http://schemas.microsoft.com/office/drawing/2014/main" id="{84CAD810-D0D2-ED80-EAD8-892C1BE6021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a:extLst>
              <a:ext uri="{FF2B5EF4-FFF2-40B4-BE49-F238E27FC236}">
                <a16:creationId xmlns:a16="http://schemas.microsoft.com/office/drawing/2014/main" id="{DA4C51F7-86B1-AE49-C156-E62745B08E4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9647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032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311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469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07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41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6281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39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750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432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526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50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217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364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35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695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88" r:id="rId6"/>
    <p:sldLayoutId id="2147483693" r:id="rId7"/>
    <p:sldLayoutId id="214748369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4/3/2025</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009208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15.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1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audio" Target="../media/audio1.wav"/><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audio" Target="../media/audio2.wav"/><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48.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7.sv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42.svg"/><Relationship Id="rId11" Type="http://schemas.openxmlformats.org/officeDocument/2006/relationships/image" Target="../media/image46.png"/><Relationship Id="rId5" Type="http://schemas.openxmlformats.org/officeDocument/2006/relationships/image" Target="../media/image41.png"/><Relationship Id="rId15" Type="http://schemas.openxmlformats.org/officeDocument/2006/relationships/audio" Target="../media/audio1.wav"/><Relationship Id="rId10" Type="http://schemas.openxmlformats.org/officeDocument/2006/relationships/image" Target="../media/image45.svg"/><Relationship Id="rId4" Type="http://schemas.openxmlformats.org/officeDocument/2006/relationships/image" Target="../media/image40.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7D160F42-1F3D-783A-500D-16C4B9AD7C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5"/>
          <a:srcRect l="13837" t="15372" r="52860" b="74305"/>
          <a:stretch/>
        </p:blipFill>
        <p:spPr>
          <a:xfrm>
            <a:off x="5187876" y="1052093"/>
            <a:ext cx="2644949" cy="415237"/>
          </a:xfrm>
          <a:prstGeom prst="rect">
            <a:avLst/>
          </a:prstGeom>
        </p:spPr>
      </p:pic>
      <p:pic>
        <p:nvPicPr>
          <p:cNvPr id="16" name="Picture 15">
            <a:extLst>
              <a:ext uri="{FF2B5EF4-FFF2-40B4-BE49-F238E27FC236}">
                <a16:creationId xmlns:a16="http://schemas.microsoft.com/office/drawing/2014/main" id="{2F65DF54-6006-529F-6057-925541C50EC5}"/>
              </a:ext>
            </a:extLst>
          </p:cNvPr>
          <p:cNvPicPr>
            <a:picLocks noChangeAspect="1"/>
          </p:cNvPicPr>
          <p:nvPr/>
        </p:nvPicPr>
        <p:blipFill>
          <a:blip r:embed="rId6"/>
          <a:stretch>
            <a:fillRect/>
          </a:stretch>
        </p:blipFill>
        <p:spPr>
          <a:xfrm>
            <a:off x="3241284" y="1510101"/>
            <a:ext cx="6090432" cy="1731414"/>
          </a:xfrm>
          <a:prstGeom prst="rect">
            <a:avLst/>
          </a:prstGeom>
        </p:spPr>
      </p:pic>
      <p:sp>
        <p:nvSpPr>
          <p:cNvPr id="2" name="TextBox 1">
            <a:extLst>
              <a:ext uri="{FF2B5EF4-FFF2-40B4-BE49-F238E27FC236}">
                <a16:creationId xmlns:a16="http://schemas.microsoft.com/office/drawing/2014/main" id="{FB90710D-0FC6-53AD-A7E2-98A33C484DC0}"/>
              </a:ext>
            </a:extLst>
          </p:cNvPr>
          <p:cNvSpPr txBox="1"/>
          <p:nvPr/>
        </p:nvSpPr>
        <p:spPr>
          <a:xfrm>
            <a:off x="3114498" y="-35726"/>
            <a:ext cx="4277003" cy="646331"/>
          </a:xfrm>
          <a:prstGeom prst="rect">
            <a:avLst/>
          </a:prstGeom>
          <a:noFill/>
        </p:spPr>
        <p:txBody>
          <a:bodyPr wrap="square" rtlCol="0">
            <a:spAutoFit/>
          </a:bodyPr>
          <a:lstStyle/>
          <a:p>
            <a:pPr algn="ctr" defTabSz="1219170">
              <a:buClr>
                <a:srgbClr val="000000"/>
              </a:buClr>
            </a:pPr>
            <a:r>
              <a:rPr lang="en-US" sz="1800" b="1" kern="0" dirty="0">
                <a:solidFill>
                  <a:srgbClr val="000000"/>
                </a:solidFill>
                <a:latin typeface="Times New Roman" panose="02020603050405020304" pitchFamily="18" charset="0"/>
                <a:cs typeface="Times New Roman" panose="02020603050405020304" pitchFamily="18" charset="0"/>
                <a:sym typeface="Arial"/>
              </a:rPr>
              <a:t>UBND QUẬN DƯƠNG KINH</a:t>
            </a:r>
          </a:p>
          <a:p>
            <a:pPr algn="ctr" defTabSz="1219170">
              <a:buClr>
                <a:srgbClr val="000000"/>
              </a:buClr>
            </a:pPr>
            <a:r>
              <a:rPr lang="en-US" sz="1800" b="1" u="sng" kern="0" dirty="0">
                <a:solidFill>
                  <a:srgbClr val="000000"/>
                </a:solidFill>
                <a:latin typeface="Times New Roman" panose="02020603050405020304" pitchFamily="18" charset="0"/>
                <a:cs typeface="Times New Roman" panose="02020603050405020304" pitchFamily="18" charset="0"/>
                <a:sym typeface="Arial"/>
              </a:rPr>
              <a:t>TRƯỜNG TIỂU HỌC ANH DŨNG</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100687" y="545591"/>
            <a:ext cx="8136864" cy="319152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72598" y="48993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Đ</a:t>
            </a:r>
            <a:r>
              <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ọc đoạn thông tin SGK, thảo luận nhóm thực hiện các nhiệm vụ:</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Nêu nhận xét của em về tổ chức chính quyền thời Trần.</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rPr>
              <a:t>+ Việc các vua nhường ngôi sớm cho con và xưng làm Thái Thượng Hoàng, cùng vua quản lí đất nước nhằm mục đích gì?</a:t>
            </a:r>
          </a:p>
        </p:txBody>
      </p:sp>
      <p:pic>
        <p:nvPicPr>
          <p:cNvPr id="3" name="Graphic 2">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7394713" y="3103329"/>
            <a:ext cx="1871247" cy="2214632"/>
          </a:xfrm>
          <a:prstGeom prst="rect">
            <a:avLst/>
          </a:prstGeom>
        </p:spPr>
      </p:pic>
    </p:spTree>
    <p:extLst>
      <p:ext uri="{BB962C8B-B14F-4D97-AF65-F5344CB8AC3E}">
        <p14:creationId xmlns:p14="http://schemas.microsoft.com/office/powerpoint/2010/main" val="28471910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91568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2800" b="1" dirty="0">
                <a:solidFill>
                  <a:srgbClr val="1E421E"/>
                </a:solidFill>
                <a:latin typeface="Cambria" panose="02040503050406030204" pitchFamily="18" charset="0"/>
                <a:ea typeface="Assistant"/>
                <a:cs typeface="Assistant"/>
                <a:sym typeface="Assistant"/>
              </a:rPr>
              <a:t>Thời nhà Trần, bộ máy nhà nước được tổ chức chặt chẽ để quản lí và xây dựng đất nước. </a:t>
            </a:r>
          </a:p>
        </p:txBody>
      </p:sp>
      <p:pic>
        <p:nvPicPr>
          <p:cNvPr id="3074" name="Picture 2" descr="Hãy hoàn thiện sơ đồ dưới đây về tổ chức bộ máy nhà nước thời Trần">
            <a:extLst>
              <a:ext uri="{FF2B5EF4-FFF2-40B4-BE49-F238E27FC236}">
                <a16:creationId xmlns:a16="http://schemas.microsoft.com/office/drawing/2014/main" id="{458F75BA-496D-FED7-6BB5-9BD021608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223" y="1277611"/>
            <a:ext cx="4422872" cy="3634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67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down)">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694268" y="157744"/>
            <a:ext cx="8136466" cy="2283306"/>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2800" b="1" dirty="0">
                <a:solidFill>
                  <a:srgbClr val="1E421E"/>
                </a:solidFill>
                <a:latin typeface="Cambria" panose="02040503050406030204" pitchFamily="18" charset="0"/>
                <a:ea typeface="Assistant"/>
                <a:cs typeface="Assistant"/>
                <a:sym typeface="Assistant"/>
              </a:rPr>
              <a:t>Các vua Trần nhường ngôi sớm cho con và xưng là Thái Thượng hoàng, cùng vua quản lí đất nước nhằm mục đích rèn luyện cho vua trẻ cách xử lí công việc triều chính, tăng hiệu qủa trong giải quyết công việc. </a:t>
            </a:r>
            <a:endParaRPr kumimoji="0" lang="vi-VN" sz="2800" b="1"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098" name="Picture 2" descr="Những phẩm chất làm nên sự vĩ đại của Đức Phật Hoàng Trần Nhân Tông">
            <a:extLst>
              <a:ext uri="{FF2B5EF4-FFF2-40B4-BE49-F238E27FC236}">
                <a16:creationId xmlns:a16="http://schemas.microsoft.com/office/drawing/2014/main" id="{FA7D6D71-0370-1B64-99F7-BDF5AA06D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2572" y="2673137"/>
            <a:ext cx="2776124" cy="22521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637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500" fill="hold"/>
                                        <p:tgtEl>
                                          <p:spTgt spid="4098"/>
                                        </p:tgtEl>
                                        <p:attrNameLst>
                                          <p:attrName>ppt_x</p:attrName>
                                        </p:attrNameLst>
                                      </p:cBhvr>
                                      <p:tavLst>
                                        <p:tav tm="0">
                                          <p:val>
                                            <p:strVal val="#ppt_x"/>
                                          </p:val>
                                        </p:tav>
                                        <p:tav tm="100000">
                                          <p:val>
                                            <p:strVal val="#ppt_x"/>
                                          </p:val>
                                        </p:tav>
                                      </p:tavLst>
                                    </p:anim>
                                    <p:anim calcmode="lin" valueType="num">
                                      <p:cBhvr additive="base">
                                        <p:cTn id="16"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51" name="Google Shape;1451;p54"/>
          <p:cNvGrpSpPr/>
          <p:nvPr/>
        </p:nvGrpSpPr>
        <p:grpSpPr>
          <a:xfrm rot="316251">
            <a:off x="8084766" y="21138"/>
            <a:ext cx="1018489" cy="1254594"/>
            <a:chOff x="7234335" y="539692"/>
            <a:chExt cx="1103331" cy="1358958"/>
          </a:xfrm>
        </p:grpSpPr>
        <p:sp>
          <p:nvSpPr>
            <p:cNvPr id="1452" name="Google Shape;1452;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3" name="Google Shape;1453;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4" name="Google Shape;1454;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5" name="Google Shape;1455;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6" name="Google Shape;1456;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7" name="Google Shape;1457;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8" name="Google Shape;1458;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9" name="Google Shape;1459;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2" name="Google Shape;1462;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Assistant"/>
              <a:cs typeface="Assistant"/>
              <a:sym typeface="Assistant"/>
            </a:endParaRPr>
          </a:p>
        </p:txBody>
      </p:sp>
      <p:pic>
        <p:nvPicPr>
          <p:cNvPr id="2" name="Graphic 1">
            <a:extLst>
              <a:ext uri="{FF2B5EF4-FFF2-40B4-BE49-F238E27FC236}">
                <a16:creationId xmlns:a16="http://schemas.microsoft.com/office/drawing/2014/main" id="{7DE7ACEB-9AAC-DF7F-138D-8A6FC373894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4014" r="47621"/>
          <a:stretch/>
        </p:blipFill>
        <p:spPr>
          <a:xfrm>
            <a:off x="6917683" y="2538761"/>
            <a:ext cx="2348277" cy="2779200"/>
          </a:xfrm>
          <a:prstGeom prst="rect">
            <a:avLst/>
          </a:prstGeom>
        </p:spPr>
      </p:pic>
      <p:sp>
        <p:nvSpPr>
          <p:cNvPr id="7" name="圆角矩形 17">
            <a:extLst>
              <a:ext uri="{FF2B5EF4-FFF2-40B4-BE49-F238E27FC236}">
                <a16:creationId xmlns:a16="http://schemas.microsoft.com/office/drawing/2014/main" id="{413905CE-3DCF-C38A-793D-FEF8146D8A81}"/>
              </a:ext>
            </a:extLst>
          </p:cNvPr>
          <p:cNvSpPr/>
          <p:nvPr/>
        </p:nvSpPr>
        <p:spPr>
          <a:xfrm>
            <a:off x="76833" y="179832"/>
            <a:ext cx="8136864" cy="184775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412" name="Google Shape;1412;p53"/>
          <p:cNvSpPr txBox="1">
            <a:spLocks/>
          </p:cNvSpPr>
          <p:nvPr/>
        </p:nvSpPr>
        <p:spPr>
          <a:xfrm>
            <a:off x="248744" y="124173"/>
            <a:ext cx="8004710"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en-US" sz="2800" b="1" dirty="0">
                <a:solidFill>
                  <a:srgbClr val="1E421E"/>
                </a:solidFill>
                <a:latin typeface="Cambria" panose="02040503050406030204" pitchFamily="18" charset="0"/>
                <a:ea typeface="Assistant"/>
                <a:cs typeface="Assistant"/>
                <a:sym typeface="Assistant"/>
              </a:rPr>
              <a:t>Đ</a:t>
            </a:r>
            <a:r>
              <a:rPr lang="vi-VN" sz="2800" b="1" dirty="0">
                <a:solidFill>
                  <a:srgbClr val="1E421E"/>
                </a:solidFill>
                <a:latin typeface="Cambria" panose="02040503050406030204" pitchFamily="18" charset="0"/>
                <a:ea typeface="Assistant"/>
                <a:cs typeface="Assistant"/>
                <a:sym typeface="Assistant"/>
              </a:rPr>
              <a:t>ọc câu chuyện Thượng Hoàng Trần Nhân Tông dạy vua, sau đó thực hiện yêu cầu: Kể lại câu chuyện và cho biết câu chuyện đó muốn nói lên điều gì?</a:t>
            </a:r>
            <a:endParaRPr kumimoji="0" lang="vi-VN" sz="2800" b="0" i="0" u="none" strike="noStrike" kern="0" cap="none" spc="0" normalizeH="0" baseline="0" noProof="0" dirty="0">
              <a:ln>
                <a:noFill/>
              </a:ln>
              <a:solidFill>
                <a:srgbClr val="1E421E"/>
              </a:solidFill>
              <a:effectLst/>
              <a:uLnTx/>
              <a:uFillTx/>
              <a:latin typeface="Cambria" panose="02040503050406030204" pitchFamily="18" charset="0"/>
              <a:ea typeface="Assistant"/>
              <a:cs typeface="Assistant"/>
              <a:sym typeface="Assistant"/>
            </a:endParaRPr>
          </a:p>
        </p:txBody>
      </p:sp>
      <p:pic>
        <p:nvPicPr>
          <p:cNvPr id="4" name="Picture 3">
            <a:extLst>
              <a:ext uri="{FF2B5EF4-FFF2-40B4-BE49-F238E27FC236}">
                <a16:creationId xmlns:a16="http://schemas.microsoft.com/office/drawing/2014/main" id="{C2D70E37-72A4-4E9E-2BA8-FE23D4E18207}"/>
              </a:ext>
            </a:extLst>
          </p:cNvPr>
          <p:cNvPicPr>
            <a:picLocks noChangeAspect="1"/>
          </p:cNvPicPr>
          <p:nvPr/>
        </p:nvPicPr>
        <p:blipFill>
          <a:blip r:embed="rId5"/>
          <a:stretch>
            <a:fillRect/>
          </a:stretch>
        </p:blipFill>
        <p:spPr>
          <a:xfrm>
            <a:off x="1224500" y="2098874"/>
            <a:ext cx="5373591" cy="2906471"/>
          </a:xfrm>
          <a:prstGeom prst="rect">
            <a:avLst/>
          </a:prstGeom>
        </p:spPr>
      </p:pic>
    </p:spTree>
    <p:extLst>
      <p:ext uri="{BB962C8B-B14F-4D97-AF65-F5344CB8AC3E}">
        <p14:creationId xmlns:p14="http://schemas.microsoft.com/office/powerpoint/2010/main" val="2221895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fade">
                                      <p:cBhvr>
                                        <p:cTn id="7" dur="1000"/>
                                        <p:tgtEl>
                                          <p:spTgt spid="1412"/>
                                        </p:tgtEl>
                                      </p:cBhvr>
                                    </p:animEffect>
                                    <p:anim calcmode="lin" valueType="num">
                                      <p:cBhvr>
                                        <p:cTn id="8" dur="1000" fill="hold"/>
                                        <p:tgtEl>
                                          <p:spTgt spid="1412"/>
                                        </p:tgtEl>
                                        <p:attrNameLst>
                                          <p:attrName>ppt_x</p:attrName>
                                        </p:attrNameLst>
                                      </p:cBhvr>
                                      <p:tavLst>
                                        <p:tav tm="0">
                                          <p:val>
                                            <p:strVal val="#ppt_x"/>
                                          </p:val>
                                        </p:tav>
                                        <p:tav tm="100000">
                                          <p:val>
                                            <p:strVal val="#ppt_x"/>
                                          </p:val>
                                        </p:tav>
                                      </p:tavLst>
                                    </p:anim>
                                    <p:anim calcmode="lin" valueType="num">
                                      <p:cBhvr>
                                        <p:cTn id="9" dur="1000" fill="hold"/>
                                        <p:tgtEl>
                                          <p:spTgt spid="14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4"/>
            <a:ext cx="8115300" cy="4151353"/>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r="-74505"/>
              </a:stretch>
            </a:blipFill>
          </p:spPr>
          <p:txBody>
            <a:bodyPr/>
            <a:lstStyle/>
            <a:p>
              <a:pPr defTabSz="457200">
                <a:buClrTx/>
              </a:pPr>
              <a:endParaRPr lang="en-US" sz="900" kern="120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40403" y="1280160"/>
            <a:ext cx="6663194" cy="2062103"/>
          </a:xfrm>
          <a:prstGeom prst="rect">
            <a:avLst/>
          </a:prstGeom>
          <a:noFill/>
        </p:spPr>
        <p:txBody>
          <a:bodyPr wrap="square" rtlCol="0">
            <a:spAutoFit/>
          </a:bodyPr>
          <a:lstStyle/>
          <a:p>
            <a:pPr algn="ctr"/>
            <a:r>
              <a:rPr lang="vi-VN" sz="3200" b="1" dirty="0">
                <a:solidFill>
                  <a:srgbClr val="FF0000"/>
                </a:solidFill>
                <a:effectLst/>
                <a:latin typeface="Cambria" panose="02040503050406030204" pitchFamily="18" charset="0"/>
                <a:ea typeface="Cambria" panose="02040503050406030204" pitchFamily="18" charset="0"/>
              </a:rPr>
              <a:t>Câu chuyện chứng tỏ Thái Thượng Hoàng rất nghiêm khắc trong việc răn dạy để nhà vua tu dưỡng, rèn luyện trở thành vị vua mẫu mực.</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608773" y="1107953"/>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42E3C3-1E25-9087-1B35-6FFE3536615D}"/>
              </a:ext>
            </a:extLst>
          </p:cNvPr>
          <p:cNvSpPr txBox="1"/>
          <p:nvPr/>
        </p:nvSpPr>
        <p:spPr>
          <a:xfrm>
            <a:off x="3910919" y="308258"/>
            <a:ext cx="4795296" cy="4401205"/>
          </a:xfrm>
          <a:prstGeom prst="rect">
            <a:avLst/>
          </a:prstGeom>
          <a:noFill/>
        </p:spPr>
        <p:txBody>
          <a:bodyPr wrap="square" rtlCol="0">
            <a:spAutoFit/>
          </a:bodyPr>
          <a:lstStyle/>
          <a:p>
            <a:r>
              <a:rPr lang="vi-VN" sz="14000" dirty="0">
                <a:ln w="50800">
                  <a:solidFill>
                    <a:schemeClr val="tx2"/>
                  </a:solidFill>
                </a:ln>
                <a:solidFill>
                  <a:srgbClr val="B65440"/>
                </a:solidFill>
                <a:latin typeface="SVN-Androgyne" panose="02040603050506020204" pitchFamily="18" charset="0"/>
              </a:rPr>
              <a:t>Vận dụng</a:t>
            </a:r>
            <a:endParaRPr lang="en-SG" sz="14000" dirty="0">
              <a:ln w="50800">
                <a:solidFill>
                  <a:schemeClr val="tx2"/>
                </a:solidFill>
              </a:ln>
              <a:solidFill>
                <a:srgbClr val="B65440"/>
              </a:solidFill>
              <a:latin typeface="SVN-Androgyne" panose="02040603050506020204" pitchFamily="18" charset="0"/>
            </a:endParaRPr>
          </a:p>
        </p:txBody>
      </p:sp>
    </p:spTree>
    <p:extLst>
      <p:ext uri="{BB962C8B-B14F-4D97-AF65-F5344CB8AC3E}">
        <p14:creationId xmlns:p14="http://schemas.microsoft.com/office/powerpoint/2010/main" val="3594772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246714" y="14096"/>
            <a:ext cx="9637427" cy="5894561"/>
          </a:xfrm>
          <a:custGeom>
            <a:avLst/>
            <a:gdLst/>
            <a:ahLst/>
            <a:cxnLst/>
            <a:rect l="l" t="t" r="r" b="b"/>
            <a:pathLst>
              <a:path w="19274853" h="11789122">
                <a:moveTo>
                  <a:pt x="0" y="0"/>
                </a:moveTo>
                <a:lnTo>
                  <a:pt x="19274854" y="0"/>
                </a:lnTo>
                <a:lnTo>
                  <a:pt x="19274854" y="11789122"/>
                </a:lnTo>
                <a:lnTo>
                  <a:pt x="0" y="11789122"/>
                </a:lnTo>
                <a:lnTo>
                  <a:pt x="0" y="0"/>
                </a:lnTo>
                <a:close/>
              </a:path>
            </a:pathLst>
          </a:custGeom>
          <a:blipFill>
            <a:blip r:embed="rId2">
              <a:alphaModFix amt="7999"/>
              <a:extLst>
                <a:ext uri="{96DAC541-7B7A-43D3-8B79-37D633B846F1}">
                  <asvg:svgBlip xmlns:asvg="http://schemas.microsoft.com/office/drawing/2016/SVG/main" r:embed="rId3"/>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11"/>
          <p:cNvSpPr/>
          <p:nvPr/>
        </p:nvSpPr>
        <p:spPr>
          <a:xfrm flipH="1">
            <a:off x="768944" y="2961376"/>
            <a:ext cx="2170331" cy="1069381"/>
          </a:xfrm>
          <a:custGeom>
            <a:avLst/>
            <a:gdLst/>
            <a:ahLst/>
            <a:cxnLst/>
            <a:rect l="l" t="t" r="r" b="b"/>
            <a:pathLst>
              <a:path w="4340661" h="2138762">
                <a:moveTo>
                  <a:pt x="4340661" y="0"/>
                </a:moveTo>
                <a:lnTo>
                  <a:pt x="0" y="0"/>
                </a:lnTo>
                <a:lnTo>
                  <a:pt x="0" y="2138762"/>
                </a:lnTo>
                <a:lnTo>
                  <a:pt x="4340661" y="2138762"/>
                </a:lnTo>
                <a:lnTo>
                  <a:pt x="4340661"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Freeform 12"/>
          <p:cNvSpPr/>
          <p:nvPr/>
        </p:nvSpPr>
        <p:spPr>
          <a:xfrm>
            <a:off x="5595960" y="632334"/>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3829" y="2912129"/>
            <a:ext cx="377084" cy="400379"/>
          </a:xfrm>
          <a:custGeom>
            <a:avLst/>
            <a:gdLst/>
            <a:ahLst/>
            <a:cxnLst/>
            <a:rect l="l" t="t" r="r" b="b"/>
            <a:pathLst>
              <a:path w="754167" h="800757">
                <a:moveTo>
                  <a:pt x="0" y="0"/>
                </a:moveTo>
                <a:lnTo>
                  <a:pt x="754168" y="0"/>
                </a:lnTo>
                <a:lnTo>
                  <a:pt x="754168" y="800757"/>
                </a:lnTo>
                <a:lnTo>
                  <a:pt x="0" y="8007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7928040" y="2313414"/>
            <a:ext cx="272329" cy="289152"/>
          </a:xfrm>
          <a:custGeom>
            <a:avLst/>
            <a:gdLst/>
            <a:ahLst/>
            <a:cxnLst/>
            <a:rect l="l" t="t" r="r" b="b"/>
            <a:pathLst>
              <a:path w="544657" h="578304">
                <a:moveTo>
                  <a:pt x="0" y="0"/>
                </a:moveTo>
                <a:lnTo>
                  <a:pt x="544657" y="0"/>
                </a:lnTo>
                <a:lnTo>
                  <a:pt x="544657" y="578304"/>
                </a:lnTo>
                <a:lnTo>
                  <a:pt x="0" y="5783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2168469" y="4722377"/>
            <a:ext cx="1215048" cy="534621"/>
          </a:xfrm>
          <a:custGeom>
            <a:avLst/>
            <a:gdLst/>
            <a:ahLst/>
            <a:cxnLst/>
            <a:rect l="l" t="t" r="r" b="b"/>
            <a:pathLst>
              <a:path w="2430096" h="1069242">
                <a:moveTo>
                  <a:pt x="0" y="0"/>
                </a:moveTo>
                <a:lnTo>
                  <a:pt x="2430095" y="0"/>
                </a:lnTo>
                <a:lnTo>
                  <a:pt x="2430095" y="1069242"/>
                </a:lnTo>
                <a:lnTo>
                  <a:pt x="0" y="10692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Freeform 16"/>
          <p:cNvSpPr/>
          <p:nvPr/>
        </p:nvSpPr>
        <p:spPr>
          <a:xfrm>
            <a:off x="7328482" y="627808"/>
            <a:ext cx="1048340" cy="674750"/>
          </a:xfrm>
          <a:custGeom>
            <a:avLst/>
            <a:gdLst/>
            <a:ahLst/>
            <a:cxnLst/>
            <a:rect l="l" t="t" r="r" b="b"/>
            <a:pathLst>
              <a:path w="2096680" h="1349499">
                <a:moveTo>
                  <a:pt x="0" y="0"/>
                </a:moveTo>
                <a:lnTo>
                  <a:pt x="2096680" y="0"/>
                </a:lnTo>
                <a:lnTo>
                  <a:pt x="2096680" y="1349499"/>
                </a:lnTo>
                <a:lnTo>
                  <a:pt x="0" y="13494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7" name="Freeform 17"/>
          <p:cNvSpPr/>
          <p:nvPr/>
        </p:nvSpPr>
        <p:spPr>
          <a:xfrm>
            <a:off x="1585264" y="4417060"/>
            <a:ext cx="255235" cy="271002"/>
          </a:xfrm>
          <a:custGeom>
            <a:avLst/>
            <a:gdLst/>
            <a:ahLst/>
            <a:cxnLst/>
            <a:rect l="l" t="t" r="r" b="b"/>
            <a:pathLst>
              <a:path w="510469" h="542004">
                <a:moveTo>
                  <a:pt x="0" y="0"/>
                </a:moveTo>
                <a:lnTo>
                  <a:pt x="510469" y="0"/>
                </a:lnTo>
                <a:lnTo>
                  <a:pt x="510469" y="542004"/>
                </a:lnTo>
                <a:lnTo>
                  <a:pt x="0" y="5420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8" name="Freeform 18"/>
          <p:cNvSpPr/>
          <p:nvPr/>
        </p:nvSpPr>
        <p:spPr>
          <a:xfrm>
            <a:off x="6058648" y="965183"/>
            <a:ext cx="1447058" cy="1751131"/>
          </a:xfrm>
          <a:custGeom>
            <a:avLst/>
            <a:gdLst/>
            <a:ahLst/>
            <a:cxnLst/>
            <a:rect l="l" t="t" r="r" b="b"/>
            <a:pathLst>
              <a:path w="2894116" h="3502261">
                <a:moveTo>
                  <a:pt x="0" y="0"/>
                </a:moveTo>
                <a:lnTo>
                  <a:pt x="2894116" y="0"/>
                </a:lnTo>
                <a:lnTo>
                  <a:pt x="2894116" y="3502261"/>
                </a:lnTo>
                <a:lnTo>
                  <a:pt x="0" y="3502261"/>
                </a:lnTo>
                <a:lnTo>
                  <a:pt x="0" y="0"/>
                </a:lnTo>
                <a:close/>
              </a:path>
            </a:pathLst>
          </a:custGeom>
          <a:blipFill>
            <a:blip r:embed="rId12"/>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23" name="Group 22">
            <a:extLst>
              <a:ext uri="{FF2B5EF4-FFF2-40B4-BE49-F238E27FC236}">
                <a16:creationId xmlns:a16="http://schemas.microsoft.com/office/drawing/2014/main" id="{8B8ACB60-E050-E843-9778-1AFC3EF35EEC}"/>
              </a:ext>
            </a:extLst>
          </p:cNvPr>
          <p:cNvGrpSpPr/>
          <p:nvPr/>
        </p:nvGrpSpPr>
        <p:grpSpPr>
          <a:xfrm>
            <a:off x="3126797" y="2912129"/>
            <a:ext cx="5030180" cy="1195048"/>
            <a:chOff x="6253594" y="5824257"/>
            <a:chExt cx="10060360" cy="2390095"/>
          </a:xfrm>
        </p:grpSpPr>
        <p:grpSp>
          <p:nvGrpSpPr>
            <p:cNvPr id="7" name="Group 7"/>
            <p:cNvGrpSpPr/>
            <p:nvPr/>
          </p:nvGrpSpPr>
          <p:grpSpPr>
            <a:xfrm>
              <a:off x="6253594" y="5824257"/>
              <a:ext cx="10060360" cy="2390095"/>
              <a:chOff x="0" y="0"/>
              <a:chExt cx="2474483" cy="587877"/>
            </a:xfrm>
          </p:grpSpPr>
          <p:sp>
            <p:nvSpPr>
              <p:cNvPr id="8" name="Freeform 8"/>
              <p:cNvSpPr/>
              <p:nvPr/>
            </p:nvSpPr>
            <p:spPr>
              <a:xfrm>
                <a:off x="48260" y="4826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9" name="Freeform 9"/>
              <p:cNvSpPr/>
              <p:nvPr/>
            </p:nvSpPr>
            <p:spPr>
              <a:xfrm>
                <a:off x="6350" y="635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10"/>
              <p:cNvSpPr/>
              <p:nvPr/>
            </p:nvSpPr>
            <p:spPr>
              <a:xfrm>
                <a:off x="0" y="0"/>
                <a:ext cx="2438923" cy="552317"/>
              </a:xfrm>
              <a:custGeom>
                <a:avLst/>
                <a:gdLst/>
                <a:ahLst/>
                <a:cxnLst/>
                <a:rect l="l" t="t" r="r" b="b"/>
                <a:pathLst>
                  <a:path w="2438923" h="552317">
                    <a:moveTo>
                      <a:pt x="2438923" y="552317"/>
                    </a:moveTo>
                    <a:lnTo>
                      <a:pt x="0" y="552317"/>
                    </a:lnTo>
                    <a:lnTo>
                      <a:pt x="0" y="0"/>
                    </a:lnTo>
                    <a:lnTo>
                      <a:pt x="2438923" y="0"/>
                    </a:lnTo>
                    <a:lnTo>
                      <a:pt x="2438923" y="552317"/>
                    </a:lnTo>
                    <a:close/>
                    <a:moveTo>
                      <a:pt x="12700" y="539617"/>
                    </a:moveTo>
                    <a:lnTo>
                      <a:pt x="2426223" y="539617"/>
                    </a:lnTo>
                    <a:lnTo>
                      <a:pt x="2426223" y="12700"/>
                    </a:lnTo>
                    <a:lnTo>
                      <a:pt x="12700" y="12700"/>
                    </a:lnTo>
                    <a:lnTo>
                      <a:pt x="1270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0" name="TextBox 20"/>
            <p:cNvSpPr txBox="1"/>
            <p:nvPr/>
          </p:nvSpPr>
          <p:spPr>
            <a:xfrm>
              <a:off x="6527762" y="5977721"/>
              <a:ext cx="9328318"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srgbClr val="FFFAF2"/>
                  </a:solidFill>
                  <a:effectLst/>
                  <a:uLnTx/>
                  <a:uFillTx/>
                  <a:latin typeface="Arimo"/>
                  <a:ea typeface="+mn-ea"/>
                  <a:cs typeface="Arial"/>
                  <a:sym typeface="Arial"/>
                </a:rPr>
                <a:t>AI ĐÚNG</a:t>
              </a:r>
            </a:p>
          </p:txBody>
        </p:sp>
      </p:grpSp>
      <p:sp>
        <p:nvSpPr>
          <p:cNvPr id="21" name="TextBox 21"/>
          <p:cNvSpPr txBox="1"/>
          <p:nvPr/>
        </p:nvSpPr>
        <p:spPr>
          <a:xfrm>
            <a:off x="3912193" y="4316165"/>
            <a:ext cx="4702418" cy="371897"/>
          </a:xfrm>
          <a:prstGeom prst="rect">
            <a:avLst/>
          </a:prstGeom>
        </p:spPr>
        <p:txBody>
          <a:bodyPr wrap="square" lIns="0" tIns="0" rIns="0" bIns="0" rtlCol="0" anchor="t">
            <a:spAutoFit/>
          </a:bodyPr>
          <a:lstStyle/>
          <a:p>
            <a:pPr marL="0" marR="0" lvl="0" indent="0" algn="r" defTabSz="457200" rtl="0" eaLnBrk="1" fontAlgn="auto" latinLnBrk="0" hangingPunct="1">
              <a:lnSpc>
                <a:spcPts val="2870"/>
              </a:lnSpc>
              <a:spcBef>
                <a:spcPts val="0"/>
              </a:spcBef>
              <a:spcAft>
                <a:spcPts val="0"/>
              </a:spcAft>
              <a:buClrTx/>
              <a:buSzTx/>
              <a:buFont typeface="Arial"/>
              <a:buNone/>
              <a:tabLst/>
              <a:defRPr/>
            </a:pP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Hãy</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chọn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đáp</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án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đúng</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p>
        </p:txBody>
      </p:sp>
      <p:grpSp>
        <p:nvGrpSpPr>
          <p:cNvPr id="19" name="Group 18">
            <a:extLst>
              <a:ext uri="{FF2B5EF4-FFF2-40B4-BE49-F238E27FC236}">
                <a16:creationId xmlns:a16="http://schemas.microsoft.com/office/drawing/2014/main" id="{1C846D54-7DB6-2647-835A-7D110AD1F05D}"/>
              </a:ext>
            </a:extLst>
          </p:cNvPr>
          <p:cNvGrpSpPr/>
          <p:nvPr/>
        </p:nvGrpSpPr>
        <p:grpSpPr>
          <a:xfrm>
            <a:off x="1010913" y="1302558"/>
            <a:ext cx="4850686" cy="1413756"/>
            <a:chOff x="2021825" y="2605115"/>
            <a:chExt cx="9701371" cy="2827511"/>
          </a:xfrm>
        </p:grpSpPr>
        <p:grpSp>
          <p:nvGrpSpPr>
            <p:cNvPr id="3" name="Group 3"/>
            <p:cNvGrpSpPr/>
            <p:nvPr/>
          </p:nvGrpSpPr>
          <p:grpSpPr>
            <a:xfrm>
              <a:off x="2021825" y="2605115"/>
              <a:ext cx="9701371" cy="2827511"/>
              <a:chOff x="0" y="0"/>
              <a:chExt cx="2386185" cy="695465"/>
            </a:xfrm>
            <a:solidFill>
              <a:srgbClr val="97C1FB"/>
            </a:solidFill>
          </p:grpSpPr>
          <p:sp>
            <p:nvSpPr>
              <p:cNvPr id="4" name="Freeform 4"/>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 name="Freeform 6"/>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2" name="TextBox 20">
              <a:extLst>
                <a:ext uri="{FF2B5EF4-FFF2-40B4-BE49-F238E27FC236}">
                  <a16:creationId xmlns:a16="http://schemas.microsoft.com/office/drawing/2014/main" id="{F47FAB8C-5DDF-7F42-B832-4200623E5E83}"/>
                </a:ext>
              </a:extLst>
            </p:cNvPr>
            <p:cNvSpPr txBox="1"/>
            <p:nvPr/>
          </p:nvSpPr>
          <p:spPr>
            <a:xfrm>
              <a:off x="2102875" y="3025209"/>
              <a:ext cx="9328317"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prstClr val="black"/>
                  </a:solidFill>
                  <a:effectLst/>
                  <a:uLnTx/>
                  <a:uFillTx/>
                  <a:latin typeface="Arimo"/>
                  <a:ea typeface="+mn-ea"/>
                  <a:cs typeface="Arial"/>
                  <a:sym typeface="Arial"/>
                </a:rPr>
                <a:t>AI NHANH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grpSp>
        <p:nvGrpSpPr>
          <p:cNvPr id="6" name="Group 6"/>
          <p:cNvGrpSpPr/>
          <p:nvPr/>
        </p:nvGrpSpPr>
        <p:grpSpPr>
          <a:xfrm>
            <a:off x="0" y="10176"/>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p:cNvSpPr/>
          <p:nvPr/>
        </p:nvSpPr>
        <p:spPr>
          <a:xfrm>
            <a:off x="569789"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565979" y="25068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514350"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TextBox 11"/>
          <p:cNvSpPr txBox="1"/>
          <p:nvPr/>
        </p:nvSpPr>
        <p:spPr>
          <a:xfrm>
            <a:off x="715896" y="2945937"/>
            <a:ext cx="2030463" cy="713722"/>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350" b="0" i="0" u="none" strike="noStrike" kern="1200" cap="none" spc="0" normalizeH="0" baseline="0" noProof="0" dirty="0">
                <a:ln>
                  <a:noFill/>
                </a:ln>
                <a:solidFill>
                  <a:srgbClr val="121212"/>
                </a:solidFill>
                <a:effectLst/>
                <a:uLnTx/>
                <a:uFillTx/>
                <a:latin typeface="Cloud Soft Bold"/>
                <a:ea typeface="+mn-ea"/>
                <a:cs typeface="Arial"/>
                <a:sym typeface="Arial"/>
              </a:rPr>
              <a:t>1 226</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56769"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1 126</a:t>
            </a:r>
          </a:p>
        </p:txBody>
      </p:sp>
      <p:sp>
        <p:nvSpPr>
          <p:cNvPr id="18" name="Freeform 18"/>
          <p:cNvSpPr/>
          <p:nvPr/>
        </p:nvSpPr>
        <p:spPr>
          <a:xfrm>
            <a:off x="6251535"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397642"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1 326</a:t>
            </a:r>
          </a:p>
        </p:txBody>
      </p:sp>
      <p:sp>
        <p:nvSpPr>
          <p:cNvPr id="22" name="Freeform 22"/>
          <p:cNvSpPr/>
          <p:nvPr/>
        </p:nvSpPr>
        <p:spPr>
          <a:xfrm rot="203393">
            <a:off x="7881613" y="542488"/>
            <a:ext cx="2043778" cy="1007025"/>
          </a:xfrm>
          <a:custGeom>
            <a:avLst/>
            <a:gdLst/>
            <a:ahLst/>
            <a:cxnLst/>
            <a:rect l="l" t="t" r="r" b="b"/>
            <a:pathLst>
              <a:path w="4087556" h="2014050">
                <a:moveTo>
                  <a:pt x="0" y="0"/>
                </a:moveTo>
                <a:lnTo>
                  <a:pt x="4087556" y="0"/>
                </a:lnTo>
                <a:lnTo>
                  <a:pt x="4087556" y="2014051"/>
                </a:lnTo>
                <a:lnTo>
                  <a:pt x="0" y="201405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a:off x="8155122" y="407832"/>
            <a:ext cx="685250" cy="229248"/>
          </a:xfrm>
          <a:custGeom>
            <a:avLst/>
            <a:gdLst/>
            <a:ahLst/>
            <a:cxnLst/>
            <a:rect l="l" t="t" r="r" b="b"/>
            <a:pathLst>
              <a:path w="1370500" h="458495">
                <a:moveTo>
                  <a:pt x="0" y="0"/>
                </a:moveTo>
                <a:lnTo>
                  <a:pt x="1370500" y="0"/>
                </a:lnTo>
                <a:lnTo>
                  <a:pt x="1370500" y="458495"/>
                </a:lnTo>
                <a:lnTo>
                  <a:pt x="0" y="45849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25"/>
          <p:cNvSpPr/>
          <p:nvPr/>
        </p:nvSpPr>
        <p:spPr>
          <a:xfrm rot="-975842">
            <a:off x="6582934" y="383536"/>
            <a:ext cx="202221" cy="187882"/>
          </a:xfrm>
          <a:custGeom>
            <a:avLst/>
            <a:gdLst/>
            <a:ahLst/>
            <a:cxnLst/>
            <a:rect l="l" t="t" r="r" b="b"/>
            <a:pathLst>
              <a:path w="404442" h="375763">
                <a:moveTo>
                  <a:pt x="0" y="0"/>
                </a:moveTo>
                <a:lnTo>
                  <a:pt x="404442" y="0"/>
                </a:lnTo>
                <a:lnTo>
                  <a:pt x="404442" y="375763"/>
                </a:lnTo>
                <a:lnTo>
                  <a:pt x="0" y="37576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1" y="66281"/>
            <a:ext cx="8840372" cy="1491434"/>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1. Lý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Hoàng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chồng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năm</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bao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rgbClr val="92D050"/>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33"/>
                                        </p:tgtEl>
                                        <p:attrNameLst>
                                          <p:attrName>fillcolor</p:attrName>
                                        </p:attrNameLst>
                                      </p:cBhvr>
                                      <p:to>
                                        <a:srgbClr val="C00000"/>
                                      </p:to>
                                    </p:animClr>
                                    <p:set>
                                      <p:cBhvr>
                                        <p:cTn id="18" dur="2000" fill="hold"/>
                                        <p:tgtEl>
                                          <p:spTgt spid="33"/>
                                        </p:tgtEl>
                                        <p:attrNameLst>
                                          <p:attrName>fill.type</p:attrName>
                                        </p:attrNameLst>
                                      </p:cBhvr>
                                      <p:to>
                                        <p:strVal val="solid"/>
                                      </p:to>
                                    </p:set>
                                    <p:set>
                                      <p:cBhvr>
                                        <p:cTn id="19" dur="2000" fill="hold"/>
                                        <p:tgtEl>
                                          <p:spTgt spid="33"/>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par>
                                <p:cTn id="20" presetID="1" presetClass="emph" presetSubtype="2" fill="hold" nodeType="withEffect">
                                  <p:stCondLst>
                                    <p:cond delay="0"/>
                                  </p:stCondLst>
                                  <p:childTnLst>
                                    <p:animClr clrSpc="rgb" dir="cw">
                                      <p:cBhvr>
                                        <p:cTn id="21" dur="2000" fill="hold"/>
                                        <p:tgtEl>
                                          <p:spTgt spid="14"/>
                                        </p:tgtEl>
                                        <p:attrNameLst>
                                          <p:attrName>fillcolor</p:attrName>
                                        </p:attrNameLst>
                                      </p:cBhvr>
                                      <p:to>
                                        <a:srgbClr val="C00000"/>
                                      </p:to>
                                    </p:animClr>
                                    <p:set>
                                      <p:cBhvr>
                                        <p:cTn id="22" dur="2000" fill="hold"/>
                                        <p:tgtEl>
                                          <p:spTgt spid="14"/>
                                        </p:tgtEl>
                                        <p:attrNameLst>
                                          <p:attrName>fill.type</p:attrName>
                                        </p:attrNameLst>
                                      </p:cBhvr>
                                      <p:to>
                                        <p:strVal val="solid"/>
                                      </p:to>
                                    </p:set>
                                    <p:set>
                                      <p:cBhvr>
                                        <p:cTn id="23"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9C6DA"/>
        </a:solidFill>
        <a:effectLst/>
      </p:bgPr>
    </p:bg>
    <p:spTree>
      <p:nvGrpSpPr>
        <p:cNvPr id="1" name=""/>
        <p:cNvGrpSpPr/>
        <p:nvPr/>
      </p:nvGrpSpPr>
      <p:grpSpPr>
        <a:xfrm>
          <a:off x="0" y="0"/>
          <a:ext cx="0" cy="0"/>
          <a:chOff x="0" y="0"/>
          <a:chExt cx="0" cy="0"/>
        </a:xfrm>
      </p:grpSpPr>
      <p:sp>
        <p:nvSpPr>
          <p:cNvPr id="3" name="Freeform 3"/>
          <p:cNvSpPr/>
          <p:nvPr/>
        </p:nvSpPr>
        <p:spPr>
          <a:xfrm>
            <a:off x="177061" y="2455940"/>
            <a:ext cx="2579660"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162472" y="2467054"/>
            <a:ext cx="2840872" cy="1707741"/>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Thượng</a:t>
            </a:r>
            <a:r>
              <a:rPr kumimoji="0" lang="en-US"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a:t>
            </a:r>
            <a:r>
              <a:rPr kumimoji="0" lang="en-US" sz="3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Lão</a:t>
            </a:r>
            <a:endParaRPr kumimoji="0" lang="en-SG"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 name="Freeform 5"/>
          <p:cNvSpPr/>
          <p:nvPr/>
        </p:nvSpPr>
        <p:spPr>
          <a:xfrm>
            <a:off x="177060" y="2448646"/>
            <a:ext cx="2826283"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308008" y="154966"/>
            <a:ext cx="8743843" cy="1367082"/>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9" name="TextBox 9"/>
          <p:cNvSpPr txBox="1"/>
          <p:nvPr/>
        </p:nvSpPr>
        <p:spPr>
          <a:xfrm>
            <a:off x="874643" y="8013"/>
            <a:ext cx="7124369" cy="1315938"/>
          </a:xfrm>
          <a:prstGeom prst="rect">
            <a:avLst/>
          </a:prstGeom>
        </p:spPr>
        <p:txBody>
          <a:bodyPr wrap="square"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2.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Các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vua</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Trần</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sau</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khi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con,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được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gọi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là</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36343" y="2558382"/>
            <a:ext cx="2030463" cy="1433982"/>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Hoàng </a:t>
            </a:r>
            <a:r>
              <a:rPr kumimoji="0" lang="en-US" sz="30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endPar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251535" y="2544759"/>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B"/>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722699"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212874" y="2524826"/>
            <a:ext cx="2729993" cy="1428148"/>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Thái </a:t>
            </a:r>
            <a:r>
              <a:rPr kumimoji="0" lang="en-US" sz="28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Hoàng</a:t>
            </a: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Tree>
    <p:extLst>
      <p:ext uri="{BB962C8B-B14F-4D97-AF65-F5344CB8AC3E}">
        <p14:creationId xmlns:p14="http://schemas.microsoft.com/office/powerpoint/2010/main" val="3362605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8"/>
                                        </p:tgtEl>
                                        <p:attrNameLst>
                                          <p:attrName>fillcolor</p:attrName>
                                        </p:attrNameLst>
                                      </p:cBhvr>
                                      <p:to>
                                        <a:srgbClr val="92D050"/>
                                      </p:to>
                                    </p:animClr>
                                    <p:set>
                                      <p:cBhvr>
                                        <p:cTn id="7" dur="2000" fill="hold"/>
                                        <p:tgtEl>
                                          <p:spTgt spid="38"/>
                                        </p:tgtEl>
                                        <p:attrNameLst>
                                          <p:attrName>fill.type</p:attrName>
                                        </p:attrNameLst>
                                      </p:cBhvr>
                                      <p:to>
                                        <p:strVal val="solid"/>
                                      </p:to>
                                    </p:set>
                                    <p:set>
                                      <p:cBhvr>
                                        <p:cTn id="8" dur="2000" fill="hold"/>
                                        <p:tgtEl>
                                          <p:spTgt spid="3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1" presetClass="emph" presetSubtype="2" fill="hold" nodeType="withEffect">
                                  <p:stCondLst>
                                    <p:cond delay="0"/>
                                  </p:stCondLst>
                                  <p:childTnLst>
                                    <p:animClr clrSpc="rgb" dir="cw">
                                      <p:cBhvr>
                                        <p:cTn id="10" dur="2000" fill="hold"/>
                                        <p:tgtEl>
                                          <p:spTgt spid="19"/>
                                        </p:tgtEl>
                                        <p:attrNameLst>
                                          <p:attrName>fillcolor</p:attrName>
                                        </p:attrNameLst>
                                      </p:cBhvr>
                                      <p:to>
                                        <a:srgbClr val="92D050"/>
                                      </p:to>
                                    </p:animClr>
                                    <p:set>
                                      <p:cBhvr>
                                        <p:cTn id="11" dur="2000" fill="hold"/>
                                        <p:tgtEl>
                                          <p:spTgt spid="19"/>
                                        </p:tgtEl>
                                        <p:attrNameLst>
                                          <p:attrName>fill.type</p:attrName>
                                        </p:attrNameLst>
                                      </p:cBhvr>
                                      <p:to>
                                        <p:strVal val="solid"/>
                                      </p:to>
                                    </p:set>
                                    <p:set>
                                      <p:cBhvr>
                                        <p:cTn id="12"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4"/>
                                        </p:tgtEl>
                                        <p:attrNameLst>
                                          <p:attrName>fillcolor</p:attrName>
                                        </p:attrNameLst>
                                      </p:cBhvr>
                                      <p:to>
                                        <a:schemeClr val="accent2"/>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33"/>
                                        </p:tgtEl>
                                        <p:attrNameLst>
                                          <p:attrName>fillcolor</p:attrName>
                                        </p:attrNameLst>
                                      </p:cBhvr>
                                      <p:to>
                                        <a:schemeClr val="accent2"/>
                                      </p:to>
                                    </p:animClr>
                                    <p:set>
                                      <p:cBhvr>
                                        <p:cTn id="22" dur="2000" fill="hold"/>
                                        <p:tgtEl>
                                          <p:spTgt spid="33"/>
                                        </p:tgtEl>
                                        <p:attrNameLst>
                                          <p:attrName>fill.type</p:attrName>
                                        </p:attrNameLst>
                                      </p:cBhvr>
                                      <p:to>
                                        <p:strVal val="solid"/>
                                      </p:to>
                                    </p:set>
                                    <p:set>
                                      <p:cBhvr>
                                        <p:cTn id="23" dur="2000" fill="hold"/>
                                        <p:tgtEl>
                                          <p:spTgt spid="3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4"/>
                                        </p:tgtEl>
                                        <p:attrNameLst>
                                          <p:attrName>fillcolor</p:attrName>
                                        </p:attrNameLst>
                                      </p:cBhvr>
                                      <p:to>
                                        <a:schemeClr val="accent2"/>
                                      </p:to>
                                    </p:animClr>
                                    <p:set>
                                      <p:cBhvr>
                                        <p:cTn id="29" dur="2000" fill="hold"/>
                                        <p:tgtEl>
                                          <p:spTgt spid="4"/>
                                        </p:tgtEl>
                                        <p:attrNameLst>
                                          <p:attrName>fill.type</p:attrName>
                                        </p:attrNameLst>
                                      </p:cBhvr>
                                      <p:to>
                                        <p:strVal val="solid"/>
                                      </p:to>
                                    </p:set>
                                    <p:set>
                                      <p:cBhvr>
                                        <p:cTn id="30" dur="2000" fill="hold"/>
                                        <p:tgtEl>
                                          <p:spTgt spid="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28"/>
                                        </p:tgtEl>
                                        <p:attrNameLst>
                                          <p:attrName>fillcolor</p:attrName>
                                        </p:attrNameLst>
                                      </p:cBhvr>
                                      <p:to>
                                        <a:schemeClr val="accent2"/>
                                      </p:to>
                                    </p:animClr>
                                    <p:set>
                                      <p:cBhvr>
                                        <p:cTn id="33" dur="2000" fill="hold"/>
                                        <p:tgtEl>
                                          <p:spTgt spid="28"/>
                                        </p:tgtEl>
                                        <p:attrNameLst>
                                          <p:attrName>fill.type</p:attrName>
                                        </p:attrNameLst>
                                      </p:cBhvr>
                                      <p:to>
                                        <p:strVal val="solid"/>
                                      </p:to>
                                    </p:set>
                                    <p:set>
                                      <p:cBhvr>
                                        <p:cTn id="34" dur="2000" fill="hold"/>
                                        <p:tgtEl>
                                          <p:spTgt spid="2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7C1FB"/>
        </a:solidFill>
        <a:effectLst/>
      </p:bgPr>
    </p:bg>
    <p:spTree>
      <p:nvGrpSpPr>
        <p:cNvPr id="1" name=""/>
        <p:cNvGrpSpPr/>
        <p:nvPr/>
      </p:nvGrpSpPr>
      <p:grpSpPr>
        <a:xfrm>
          <a:off x="0" y="0"/>
          <a:ext cx="0" cy="0"/>
          <a:chOff x="0" y="0"/>
          <a:chExt cx="0" cy="0"/>
        </a:xfrm>
      </p:grpSpPr>
      <p:sp>
        <p:nvSpPr>
          <p:cNvPr id="3" name="Freeform 3"/>
          <p:cNvSpPr/>
          <p:nvPr/>
        </p:nvSpPr>
        <p:spPr>
          <a:xfrm>
            <a:off x="259670" y="2619895"/>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211526" y="2571750"/>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204231" y="2564456"/>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76209" y="-102305"/>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TextBox 11"/>
          <p:cNvSpPr txBox="1"/>
          <p:nvPr/>
        </p:nvSpPr>
        <p:spPr>
          <a:xfrm>
            <a:off x="396572" y="2794618"/>
            <a:ext cx="2030463" cy="147399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Duệ</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836151"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836151"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342909" y="2937696"/>
            <a:ext cx="2892365" cy="670440"/>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Anh </a:t>
            </a: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531219" y="25434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483075" y="249528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475780" y="2487995"/>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613716" y="2615723"/>
            <a:ext cx="2244037" cy="1451551"/>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Thái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27" name="Freeform 27"/>
          <p:cNvSpPr/>
          <p:nvPr/>
        </p:nvSpPr>
        <p:spPr>
          <a:xfrm>
            <a:off x="1233165" y="1896341"/>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211470" y="1874646"/>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208183" y="1871359"/>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504078" y="187107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482384" y="184938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479097" y="1846096"/>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396573" y="1633234"/>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689817" y="1599973"/>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620202" y="-157383"/>
            <a:ext cx="8483295" cy="1485600"/>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lang="en-US" sz="4000" b="1" kern="1200" dirty="0">
                <a:solidFill>
                  <a:prstClr val="white"/>
                </a:solidFill>
                <a:latin typeface="Cambria" panose="02040503050406030204" pitchFamily="18" charset="0"/>
                <a:ea typeface="Cambria" panose="02040503050406030204" pitchFamily="18" charset="0"/>
              </a:rPr>
              <a:t>3. </a:t>
            </a:r>
            <a:r>
              <a:rPr lang="en-US" sz="4000" b="1" kern="1200" dirty="0" err="1">
                <a:solidFill>
                  <a:prstClr val="white"/>
                </a:solidFill>
                <a:latin typeface="Cambria" panose="02040503050406030204" pitchFamily="18" charset="0"/>
                <a:ea typeface="Cambria" panose="02040503050406030204" pitchFamily="18" charset="0"/>
              </a:rPr>
              <a:t>Vua</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Trần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Nhân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Tông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nhường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ngôi</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cho</a:t>
            </a:r>
            <a:r>
              <a:rPr lang="en-US" sz="4000" b="1" kern="1200" dirty="0">
                <a:solidFill>
                  <a:prstClr val="white"/>
                </a:solidFill>
                <a:latin typeface="Cambria" panose="02040503050406030204" pitchFamily="18" charset="0"/>
                <a:ea typeface="Cambria" panose="02040503050406030204" pitchFamily="18" charset="0"/>
              </a:rPr>
              <a:t> ai?</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3260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
                                        </p:tgtEl>
                                        <p:attrNameLst>
                                          <p:attrName>fillcolor</p:attrName>
                                        </p:attrNameLst>
                                      </p:cBhvr>
                                      <p:to>
                                        <a:srgbClr val="92D050"/>
                                      </p:to>
                                    </p:animClr>
                                    <p:set>
                                      <p:cBhvr>
                                        <p:cTn id="7" dur="2000" fill="hold"/>
                                        <p:tgtEl>
                                          <p:spTgt spid="33"/>
                                        </p:tgtEl>
                                        <p:attrNameLst>
                                          <p:attrName>fill.type</p:attrName>
                                        </p:attrNameLst>
                                      </p:cBhvr>
                                      <p:to>
                                        <p:strVal val="solid"/>
                                      </p:to>
                                    </p:set>
                                    <p:set>
                                      <p:cBhvr>
                                        <p:cTn id="8" dur="200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92D050"/>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4"/>
                                        </p:tgtEl>
                                        <p:attrNameLst>
                                          <p:attrName>fillcolor</p:attrName>
                                        </p:attrNameLst>
                                      </p:cBhvr>
                                      <p:to>
                                        <a:schemeClr val="accent2"/>
                                      </p:to>
                                    </p:animClr>
                                    <p:set>
                                      <p:cBhvr>
                                        <p:cTn id="18" dur="2000" fill="hold"/>
                                        <p:tgtEl>
                                          <p:spTgt spid="4"/>
                                        </p:tgtEl>
                                        <p:attrNameLst>
                                          <p:attrName>fill.type</p:attrName>
                                        </p:attrNameLst>
                                      </p:cBhvr>
                                      <p:to>
                                        <p:strVal val="solid"/>
                                      </p:to>
                                    </p:set>
                                    <p:set>
                                      <p:cBhvr>
                                        <p:cTn id="19" dur="2000" fill="hold"/>
                                        <p:tgtEl>
                                          <p:spTgt spid="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28"/>
                                        </p:tgtEl>
                                        <p:attrNameLst>
                                          <p:attrName>fillcolor</p:attrName>
                                        </p:attrNameLst>
                                      </p:cBhvr>
                                      <p:to>
                                        <a:schemeClr val="accent2"/>
                                      </p:to>
                                    </p:animClr>
                                    <p:set>
                                      <p:cBhvr>
                                        <p:cTn id="22" dur="2000" fill="hold"/>
                                        <p:tgtEl>
                                          <p:spTgt spid="28"/>
                                        </p:tgtEl>
                                        <p:attrNameLst>
                                          <p:attrName>fill.type</p:attrName>
                                        </p:attrNameLst>
                                      </p:cBhvr>
                                      <p:to>
                                        <p:strVal val="solid"/>
                                      </p:to>
                                    </p:set>
                                    <p:set>
                                      <p:cBhvr>
                                        <p:cTn id="23" dur="2000" fill="hold"/>
                                        <p:tgtEl>
                                          <p:spTgt spid="28"/>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FF25003A-2408-93C0-8FEF-3A56C05A9506}"/>
              </a:ext>
            </a:extLst>
          </p:cNvPr>
          <p:cNvSpPr/>
          <p:nvPr/>
        </p:nvSpPr>
        <p:spPr>
          <a:xfrm>
            <a:off x="115724" y="952180"/>
            <a:ext cx="5675653" cy="370221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5" name="Google Shape;1387;p53">
            <a:extLst>
              <a:ext uri="{FF2B5EF4-FFF2-40B4-BE49-F238E27FC236}">
                <a16:creationId xmlns:a16="http://schemas.microsoft.com/office/drawing/2014/main" id="{660F3426-3879-2CAB-41E0-E149342EB4E2}"/>
              </a:ext>
            </a:extLst>
          </p:cNvPr>
          <p:cNvGrpSpPr/>
          <p:nvPr/>
        </p:nvGrpSpPr>
        <p:grpSpPr>
          <a:xfrm rot="10800000" flipH="1">
            <a:off x="2067505" y="4654390"/>
            <a:ext cx="3829050" cy="936056"/>
            <a:chOff x="238125" y="1984300"/>
            <a:chExt cx="7143750" cy="1746375"/>
          </a:xfrm>
        </p:grpSpPr>
        <p:sp>
          <p:nvSpPr>
            <p:cNvPr id="6" name="Google Shape;1388;p53">
              <a:extLst>
                <a:ext uri="{FF2B5EF4-FFF2-40B4-BE49-F238E27FC236}">
                  <a16:creationId xmlns:a16="http://schemas.microsoft.com/office/drawing/2014/main"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9;p53">
              <a:extLst>
                <a:ext uri="{FF2B5EF4-FFF2-40B4-BE49-F238E27FC236}">
                  <a16:creationId xmlns:a16="http://schemas.microsoft.com/office/drawing/2014/main"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0;p53">
              <a:extLst>
                <a:ext uri="{FF2B5EF4-FFF2-40B4-BE49-F238E27FC236}">
                  <a16:creationId xmlns:a16="http://schemas.microsoft.com/office/drawing/2014/main"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1;p53">
              <a:extLst>
                <a:ext uri="{FF2B5EF4-FFF2-40B4-BE49-F238E27FC236}">
                  <a16:creationId xmlns:a16="http://schemas.microsoft.com/office/drawing/2014/main"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2;p53">
              <a:extLst>
                <a:ext uri="{FF2B5EF4-FFF2-40B4-BE49-F238E27FC236}">
                  <a16:creationId xmlns:a16="http://schemas.microsoft.com/office/drawing/2014/main"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3;p53">
              <a:extLst>
                <a:ext uri="{FF2B5EF4-FFF2-40B4-BE49-F238E27FC236}">
                  <a16:creationId xmlns:a16="http://schemas.microsoft.com/office/drawing/2014/main"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4;p53">
              <a:extLst>
                <a:ext uri="{FF2B5EF4-FFF2-40B4-BE49-F238E27FC236}">
                  <a16:creationId xmlns:a16="http://schemas.microsoft.com/office/drawing/2014/main"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5;p53">
              <a:extLst>
                <a:ext uri="{FF2B5EF4-FFF2-40B4-BE49-F238E27FC236}">
                  <a16:creationId xmlns:a16="http://schemas.microsoft.com/office/drawing/2014/main"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6;p53">
              <a:extLst>
                <a:ext uri="{FF2B5EF4-FFF2-40B4-BE49-F238E27FC236}">
                  <a16:creationId xmlns:a16="http://schemas.microsoft.com/office/drawing/2014/main"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7;p53">
              <a:extLst>
                <a:ext uri="{FF2B5EF4-FFF2-40B4-BE49-F238E27FC236}">
                  <a16:creationId xmlns:a16="http://schemas.microsoft.com/office/drawing/2014/main"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8;p53">
              <a:extLst>
                <a:ext uri="{FF2B5EF4-FFF2-40B4-BE49-F238E27FC236}">
                  <a16:creationId xmlns:a16="http://schemas.microsoft.com/office/drawing/2014/main"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p53">
              <a:extLst>
                <a:ext uri="{FF2B5EF4-FFF2-40B4-BE49-F238E27FC236}">
                  <a16:creationId xmlns:a16="http://schemas.microsoft.com/office/drawing/2014/main"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p53">
              <a:extLst>
                <a:ext uri="{FF2B5EF4-FFF2-40B4-BE49-F238E27FC236}">
                  <a16:creationId xmlns:a16="http://schemas.microsoft.com/office/drawing/2014/main"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1;p53">
              <a:extLst>
                <a:ext uri="{FF2B5EF4-FFF2-40B4-BE49-F238E27FC236}">
                  <a16:creationId xmlns:a16="http://schemas.microsoft.com/office/drawing/2014/main"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p53">
              <a:extLst>
                <a:ext uri="{FF2B5EF4-FFF2-40B4-BE49-F238E27FC236}">
                  <a16:creationId xmlns:a16="http://schemas.microsoft.com/office/drawing/2014/main"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3;p53">
              <a:extLst>
                <a:ext uri="{FF2B5EF4-FFF2-40B4-BE49-F238E27FC236}">
                  <a16:creationId xmlns:a16="http://schemas.microsoft.com/office/drawing/2014/main"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4;p53">
              <a:extLst>
                <a:ext uri="{FF2B5EF4-FFF2-40B4-BE49-F238E27FC236}">
                  <a16:creationId xmlns:a16="http://schemas.microsoft.com/office/drawing/2014/main"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5;p53">
              <a:extLst>
                <a:ext uri="{FF2B5EF4-FFF2-40B4-BE49-F238E27FC236}">
                  <a16:creationId xmlns:a16="http://schemas.microsoft.com/office/drawing/2014/main"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6;p53">
              <a:extLst>
                <a:ext uri="{FF2B5EF4-FFF2-40B4-BE49-F238E27FC236}">
                  <a16:creationId xmlns:a16="http://schemas.microsoft.com/office/drawing/2014/main"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7;p53">
              <a:extLst>
                <a:ext uri="{FF2B5EF4-FFF2-40B4-BE49-F238E27FC236}">
                  <a16:creationId xmlns:a16="http://schemas.microsoft.com/office/drawing/2014/main"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8;p53">
              <a:extLst>
                <a:ext uri="{FF2B5EF4-FFF2-40B4-BE49-F238E27FC236}">
                  <a16:creationId xmlns:a16="http://schemas.microsoft.com/office/drawing/2014/main"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410;p53">
            <a:extLst>
              <a:ext uri="{FF2B5EF4-FFF2-40B4-BE49-F238E27FC236}">
                <a16:creationId xmlns:a16="http://schemas.microsoft.com/office/drawing/2014/main" id="{393AD71C-8EEF-E5B9-62CA-C0A9FF1786C0}"/>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12;p53">
            <a:extLst>
              <a:ext uri="{FF2B5EF4-FFF2-40B4-BE49-F238E27FC236}">
                <a16:creationId xmlns:a16="http://schemas.microsoft.com/office/drawing/2014/main" id="{D5154853-D287-05D6-4938-D4D26CAB6392}"/>
              </a:ext>
            </a:extLst>
          </p:cNvPr>
          <p:cNvSpPr txBox="1">
            <a:spLocks/>
          </p:cNvSpPr>
          <p:nvPr/>
        </p:nvSpPr>
        <p:spPr>
          <a:xfrm>
            <a:off x="272485" y="1191745"/>
            <a:ext cx="5587627" cy="31054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1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pPr algn="just"/>
            <a:r>
              <a:rPr lang="vi-VN" sz="2200" b="0" i="0" dirty="0">
                <a:solidFill>
                  <a:srgbClr val="000000"/>
                </a:solidFill>
                <a:effectLst/>
                <a:latin typeface="Cambria" panose="02040503050406030204" pitchFamily="18" charset="0"/>
                <a:ea typeface="Cambria" panose="02040503050406030204" pitchFamily="18" charset="0"/>
              </a:rPr>
              <a:t>Trong tác phẩm Lịch sử nước ta (năm 1942), Bác Hồ viết:</a:t>
            </a:r>
          </a:p>
          <a:p>
            <a:pPr algn="ctr"/>
            <a:r>
              <a:rPr lang="vi-VN" sz="2200" b="0" i="1" dirty="0">
                <a:solidFill>
                  <a:srgbClr val="000000"/>
                </a:solidFill>
                <a:effectLst/>
                <a:latin typeface="Cambria" panose="02040503050406030204" pitchFamily="18" charset="0"/>
                <a:ea typeface="Cambria" panose="02040503050406030204" pitchFamily="18" charset="0"/>
              </a:rPr>
              <a:t>Nhà Trần thống trị giang san</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Trị yên trong nước, đánh tan giặc ngoài ...</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Đời Trần văn giỏi võ nhiều,</a:t>
            </a:r>
            <a:endParaRPr lang="vi-VN" sz="2200" b="0" i="0" dirty="0">
              <a:solidFill>
                <a:srgbClr val="000000"/>
              </a:solidFill>
              <a:effectLst/>
              <a:latin typeface="Cambria" panose="02040503050406030204" pitchFamily="18" charset="0"/>
              <a:ea typeface="Cambria" panose="02040503050406030204" pitchFamily="18" charset="0"/>
            </a:endParaRPr>
          </a:p>
          <a:p>
            <a:pPr algn="ctr"/>
            <a:r>
              <a:rPr lang="vi-VN" sz="2200" b="0" i="1" dirty="0">
                <a:solidFill>
                  <a:srgbClr val="000000"/>
                </a:solidFill>
                <a:effectLst/>
                <a:latin typeface="Cambria" panose="02040503050406030204" pitchFamily="18" charset="0"/>
                <a:ea typeface="Cambria" panose="02040503050406030204" pitchFamily="18" charset="0"/>
              </a:rPr>
              <a:t>Ngoài dân thịnh vượng, trong triều hiền minh.</a:t>
            </a:r>
            <a:endParaRPr lang="vi-VN" sz="2200" b="0" i="0" dirty="0">
              <a:solidFill>
                <a:srgbClr val="000000"/>
              </a:solidFill>
              <a:effectLst/>
              <a:latin typeface="Cambria" panose="02040503050406030204" pitchFamily="18" charset="0"/>
              <a:ea typeface="Cambria" panose="02040503050406030204" pitchFamily="18" charset="0"/>
            </a:endParaRPr>
          </a:p>
          <a:p>
            <a:pPr algn="just"/>
            <a:r>
              <a:rPr lang="vi-VN" sz="2200" b="1" i="0" dirty="0">
                <a:solidFill>
                  <a:srgbClr val="000000"/>
                </a:solidFill>
                <a:effectLst/>
                <a:latin typeface="Cambria" panose="02040503050406030204" pitchFamily="18" charset="0"/>
                <a:ea typeface="Cambria" panose="02040503050406030204" pitchFamily="18" charset="0"/>
              </a:rPr>
              <a:t>Theo em, các câu thơ trên nói đến những đóng góp nào của Triều Trần đối với lịch sử dân tộc?</a:t>
            </a:r>
          </a:p>
        </p:txBody>
      </p:sp>
      <p:grpSp>
        <p:nvGrpSpPr>
          <p:cNvPr id="30" name="Google Shape;1413;p53">
            <a:extLst>
              <a:ext uri="{FF2B5EF4-FFF2-40B4-BE49-F238E27FC236}">
                <a16:creationId xmlns:a16="http://schemas.microsoft.com/office/drawing/2014/main" id="{9EC91B52-1088-78D7-D748-1367C3AD5ED4}"/>
              </a:ext>
            </a:extLst>
          </p:cNvPr>
          <p:cNvGrpSpPr/>
          <p:nvPr/>
        </p:nvGrpSpPr>
        <p:grpSpPr>
          <a:xfrm rot="3366779" flipH="1">
            <a:off x="7651099" y="40051"/>
            <a:ext cx="1782424" cy="1363331"/>
            <a:chOff x="2939750" y="4553425"/>
            <a:chExt cx="759150" cy="580675"/>
          </a:xfrm>
        </p:grpSpPr>
        <p:sp>
          <p:nvSpPr>
            <p:cNvPr id="31" name="Google Shape;1414;p53">
              <a:extLst>
                <a:ext uri="{FF2B5EF4-FFF2-40B4-BE49-F238E27FC236}">
                  <a16:creationId xmlns:a16="http://schemas.microsoft.com/office/drawing/2014/main"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5;p53">
              <a:extLst>
                <a:ext uri="{FF2B5EF4-FFF2-40B4-BE49-F238E27FC236}">
                  <a16:creationId xmlns:a16="http://schemas.microsoft.com/office/drawing/2014/main"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16;p53">
              <a:extLst>
                <a:ext uri="{FF2B5EF4-FFF2-40B4-BE49-F238E27FC236}">
                  <a16:creationId xmlns:a16="http://schemas.microsoft.com/office/drawing/2014/main"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7;p53">
              <a:extLst>
                <a:ext uri="{FF2B5EF4-FFF2-40B4-BE49-F238E27FC236}">
                  <a16:creationId xmlns:a16="http://schemas.microsoft.com/office/drawing/2014/main"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18;p53">
            <a:extLst>
              <a:ext uri="{FF2B5EF4-FFF2-40B4-BE49-F238E27FC236}">
                <a16:creationId xmlns:a16="http://schemas.microsoft.com/office/drawing/2014/main" id="{4D00F8E3-6D1B-5040-CCCE-F8F5DCB78735}"/>
              </a:ext>
            </a:extLst>
          </p:cNvPr>
          <p:cNvGrpSpPr/>
          <p:nvPr/>
        </p:nvGrpSpPr>
        <p:grpSpPr>
          <a:xfrm rot="4216966">
            <a:off x="-1650132" y="3732785"/>
            <a:ext cx="2732656" cy="1843211"/>
            <a:chOff x="965100" y="1428788"/>
            <a:chExt cx="1354200" cy="913425"/>
          </a:xfrm>
        </p:grpSpPr>
        <p:sp>
          <p:nvSpPr>
            <p:cNvPr id="36" name="Google Shape;1419;p53">
              <a:extLst>
                <a:ext uri="{FF2B5EF4-FFF2-40B4-BE49-F238E27FC236}">
                  <a16:creationId xmlns:a16="http://schemas.microsoft.com/office/drawing/2014/main"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0;p53">
              <a:extLst>
                <a:ext uri="{FF2B5EF4-FFF2-40B4-BE49-F238E27FC236}">
                  <a16:creationId xmlns:a16="http://schemas.microsoft.com/office/drawing/2014/main"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p53">
              <a:extLst>
                <a:ext uri="{FF2B5EF4-FFF2-40B4-BE49-F238E27FC236}">
                  <a16:creationId xmlns:a16="http://schemas.microsoft.com/office/drawing/2014/main"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2;p53">
              <a:extLst>
                <a:ext uri="{FF2B5EF4-FFF2-40B4-BE49-F238E27FC236}">
                  <a16:creationId xmlns:a16="http://schemas.microsoft.com/office/drawing/2014/main"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3;p53">
              <a:extLst>
                <a:ext uri="{FF2B5EF4-FFF2-40B4-BE49-F238E27FC236}">
                  <a16:creationId xmlns:a16="http://schemas.microsoft.com/office/drawing/2014/main"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30;p53">
            <a:extLst>
              <a:ext uri="{FF2B5EF4-FFF2-40B4-BE49-F238E27FC236}">
                <a16:creationId xmlns:a16="http://schemas.microsoft.com/office/drawing/2014/main" id="{8B9DF1CE-4173-2384-D4D3-8D7C4478F202}"/>
              </a:ext>
            </a:extLst>
          </p:cNvPr>
          <p:cNvGrpSpPr/>
          <p:nvPr/>
        </p:nvGrpSpPr>
        <p:grpSpPr>
          <a:xfrm flipH="1">
            <a:off x="8604541" y="4831249"/>
            <a:ext cx="270464" cy="117823"/>
            <a:chOff x="2903262" y="4795769"/>
            <a:chExt cx="373776" cy="162828"/>
          </a:xfrm>
        </p:grpSpPr>
        <p:sp>
          <p:nvSpPr>
            <p:cNvPr id="42" name="Google Shape;1431;p53">
              <a:extLst>
                <a:ext uri="{FF2B5EF4-FFF2-40B4-BE49-F238E27FC236}">
                  <a16:creationId xmlns:a16="http://schemas.microsoft.com/office/drawing/2014/main"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2;p53">
              <a:extLst>
                <a:ext uri="{FF2B5EF4-FFF2-40B4-BE49-F238E27FC236}">
                  <a16:creationId xmlns:a16="http://schemas.microsoft.com/office/drawing/2014/main"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3;p53">
              <a:extLst>
                <a:ext uri="{FF2B5EF4-FFF2-40B4-BE49-F238E27FC236}">
                  <a16:creationId xmlns:a16="http://schemas.microsoft.com/office/drawing/2014/main"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 name="Graphic 44">
            <a:extLst>
              <a:ext uri="{FF2B5EF4-FFF2-40B4-BE49-F238E27FC236}">
                <a16:creationId xmlns:a16="http://schemas.microsoft.com/office/drawing/2014/main" id="{F98ED0AD-95D5-2CE0-8ED7-85FE4D14AE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9380" y="2286120"/>
            <a:ext cx="3171404" cy="2067286"/>
          </a:xfrm>
          <a:prstGeom prst="rect">
            <a:avLst/>
          </a:prstGeom>
        </p:spPr>
      </p:pic>
      <p:pic>
        <p:nvPicPr>
          <p:cNvPr id="46" name="Picture 45">
            <a:extLst>
              <a:ext uri="{FF2B5EF4-FFF2-40B4-BE49-F238E27FC236}">
                <a16:creationId xmlns:a16="http://schemas.microsoft.com/office/drawing/2014/main" id="{93B5674D-0964-7144-BCE7-BE82B21C0815}"/>
              </a:ext>
            </a:extLst>
          </p:cNvPr>
          <p:cNvPicPr>
            <a:picLocks noChangeAspect="1"/>
          </p:cNvPicPr>
          <p:nvPr/>
        </p:nvPicPr>
        <p:blipFill>
          <a:blip r:embed="rId4"/>
          <a:stretch>
            <a:fillRect/>
          </a:stretch>
        </p:blipFill>
        <p:spPr>
          <a:xfrm>
            <a:off x="1185333" y="-234064"/>
            <a:ext cx="5431035" cy="1342152"/>
          </a:xfrm>
          <a:prstGeom prst="rect">
            <a:avLst/>
          </a:prstGeom>
        </p:spPr>
      </p:pic>
    </p:spTree>
    <p:extLst>
      <p:ext uri="{BB962C8B-B14F-4D97-AF65-F5344CB8AC3E}">
        <p14:creationId xmlns:p14="http://schemas.microsoft.com/office/powerpoint/2010/main" val="22305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466884" y="0"/>
            <a:ext cx="9637427" cy="5894561"/>
          </a:xfrm>
          <a:custGeom>
            <a:avLst/>
            <a:gdLst/>
            <a:ahLst/>
            <a:cxnLst/>
            <a:rect l="l" t="t" r="r" b="b"/>
            <a:pathLst>
              <a:path w="19274853" h="11789122">
                <a:moveTo>
                  <a:pt x="0" y="0"/>
                </a:moveTo>
                <a:lnTo>
                  <a:pt x="19274853" y="0"/>
                </a:lnTo>
                <a:lnTo>
                  <a:pt x="19274853" y="11789122"/>
                </a:lnTo>
                <a:lnTo>
                  <a:pt x="0" y="11789122"/>
                </a:lnTo>
                <a:lnTo>
                  <a:pt x="0" y="0"/>
                </a:lnTo>
                <a:close/>
              </a:path>
            </a:pathLst>
          </a:custGeom>
          <a:blipFill>
            <a:blip r:embed="rId3">
              <a:alphaModFix amt="7999"/>
              <a:extLst>
                <a:ext uri="{96DAC541-7B7A-43D3-8B79-37D633B846F1}">
                  <asvg:svgBlip xmlns:asvg="http://schemas.microsoft.com/office/drawing/2016/SVG/main" r:embed="rId4"/>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10" name="Group 10"/>
          <p:cNvGrpSpPr/>
          <p:nvPr/>
        </p:nvGrpSpPr>
        <p:grpSpPr>
          <a:xfrm>
            <a:off x="774151" y="1506729"/>
            <a:ext cx="7539994" cy="1875626"/>
            <a:chOff x="0" y="0"/>
            <a:chExt cx="20106649" cy="5001668"/>
          </a:xfrm>
        </p:grpSpPr>
        <p:grpSp>
          <p:nvGrpSpPr>
            <p:cNvPr id="11" name="Group 11"/>
            <p:cNvGrpSpPr/>
            <p:nvPr/>
          </p:nvGrpSpPr>
          <p:grpSpPr>
            <a:xfrm>
              <a:off x="0" y="0"/>
              <a:ext cx="20106649" cy="5001668"/>
              <a:chOff x="0" y="0"/>
              <a:chExt cx="6563626" cy="1632747"/>
            </a:xfrm>
          </p:grpSpPr>
          <p:sp>
            <p:nvSpPr>
              <p:cNvPr id="12" name="Freeform 12"/>
              <p:cNvSpPr/>
              <p:nvPr/>
            </p:nvSpPr>
            <p:spPr>
              <a:xfrm>
                <a:off x="48260" y="4826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50" y="635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F9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0" y="0"/>
                <a:ext cx="6528066" cy="1597187"/>
              </a:xfrm>
              <a:custGeom>
                <a:avLst/>
                <a:gdLst/>
                <a:ahLst/>
                <a:cxnLst/>
                <a:rect l="l" t="t" r="r" b="b"/>
                <a:pathLst>
                  <a:path w="6528066" h="1597187">
                    <a:moveTo>
                      <a:pt x="6528066" y="1597187"/>
                    </a:moveTo>
                    <a:lnTo>
                      <a:pt x="0" y="1597187"/>
                    </a:lnTo>
                    <a:lnTo>
                      <a:pt x="0" y="0"/>
                    </a:lnTo>
                    <a:lnTo>
                      <a:pt x="6528066" y="0"/>
                    </a:lnTo>
                    <a:lnTo>
                      <a:pt x="6528066" y="1597187"/>
                    </a:lnTo>
                    <a:close/>
                    <a:moveTo>
                      <a:pt x="12700" y="1584487"/>
                    </a:moveTo>
                    <a:lnTo>
                      <a:pt x="6515366" y="1584487"/>
                    </a:lnTo>
                    <a:lnTo>
                      <a:pt x="6515366" y="12700"/>
                    </a:lnTo>
                    <a:lnTo>
                      <a:pt x="12700" y="12700"/>
                    </a:lnTo>
                    <a:lnTo>
                      <a:pt x="1270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5" name="TextBox 15"/>
            <p:cNvSpPr txBox="1"/>
            <p:nvPr/>
          </p:nvSpPr>
          <p:spPr>
            <a:xfrm>
              <a:off x="986605" y="1864090"/>
              <a:ext cx="18133441" cy="1919330"/>
            </a:xfrm>
            <a:prstGeom prst="rect">
              <a:avLst/>
            </a:prstGeom>
          </p:spPr>
          <p:txBody>
            <a:bodyPr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Chúc</a:t>
              </a:r>
              <a:r>
                <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rPr>
                <a:t> </a:t>
              </a: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mừng</a:t>
              </a:r>
              <a:endPar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endParaRPr>
            </a:p>
          </p:txBody>
        </p:sp>
      </p:grpSp>
      <p:sp>
        <p:nvSpPr>
          <p:cNvPr id="18" name="Freeform 18"/>
          <p:cNvSpPr/>
          <p:nvPr/>
        </p:nvSpPr>
        <p:spPr>
          <a:xfrm>
            <a:off x="1480360" y="4730752"/>
            <a:ext cx="1215048" cy="534621"/>
          </a:xfrm>
          <a:custGeom>
            <a:avLst/>
            <a:gdLst/>
            <a:ahLst/>
            <a:cxnLst/>
            <a:rect l="l" t="t" r="r" b="b"/>
            <a:pathLst>
              <a:path w="2430096" h="1069242">
                <a:moveTo>
                  <a:pt x="0" y="0"/>
                </a:moveTo>
                <a:lnTo>
                  <a:pt x="2430096" y="0"/>
                </a:lnTo>
                <a:lnTo>
                  <a:pt x="2430096" y="1069242"/>
                </a:lnTo>
                <a:lnTo>
                  <a:pt x="0" y="106924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rot="-1108897">
            <a:off x="881709" y="3660612"/>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rot="1187371">
            <a:off x="8528369" y="3420684"/>
            <a:ext cx="202563" cy="215077"/>
          </a:xfrm>
          <a:custGeom>
            <a:avLst/>
            <a:gdLst/>
            <a:ahLst/>
            <a:cxnLst/>
            <a:rect l="l" t="t" r="r" b="b"/>
            <a:pathLst>
              <a:path w="405126" h="430153">
                <a:moveTo>
                  <a:pt x="0" y="0"/>
                </a:moveTo>
                <a:lnTo>
                  <a:pt x="405126" y="0"/>
                </a:lnTo>
                <a:lnTo>
                  <a:pt x="405126" y="430153"/>
                </a:lnTo>
                <a:lnTo>
                  <a:pt x="0" y="43015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2" name="Freeform 22"/>
          <p:cNvSpPr/>
          <p:nvPr/>
        </p:nvSpPr>
        <p:spPr>
          <a:xfrm rot="1187371">
            <a:off x="7020239" y="436645"/>
            <a:ext cx="255235" cy="271002"/>
          </a:xfrm>
          <a:custGeom>
            <a:avLst/>
            <a:gdLst/>
            <a:ahLst/>
            <a:cxnLst/>
            <a:rect l="l" t="t" r="r" b="b"/>
            <a:pathLst>
              <a:path w="510469" h="542004">
                <a:moveTo>
                  <a:pt x="0" y="0"/>
                </a:moveTo>
                <a:lnTo>
                  <a:pt x="510469" y="0"/>
                </a:lnTo>
                <a:lnTo>
                  <a:pt x="510469" y="542005"/>
                </a:lnTo>
                <a:lnTo>
                  <a:pt x="0" y="542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rot="-1147221">
            <a:off x="1601937" y="453433"/>
            <a:ext cx="255235" cy="271002"/>
          </a:xfrm>
          <a:custGeom>
            <a:avLst/>
            <a:gdLst/>
            <a:ahLst/>
            <a:cxnLst/>
            <a:rect l="l" t="t" r="r" b="b"/>
            <a:pathLst>
              <a:path w="510469" h="542004">
                <a:moveTo>
                  <a:pt x="0" y="0"/>
                </a:moveTo>
                <a:lnTo>
                  <a:pt x="510470" y="0"/>
                </a:lnTo>
                <a:lnTo>
                  <a:pt x="510470" y="542005"/>
                </a:lnTo>
                <a:lnTo>
                  <a:pt x="0" y="542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Freeform 24"/>
          <p:cNvSpPr/>
          <p:nvPr/>
        </p:nvSpPr>
        <p:spPr>
          <a:xfrm>
            <a:off x="7874070" y="1602747"/>
            <a:ext cx="1613196" cy="841795"/>
          </a:xfrm>
          <a:custGeom>
            <a:avLst/>
            <a:gdLst/>
            <a:ahLst/>
            <a:cxnLst/>
            <a:rect l="l" t="t" r="r" b="b"/>
            <a:pathLst>
              <a:path w="3226391" h="1683589">
                <a:moveTo>
                  <a:pt x="0" y="0"/>
                </a:moveTo>
                <a:lnTo>
                  <a:pt x="3226391" y="0"/>
                </a:lnTo>
                <a:lnTo>
                  <a:pt x="3226391" y="1683590"/>
                </a:lnTo>
                <a:lnTo>
                  <a:pt x="0" y="168359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VN" sz="900" b="0" i="0" u="none" strike="noStrike" kern="1200" cap="none" spc="0" normalizeH="0" baseline="0" noProof="0" dirty="0">
                <a:ln>
                  <a:noFill/>
                </a:ln>
                <a:solidFill>
                  <a:prstClr val="black"/>
                </a:solidFill>
                <a:effectLst/>
                <a:uLnTx/>
                <a:uFillTx/>
                <a:latin typeface="Calibri"/>
                <a:ea typeface="+mn-ea"/>
                <a:cs typeface="Arial"/>
                <a:sym typeface="Arial"/>
              </a:rPr>
              <a:t> </a:t>
            </a:r>
          </a:p>
        </p:txBody>
      </p:sp>
      <p:sp>
        <p:nvSpPr>
          <p:cNvPr id="25" name="Freeform 25"/>
          <p:cNvSpPr/>
          <p:nvPr/>
        </p:nvSpPr>
        <p:spPr>
          <a:xfrm rot="322681">
            <a:off x="3657872" y="425868"/>
            <a:ext cx="874490" cy="292557"/>
          </a:xfrm>
          <a:custGeom>
            <a:avLst/>
            <a:gdLst/>
            <a:ahLst/>
            <a:cxnLst/>
            <a:rect l="l" t="t" r="r" b="b"/>
            <a:pathLst>
              <a:path w="1748980" h="585113">
                <a:moveTo>
                  <a:pt x="0" y="0"/>
                </a:moveTo>
                <a:lnTo>
                  <a:pt x="1748980" y="0"/>
                </a:lnTo>
                <a:lnTo>
                  <a:pt x="1748980" y="585113"/>
                </a:lnTo>
                <a:lnTo>
                  <a:pt x="0" y="5851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6" name="Freeform 26"/>
          <p:cNvSpPr/>
          <p:nvPr/>
        </p:nvSpPr>
        <p:spPr>
          <a:xfrm rot="-612318">
            <a:off x="7279804" y="4078062"/>
            <a:ext cx="840867" cy="674222"/>
          </a:xfrm>
          <a:custGeom>
            <a:avLst/>
            <a:gdLst/>
            <a:ahLst/>
            <a:cxnLst/>
            <a:rect l="l" t="t" r="r" b="b"/>
            <a:pathLst>
              <a:path w="1681733" h="1348444">
                <a:moveTo>
                  <a:pt x="0" y="0"/>
                </a:moveTo>
                <a:lnTo>
                  <a:pt x="1681732" y="0"/>
                </a:lnTo>
                <a:lnTo>
                  <a:pt x="1681732" y="1348444"/>
                </a:lnTo>
                <a:lnTo>
                  <a:pt x="0" y="134844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1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E8B847BA-6CB9-CB9C-9B40-142E75A753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95458" y="2766386"/>
            <a:ext cx="3490574" cy="2275337"/>
          </a:xfrm>
          <a:prstGeom prst="rect">
            <a:avLst/>
          </a:prstGeom>
        </p:spPr>
      </p:pic>
      <p:pic>
        <p:nvPicPr>
          <p:cNvPr id="7" name="Picture 6">
            <a:extLst>
              <a:ext uri="{FF2B5EF4-FFF2-40B4-BE49-F238E27FC236}">
                <a16:creationId xmlns:a16="http://schemas.microsoft.com/office/drawing/2014/main" id="{DEDADD4C-6728-9A6B-D170-B0EC698FF418}"/>
              </a:ext>
            </a:extLst>
          </p:cNvPr>
          <p:cNvPicPr>
            <a:picLocks noChangeAspect="1"/>
          </p:cNvPicPr>
          <p:nvPr/>
        </p:nvPicPr>
        <p:blipFill>
          <a:blip r:embed="rId5"/>
          <a:srcRect l="21824" t="1" r="20932" b="-7732"/>
          <a:stretch/>
        </p:blipFill>
        <p:spPr>
          <a:xfrm>
            <a:off x="257968" y="101777"/>
            <a:ext cx="7315518" cy="331270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3570136" y="660400"/>
            <a:ext cx="5472264" cy="2647012"/>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E7DCD2"/>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3514477" y="850900"/>
            <a:ext cx="5629523" cy="230832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Các câu thơ trên nói đến những đóng góp của Triều Trần trong việc xây dựng đất nước phát triển phồn thịnh, cũng như đánh bại mọi kẻ thù xâm lược để bảo vệ đất nước, mang lại cuộc sống ấm no, hạnh phúc cho nhân dân.</a:t>
            </a:r>
            <a:endParaRPr kumimoji="0" lang="en-GB" sz="24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195684" y="296333"/>
            <a:ext cx="4366897" cy="5143500"/>
          </a:xfrm>
          <a:prstGeom prst="rect">
            <a:avLst/>
          </a:prstGeom>
        </p:spPr>
      </p:pic>
    </p:spTree>
    <p:extLst>
      <p:ext uri="{BB962C8B-B14F-4D97-AF65-F5344CB8AC3E}">
        <p14:creationId xmlns:p14="http://schemas.microsoft.com/office/powerpoint/2010/main" val="3459498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3">
          <a:extLst>
            <a:ext uri="{FF2B5EF4-FFF2-40B4-BE49-F238E27FC236}">
              <a16:creationId xmlns:a16="http://schemas.microsoft.com/office/drawing/2014/main" id="{FBEF127F-9788-A92F-BAB3-B6E510EECDA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764B8AC-9D02-5201-2CF2-A6FDFE6847ED}"/>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id="{B5F0DFEA-05E7-A175-A804-074E53BFA29E}"/>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id="{905495E8-6099-3A96-C077-DA552E513D8F}"/>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id="{B07F8B7D-4C05-F10E-25C3-4709A2D800D2}"/>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 name="Picture 9">
            <a:extLst>
              <a:ext uri="{FF2B5EF4-FFF2-40B4-BE49-F238E27FC236}">
                <a16:creationId xmlns:a16="http://schemas.microsoft.com/office/drawing/2014/main" id="{1EDA2756-C688-45EC-8352-F5EC8CB797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4" y="-152400"/>
            <a:ext cx="1109534" cy="1109534"/>
          </a:xfrm>
          <a:prstGeom prst="rect">
            <a:avLst/>
          </a:prstGeom>
        </p:spPr>
      </p:pic>
      <p:pic>
        <p:nvPicPr>
          <p:cNvPr id="14" name="Picture 13">
            <a:extLst>
              <a:ext uri="{FF2B5EF4-FFF2-40B4-BE49-F238E27FC236}">
                <a16:creationId xmlns:a16="http://schemas.microsoft.com/office/drawing/2014/main" id="{F3A53D82-44F3-07D4-2CA7-969560584A59}"/>
              </a:ext>
            </a:extLst>
          </p:cNvPr>
          <p:cNvPicPr>
            <a:picLocks noChangeAspect="1"/>
          </p:cNvPicPr>
          <p:nvPr/>
        </p:nvPicPr>
        <p:blipFill>
          <a:blip r:embed="rId5"/>
          <a:srcRect l="13837" t="15372" r="52860" b="74305"/>
          <a:stretch/>
        </p:blipFill>
        <p:spPr>
          <a:xfrm>
            <a:off x="5238421" y="172176"/>
            <a:ext cx="2644949" cy="415237"/>
          </a:xfrm>
          <a:prstGeom prst="rect">
            <a:avLst/>
          </a:prstGeom>
        </p:spPr>
      </p:pic>
      <p:pic>
        <p:nvPicPr>
          <p:cNvPr id="16" name="Picture 15">
            <a:extLst>
              <a:ext uri="{FF2B5EF4-FFF2-40B4-BE49-F238E27FC236}">
                <a16:creationId xmlns:a16="http://schemas.microsoft.com/office/drawing/2014/main" id="{DCB248AC-7278-08C8-3740-897A8C2C5760}"/>
              </a:ext>
            </a:extLst>
          </p:cNvPr>
          <p:cNvPicPr>
            <a:picLocks noChangeAspect="1"/>
          </p:cNvPicPr>
          <p:nvPr/>
        </p:nvPicPr>
        <p:blipFill>
          <a:blip r:embed="rId6"/>
          <a:stretch>
            <a:fillRect/>
          </a:stretch>
        </p:blipFill>
        <p:spPr>
          <a:xfrm>
            <a:off x="3241284" y="1510101"/>
            <a:ext cx="6090432" cy="1731414"/>
          </a:xfrm>
          <a:prstGeom prst="rect">
            <a:avLst/>
          </a:prstGeom>
        </p:spPr>
      </p:pic>
    </p:spTree>
    <p:extLst>
      <p:ext uri="{BB962C8B-B14F-4D97-AF65-F5344CB8AC3E}">
        <p14:creationId xmlns:p14="http://schemas.microsoft.com/office/powerpoint/2010/main" val="18049319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6B9632-7FE1-FBAF-7E29-6AFD16FA253B}"/>
              </a:ext>
            </a:extLst>
          </p:cNvPr>
          <p:cNvPicPr>
            <a:picLocks noChangeAspect="1"/>
          </p:cNvPicPr>
          <p:nvPr/>
        </p:nvPicPr>
        <p:blipFill>
          <a:blip r:embed="rId2"/>
          <a:stretch>
            <a:fillRect/>
          </a:stretch>
        </p:blipFill>
        <p:spPr>
          <a:xfrm>
            <a:off x="262097" y="0"/>
            <a:ext cx="8535140" cy="1383912"/>
          </a:xfrm>
          <a:prstGeom prst="rect">
            <a:avLst/>
          </a:prstGeom>
        </p:spPr>
      </p:pic>
      <p:sp>
        <p:nvSpPr>
          <p:cNvPr id="8" name="圆角矩形 17">
            <a:extLst>
              <a:ext uri="{FF2B5EF4-FFF2-40B4-BE49-F238E27FC236}">
                <a16:creationId xmlns:a16="http://schemas.microsoft.com/office/drawing/2014/main" id="{CE03F40D-B4D9-7A47-1BAC-9066072020FB}"/>
              </a:ext>
            </a:extLst>
          </p:cNvPr>
          <p:cNvSpPr/>
          <p:nvPr/>
        </p:nvSpPr>
        <p:spPr>
          <a:xfrm>
            <a:off x="330200" y="1578303"/>
            <a:ext cx="8390467" cy="320536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Trình bày được những nét chính về lịch sử Việt Nam thời nhà Trần thông qua các câu chuyện về một số nhân vật lịch sử (ví dụ: Trần nhân Tông, Trần Quốc Tuấn, Phạm Ngũ Lão, Trần Quốc Toản, Yết Kiêu, Dã Tượng, Nguyễn Hiền, Mạc Đĩnh Chi, Chu Văn An,...). </a:t>
            </a:r>
          </a:p>
          <a:p>
            <a:pPr lvl="0" algn="just" defTabSz="914377">
              <a:defRPr/>
            </a:pPr>
            <a:r>
              <a:rPr lang="vi-VN" sz="24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Kể lại được chiến thắng Bạch Đằng có sử dụng tư liệu lịch sử (lược đồ, tranh ảnh, câu chuyện về Trần Quốc Tuấn đánh giặc trên sông Bạch Đằng,...).</a:t>
            </a:r>
          </a:p>
        </p:txBody>
      </p:sp>
    </p:spTree>
    <p:extLst>
      <p:ext uri="{BB962C8B-B14F-4D97-AF65-F5344CB8AC3E}">
        <p14:creationId xmlns:p14="http://schemas.microsoft.com/office/powerpoint/2010/main" val="417646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Tree>
    <p:extLst>
      <p:ext uri="{BB962C8B-B14F-4D97-AF65-F5344CB8AC3E}">
        <p14:creationId xmlns:p14="http://schemas.microsoft.com/office/powerpoint/2010/main" val="240881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a16="http://schemas.microsoft.com/office/drawing/2014/main" id="{77AE737D-72C9-2D20-2904-8CE127D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a16="http://schemas.microsoft.com/office/drawing/2014/main" id="{8AA2CF9C-4B2C-2C61-652F-71F6BEF44265}"/>
              </a:ext>
            </a:extLst>
          </p:cNvPr>
          <p:cNvSpPr/>
          <p:nvPr/>
        </p:nvSpPr>
        <p:spPr>
          <a:xfrm>
            <a:off x="839597" y="3285067"/>
            <a:ext cx="8050403" cy="140436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 Tìm hiểu về Triều Trần và công cuộc xây dựng đất nước.</a:t>
            </a:r>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329287" y="174192"/>
            <a:ext cx="8746980" cy="133287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501198" y="118533"/>
            <a:ext cx="8490402"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2800" b="1" dirty="0">
                <a:solidFill>
                  <a:srgbClr val="1E421E"/>
                </a:solidFill>
                <a:latin typeface="Cambria" panose="02040503050406030204" pitchFamily="18" charset="0"/>
                <a:ea typeface="Assistant"/>
                <a:cs typeface="Assistant"/>
                <a:sym typeface="Assistant"/>
              </a:rPr>
              <a:t>- Đ</a:t>
            </a:r>
            <a:r>
              <a:rPr lang="vi-VN" sz="2800" b="1" dirty="0">
                <a:solidFill>
                  <a:srgbClr val="1E421E"/>
                </a:solidFill>
                <a:latin typeface="Cambria" panose="02040503050406030204" pitchFamily="18" charset="0"/>
                <a:ea typeface="Assistant"/>
                <a:cs typeface="Assistant"/>
                <a:sym typeface="Assistant"/>
              </a:rPr>
              <a:t>ọc thông tin trong SGK và trả lời câu hỏi: </a:t>
            </a:r>
          </a:p>
          <a:p>
            <a:pPr algn="just"/>
            <a:r>
              <a:rPr lang="vi-VN" sz="2400" b="1" dirty="0">
                <a:solidFill>
                  <a:srgbClr val="1E421E"/>
                </a:solidFill>
                <a:latin typeface="Cambria" panose="02040503050406030204" pitchFamily="18" charset="0"/>
                <a:ea typeface="Assistant"/>
                <a:cs typeface="Assistant"/>
                <a:sym typeface="Assistant"/>
              </a:rPr>
              <a:t>+ Nhà Trần được thành lập như thế nào?</a:t>
            </a:r>
          </a:p>
          <a:p>
            <a:pPr algn="just"/>
            <a:r>
              <a:rPr lang="vi-VN" sz="2400" b="1" dirty="0">
                <a:solidFill>
                  <a:srgbClr val="1E421E"/>
                </a:solidFill>
                <a:latin typeface="Cambria" panose="02040503050406030204" pitchFamily="18" charset="0"/>
                <a:ea typeface="Assistant"/>
                <a:cs typeface="Assistant"/>
                <a:sym typeface="Assistant"/>
              </a:rPr>
              <a:t>+ Vị vua đầu tiên là ai?</a:t>
            </a:r>
          </a:p>
        </p:txBody>
      </p:sp>
      <p:pic>
        <p:nvPicPr>
          <p:cNvPr id="4" name="Picture 3">
            <a:extLst>
              <a:ext uri="{FF2B5EF4-FFF2-40B4-BE49-F238E27FC236}">
                <a16:creationId xmlns:a16="http://schemas.microsoft.com/office/drawing/2014/main" id="{AE242EAC-5DD8-284D-13ED-FDD866929EF9}"/>
              </a:ext>
            </a:extLst>
          </p:cNvPr>
          <p:cNvPicPr>
            <a:picLocks noChangeAspect="1"/>
          </p:cNvPicPr>
          <p:nvPr/>
        </p:nvPicPr>
        <p:blipFill>
          <a:blip r:embed="rId3"/>
          <a:stretch>
            <a:fillRect/>
          </a:stretch>
        </p:blipFill>
        <p:spPr>
          <a:xfrm>
            <a:off x="76200" y="2181753"/>
            <a:ext cx="9067800" cy="1457325"/>
          </a:xfrm>
          <a:prstGeom prst="rect">
            <a:avLst/>
          </a:prstGeom>
        </p:spPr>
      </p:pic>
    </p:spTree>
    <p:extLst>
      <p:ext uri="{BB962C8B-B14F-4D97-AF65-F5344CB8AC3E}">
        <p14:creationId xmlns:p14="http://schemas.microsoft.com/office/powerpoint/2010/main" val="676746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barn(inVertical)">
                                      <p:cBhvr>
                                        <p:cTn id="7" dur="500"/>
                                        <p:tgtEl>
                                          <p:spTgt spid="14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7">
            <a:extLst>
              <a:ext uri="{FF2B5EF4-FFF2-40B4-BE49-F238E27FC236}">
                <a16:creationId xmlns:a16="http://schemas.microsoft.com/office/drawing/2014/main" id="{79AB715A-99EC-33F7-2DFE-D41E85E374E0}"/>
              </a:ext>
            </a:extLst>
          </p:cNvPr>
          <p:cNvSpPr/>
          <p:nvPr/>
        </p:nvSpPr>
        <p:spPr>
          <a:xfrm>
            <a:off x="259883" y="240633"/>
            <a:ext cx="8884117" cy="476450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TextBox 2">
            <a:extLst>
              <a:ext uri="{FF2B5EF4-FFF2-40B4-BE49-F238E27FC236}">
                <a16:creationId xmlns:a16="http://schemas.microsoft.com/office/drawing/2014/main" id="{A7C22B46-6261-7457-BAC0-96888608FC38}"/>
              </a:ext>
            </a:extLst>
          </p:cNvPr>
          <p:cNvSpPr txBox="1"/>
          <p:nvPr/>
        </p:nvSpPr>
        <p:spPr>
          <a:xfrm>
            <a:off x="437949" y="409329"/>
            <a:ext cx="8527983" cy="2492990"/>
          </a:xfrm>
          <a:prstGeom prst="rect">
            <a:avLst/>
          </a:prstGeom>
          <a:noFill/>
        </p:spPr>
        <p:txBody>
          <a:bodyPr wrap="square">
            <a:spAutoFit/>
          </a:bodyPr>
          <a:lstStyle/>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Cuối thế kỉ XII, nhà Lý suy yếu, phải dựa vào họ Trần để dẹp các thế lực chống đối. Nhờ đó, họ Trần đã từng bước thâu tóm được quyền lực. Đầu năm 1226, Lý Chiêu Hoàng – vị vua cuối cùng của nhà Lý phải nhường ngôi cho chồng là Trần Cảnh, nhà Trần được thành lập. </a:t>
            </a:r>
          </a:p>
          <a:p>
            <a:pPr algn="just"/>
            <a:r>
              <a:rPr lang="en-US" sz="2600" dirty="0">
                <a:latin typeface="Cambria" panose="02040503050406030204" pitchFamily="18" charset="0"/>
                <a:ea typeface="Cambria" panose="02040503050406030204" pitchFamily="18" charset="0"/>
              </a:rPr>
              <a:t>   </a:t>
            </a:r>
            <a:r>
              <a:rPr lang="vi-VN" sz="2600" dirty="0">
                <a:latin typeface="Cambria" panose="02040503050406030204" pitchFamily="18" charset="0"/>
                <a:ea typeface="Cambria" panose="02040503050406030204" pitchFamily="18" charset="0"/>
              </a:rPr>
              <a:t>Trần Cảnh là vua đầu tiên của Triều Trần</a:t>
            </a:r>
          </a:p>
        </p:txBody>
      </p:sp>
      <p:pic>
        <p:nvPicPr>
          <p:cNvPr id="2050" name="Picture 2" descr="Ông vua thiền sư Việt Nam Trần Thái Tông - Trần Cảnh">
            <a:extLst>
              <a:ext uri="{FF2B5EF4-FFF2-40B4-BE49-F238E27FC236}">
                <a16:creationId xmlns:a16="http://schemas.microsoft.com/office/drawing/2014/main" id="{1EDD4BF4-5C86-C117-9869-89885DE11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6181" y="2931209"/>
            <a:ext cx="3006132" cy="1911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674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593</TotalTime>
  <Words>649</Words>
  <Application>Microsoft Office PowerPoint</Application>
  <PresentationFormat>On-screen Show (16:9)</PresentationFormat>
  <Paragraphs>55</Paragraphs>
  <Slides>21</Slides>
  <Notes>12</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21</vt:i4>
      </vt:variant>
    </vt:vector>
  </HeadingPairs>
  <TitlesOfParts>
    <vt:vector size="37" baseType="lpstr">
      <vt:lpstr>#9Slide07 IcielCrocante</vt:lpstr>
      <vt:lpstr>Arial</vt:lpstr>
      <vt:lpstr>Arimo</vt:lpstr>
      <vt:lpstr>Assistant Medium</vt:lpstr>
      <vt:lpstr>Calibri</vt:lpstr>
      <vt:lpstr>Cambria</vt:lpstr>
      <vt:lpstr>Cloud Soft Bold</vt:lpstr>
      <vt:lpstr>Livvic</vt:lpstr>
      <vt:lpstr>Montserrat Bold</vt:lpstr>
      <vt:lpstr>Nunito</vt:lpstr>
      <vt:lpstr>Rajdhani</vt:lpstr>
      <vt:lpstr>Roboto Condensed Light</vt:lpstr>
      <vt:lpstr>SVN-Androgyne</vt:lpstr>
      <vt:lpstr>Times New Roman</vt:lpstr>
      <vt:lpstr>World War II D-Day Invasion XL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A13740</cp:lastModifiedBy>
  <cp:revision>49</cp:revision>
  <dcterms:modified xsi:type="dcterms:W3CDTF">2025-04-03T09:05:56Z</dcterms:modified>
</cp:coreProperties>
</file>