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4" r:id="rId2"/>
    <p:sldMasterId id="2147483696" r:id="rId3"/>
    <p:sldMasterId id="2147483708" r:id="rId4"/>
  </p:sldMasterIdLst>
  <p:notesMasterIdLst>
    <p:notesMasterId r:id="rId24"/>
  </p:notesMasterIdLst>
  <p:sldIdLst>
    <p:sldId id="358" r:id="rId5"/>
    <p:sldId id="521" r:id="rId6"/>
    <p:sldId id="333" r:id="rId7"/>
    <p:sldId id="334" r:id="rId8"/>
    <p:sldId id="547" r:id="rId9"/>
    <p:sldId id="336" r:id="rId10"/>
    <p:sldId id="337" r:id="rId11"/>
    <p:sldId id="338" r:id="rId12"/>
    <p:sldId id="311" r:id="rId13"/>
    <p:sldId id="335" r:id="rId14"/>
    <p:sldId id="523" r:id="rId15"/>
    <p:sldId id="524" r:id="rId16"/>
    <p:sldId id="548" r:id="rId17"/>
    <p:sldId id="549" r:id="rId18"/>
    <p:sldId id="542" r:id="rId19"/>
    <p:sldId id="302" r:id="rId20"/>
    <p:sldId id="551" r:id="rId21"/>
    <p:sldId id="541"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7C130-C010-4207-9E73-BF9274BAA34A}"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CCAD5-C47B-48D7-A90C-560F7FD62FE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  </a:t>
            </a:r>
          </a:p>
          <a:p>
            <a:endParaRPr lang="en-US" dirty="0"/>
          </a:p>
        </p:txBody>
      </p:sp>
      <p:sp>
        <p:nvSpPr>
          <p:cNvPr id="4" name="Slide Number Placeholder 3"/>
          <p:cNvSpPr>
            <a:spLocks noGrp="1"/>
          </p:cNvSpPr>
          <p:nvPr>
            <p:ph type="sldNum" sz="quarter" idx="5"/>
          </p:nvPr>
        </p:nvSpPr>
        <p:spPr/>
        <p:txBody>
          <a:bodyPr/>
          <a:lstStyle/>
          <a:p>
            <a:fld id="{DEFCCAD5-C47B-48D7-A90C-560F7FD62FE7}"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Box 2"/>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Box 2"/>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4/3/2025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71211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71211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71211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p:cNvPicPr>
            <a:picLocks noChangeAspect="1"/>
          </p:cNvPicPr>
          <p:nvPr userDrawn="1"/>
        </p:nvPicPr>
        <p:blipFill rotWithShape="1">
          <a:blip r:embed="rId2">
            <a:extLst>
              <a:ext uri="{28A0092B-C50C-407E-A947-70E740481C1C}">
                <a14:useLocalDpi xmlns:a14="http://schemas.microsoft.com/office/drawing/2010/main" val="0"/>
              </a:ext>
            </a:extLst>
          </a:blip>
          <a:srcRect b="7742"/>
          <a:stretch>
            <a:fillRect/>
          </a:stretch>
        </p:blipFill>
        <p:spPr>
          <a:xfrm>
            <a:off x="0" y="-1549400"/>
            <a:ext cx="12192000" cy="858239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p:cNvPicPr>
            <a:picLocks noChangeAspect="1"/>
          </p:cNvPicPr>
          <p:nvPr userDrawn="1"/>
        </p:nvPicPr>
        <p:blipFill rotWithShape="1">
          <a:blip r:embed="rId2">
            <a:extLst>
              <a:ext uri="{28A0092B-C50C-407E-A947-70E740481C1C}">
                <a14:useLocalDpi xmlns:a14="http://schemas.microsoft.com/office/drawing/2010/main" val="0"/>
              </a:ext>
            </a:extLst>
          </a:blip>
          <a:srcRect b="7742"/>
          <a:stretch>
            <a:fillRect/>
          </a:stretch>
        </p:blipFill>
        <p:spPr>
          <a:xfrm>
            <a:off x="0" y="-1549400"/>
            <a:ext cx="12192000" cy="858239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p:cNvPicPr>
            <a:picLocks noChangeAspect="1"/>
          </p:cNvPicPr>
          <p:nvPr userDrawn="1"/>
        </p:nvPicPr>
        <p:blipFill rotWithShape="1">
          <a:blip r:embed="rId2">
            <a:extLst>
              <a:ext uri="{28A0092B-C50C-407E-A947-70E740481C1C}">
                <a14:useLocalDpi xmlns:a14="http://schemas.microsoft.com/office/drawing/2010/main" val="0"/>
              </a:ext>
            </a:extLst>
          </a:blip>
          <a:srcRect b="7742"/>
          <a:stretch>
            <a:fillRect/>
          </a:stretch>
        </p:blipFill>
        <p:spPr>
          <a:xfrm>
            <a:off x="0" y="-1549400"/>
            <a:ext cx="12192000" cy="858239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80700-5D63-4E81-AC36-D158E29CA293}" type="datetimeFigureOut">
              <a:rPr lang="en-US" smtClean="0">
                <a:solidFill>
                  <a:prstClr val="black">
                    <a:tint val="75000"/>
                  </a:prstClr>
                </a:solidFill>
              </a:r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80700-5D63-4E81-AC36-D158E29CA293}" type="datetimeFigureOut">
              <a:rPr lang="en-US" smtClean="0">
                <a:solidFill>
                  <a:prstClr val="black">
                    <a:tint val="75000"/>
                  </a:prstClr>
                </a:solidFill>
              </a:r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80700-5D63-4E81-AC36-D158E29CA293}" type="datetimeFigureOut">
              <a:rPr lang="en-US" smtClean="0">
                <a:solidFill>
                  <a:prstClr val="black">
                    <a:tint val="75000"/>
                  </a:prstClr>
                </a:solidFill>
              </a:r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9912" y="2103120"/>
            <a:ext cx="12192000" cy="47548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9912" y="2103120"/>
            <a:ext cx="12192000" cy="47548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9912" y="2103120"/>
            <a:ext cx="12192000" cy="47548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9912" y="2103120"/>
            <a:ext cx="12192000" cy="47548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60.xml"/><Relationship Id="rId7" Type="http://schemas.openxmlformats.org/officeDocument/2006/relationships/tags" Target="../tags/tag1.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4.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4/3/2025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80700-5D63-4E81-AC36-D158E29CA2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2.svg"/><Relationship Id="rId1" Type="http://schemas.openxmlformats.org/officeDocument/2006/relationships/slideLayout" Target="../slideLayouts/slideLayout4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png"/><Relationship Id="rId10" Type="http://schemas.openxmlformats.org/officeDocument/2006/relationships/image" Target="../media/image12.sv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4.wdp"/><Relationship Id="rId18" Type="http://schemas.openxmlformats.org/officeDocument/2006/relationships/image" Target="../media/image65.png"/><Relationship Id="rId3" Type="http://schemas.openxmlformats.org/officeDocument/2006/relationships/image" Target="../media/image55.png"/><Relationship Id="rId7" Type="http://schemas.microsoft.com/office/2007/relationships/hdphoto" Target="../media/hdphoto1.wdp"/><Relationship Id="rId12" Type="http://schemas.openxmlformats.org/officeDocument/2006/relationships/image" Target="../media/image62.png"/><Relationship Id="rId17" Type="http://schemas.microsoft.com/office/2007/relationships/hdphoto" Target="../media/hdphoto6.wdp"/><Relationship Id="rId2" Type="http://schemas.openxmlformats.org/officeDocument/2006/relationships/image" Target="../media/image56.GIF"/><Relationship Id="rId16" Type="http://schemas.openxmlformats.org/officeDocument/2006/relationships/image" Target="../media/image64.png"/><Relationship Id="rId1" Type="http://schemas.openxmlformats.org/officeDocument/2006/relationships/slideLayout" Target="../slideLayouts/slideLayout58.xml"/><Relationship Id="rId6" Type="http://schemas.openxmlformats.org/officeDocument/2006/relationships/image" Target="../media/image59.png"/><Relationship Id="rId11" Type="http://schemas.microsoft.com/office/2007/relationships/hdphoto" Target="../media/hdphoto3.wdp"/><Relationship Id="rId5" Type="http://schemas.openxmlformats.org/officeDocument/2006/relationships/image" Target="../media/image58.svg"/><Relationship Id="rId15" Type="http://schemas.microsoft.com/office/2007/relationships/hdphoto" Target="../media/hdphoto5.wdp"/><Relationship Id="rId10" Type="http://schemas.openxmlformats.org/officeDocument/2006/relationships/image" Target="../media/image61.png"/><Relationship Id="rId19" Type="http://schemas.microsoft.com/office/2007/relationships/hdphoto" Target="../media/hdphoto7.wdp"/><Relationship Id="rId4" Type="http://schemas.openxmlformats.org/officeDocument/2006/relationships/image" Target="../media/image57.png"/><Relationship Id="rId9" Type="http://schemas.microsoft.com/office/2007/relationships/hdphoto" Target="../media/hdphoto2.wdp"/><Relationship Id="rId1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image" Target="../media/image68.jpeg"/><Relationship Id="rId7" Type="http://schemas.microsoft.com/office/2007/relationships/hdphoto" Target="../media/hdphoto9.wdp"/><Relationship Id="rId12" Type="http://schemas.microsoft.com/office/2007/relationships/hdphoto" Target="../media/hdphoto11.wdp"/><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3.png"/><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69.png"/><Relationship Id="rId9" Type="http://schemas.openxmlformats.org/officeDocument/2006/relationships/image" Target="../media/image72.png"/><Relationship Id="rId1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slide" Target="slide5.xml"/><Relationship Id="rId2" Type="http://schemas.openxmlformats.org/officeDocument/2006/relationships/image" Target="../media/image33.jpeg"/><Relationship Id="rId1" Type="http://schemas.openxmlformats.org/officeDocument/2006/relationships/slideLayout" Target="../slideLayouts/slideLayout4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GIF"/></Relationships>
</file>

<file path=ppt/slides/_rels/slide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2.wav"/><Relationship Id="rId7"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2.GIF"/><Relationship Id="rId10" Type="http://schemas.openxmlformats.org/officeDocument/2006/relationships/slide" Target="slide6.xml"/><Relationship Id="rId4" Type="http://schemas.openxmlformats.org/officeDocument/2006/relationships/image" Target="../media/image33.jpe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2.wav"/><Relationship Id="rId7"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32.GIF"/><Relationship Id="rId10" Type="http://schemas.openxmlformats.org/officeDocument/2006/relationships/slide" Target="slide7.xml"/><Relationship Id="rId4" Type="http://schemas.openxmlformats.org/officeDocument/2006/relationships/image" Target="../media/image33.jpe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2.wav"/><Relationship Id="rId7"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32.GIF"/><Relationship Id="rId10" Type="http://schemas.openxmlformats.org/officeDocument/2006/relationships/slide" Target="slide8.xml"/><Relationship Id="rId4" Type="http://schemas.openxmlformats.org/officeDocument/2006/relationships/image" Target="../media/image33.jpe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2.wav"/><Relationship Id="rId7"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45.png"/><Relationship Id="rId5" Type="http://schemas.openxmlformats.org/officeDocument/2006/relationships/image" Target="../media/image32.GIF"/><Relationship Id="rId10" Type="http://schemas.openxmlformats.org/officeDocument/2006/relationships/image" Target="../media/image48.png"/><Relationship Id="rId4" Type="http://schemas.openxmlformats.org/officeDocument/2006/relationships/image" Target="../media/image33.jpe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92969" y="178365"/>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p:cNvPicPr>
            <a:picLocks noChangeAspect="1"/>
          </p:cNvPicPr>
          <p:nvPr/>
        </p:nvPicPr>
        <p:blipFill>
          <a:blip r:embed="rId22"/>
          <a:stretch>
            <a:fillRect/>
          </a:stretch>
        </p:blipFill>
        <p:spPr>
          <a:xfrm>
            <a:off x="1864052" y="2222226"/>
            <a:ext cx="8151058" cy="2883658"/>
          </a:xfrm>
          <a:prstGeom prst="rect">
            <a:avLst/>
          </a:prstGeom>
        </p:spPr>
      </p:pic>
      <p:pic>
        <p:nvPicPr>
          <p:cNvPr id="30" name="Picture 29"/>
          <p:cNvPicPr>
            <a:picLocks noChangeAspect="1"/>
          </p:cNvPicPr>
          <p:nvPr/>
        </p:nvPicPr>
        <p:blipFill>
          <a:blip r:embed="rId23"/>
          <a:stretch>
            <a:fillRect/>
          </a:stretch>
        </p:blipFill>
        <p:spPr>
          <a:xfrm>
            <a:off x="1996375" y="1049957"/>
            <a:ext cx="8029128" cy="1274174"/>
          </a:xfrm>
          <a:prstGeom prst="rect">
            <a:avLst/>
          </a:prstGeom>
        </p:spPr>
      </p:pic>
      <p:pic>
        <p:nvPicPr>
          <p:cNvPr id="31" name="Picture 30"/>
          <p:cNvPicPr>
            <a:picLocks noChangeAspect="1"/>
          </p:cNvPicPr>
          <p:nvPr/>
        </p:nvPicPr>
        <p:blipFill>
          <a:blip r:embed="rId24"/>
          <a:stretch>
            <a:fillRect/>
          </a:stretch>
        </p:blipFill>
        <p:spPr>
          <a:xfrm>
            <a:off x="1224577" y="659668"/>
            <a:ext cx="1896020" cy="1072989"/>
          </a:xfrm>
          <a:prstGeom prst="rect">
            <a:avLst/>
          </a:prstGeom>
        </p:spPr>
      </p:pic>
      <p:sp>
        <p:nvSpPr>
          <p:cNvPr id="12" name="TextBox 11">
            <a:extLst>
              <a:ext uri="{FF2B5EF4-FFF2-40B4-BE49-F238E27FC236}">
                <a16:creationId xmlns:a16="http://schemas.microsoft.com/office/drawing/2014/main" id="{0CFFA99D-2E40-831A-29F3-2C256A5BE3DD}"/>
              </a:ext>
            </a:extLst>
          </p:cNvPr>
          <p:cNvSpPr txBox="1"/>
          <p:nvPr/>
        </p:nvSpPr>
        <p:spPr>
          <a:xfrm>
            <a:off x="717014" y="35256"/>
            <a:ext cx="10694175" cy="1077218"/>
          </a:xfrm>
          <a:prstGeom prst="rect">
            <a:avLst/>
          </a:prstGeom>
          <a:noFill/>
        </p:spPr>
        <p:txBody>
          <a:bodyPr wrap="square" rtlCol="0">
            <a:spAutoFit/>
          </a:bodyPr>
          <a:lstStyle/>
          <a:p>
            <a:pPr algn="ctr" defTabSz="1219170">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32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724400" y="1572082"/>
            <a:ext cx="5600700" cy="3046988"/>
          </a:xfrm>
          <a:prstGeom prst="rect">
            <a:avLst/>
          </a:prstGeom>
          <a:noFill/>
        </p:spPr>
        <p:txBody>
          <a:bodyPr wrap="square" rtlCol="0">
            <a:spAutoFit/>
          </a:bodyPr>
          <a:lstStyle/>
          <a:p>
            <a:pPr algn="ctr" defTabSz="609600"/>
            <a:r>
              <a:rPr lang="en-US" sz="4800" b="1" dirty="0">
                <a:solidFill>
                  <a:srgbClr val="002060"/>
                </a:solidFill>
                <a:latin typeface="Cambria" panose="02040503050406030204" pitchFamily="18" charset="0"/>
                <a:ea typeface="Cambria" panose="02040503050406030204" pitchFamily="18" charset="0"/>
              </a:rPr>
              <a:t>3.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kì</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huy</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ca </a:t>
            </a:r>
            <a:r>
              <a:rPr lang="en-US" sz="4800" b="1" dirty="0" err="1">
                <a:solidFill>
                  <a:srgbClr val="002060"/>
                </a:solidFill>
                <a:latin typeface="Cambria" panose="02040503050406030204" pitchFamily="18" charset="0"/>
                <a:ea typeface="Cambria" panose="02040503050406030204" pitchFamily="18" charset="0"/>
              </a:rPr>
              <a:t>Cộng</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hoà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xã</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hội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chủ</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nghĩa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Việt</a:t>
            </a:r>
            <a:r>
              <a:rPr lang="en-US" sz="4800" b="1" dirty="0">
                <a:solidFill>
                  <a:srgbClr val="002060"/>
                </a:solidFill>
                <a:latin typeface="Cambria" panose="02040503050406030204" pitchFamily="18" charset="0"/>
                <a:ea typeface="Cambria" panose="02040503050406030204" pitchFamily="18" charset="0"/>
              </a:rPr>
              <a:t> Nam</a:t>
            </a:r>
            <a:endParaRPr lang="en-US" sz="88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7" name="TextBox 6"/>
          <p:cNvSpPr txBox="1"/>
          <p:nvPr/>
        </p:nvSpPr>
        <p:spPr>
          <a:xfrm>
            <a:off x="944244" y="446286"/>
            <a:ext cx="10085706" cy="1569660"/>
          </a:xfrm>
          <a:prstGeom prst="rect">
            <a:avLst/>
          </a:prstGeom>
          <a:noFill/>
        </p:spPr>
        <p:txBody>
          <a:bodyPr wrap="square" rtlCol="0">
            <a:spAutoFit/>
          </a:bodyPr>
          <a:lstStyle/>
          <a:p>
            <a:pPr algn="just" defTabSz="609600"/>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thông tin và quan sát các hình 5, 6, em hãy nêu ý nghĩa của Quốc kì, Quốc huy, Quốc ca nước Cộng hoà xã hội chủ nghĩa Việt Nam.</a:t>
            </a:r>
            <a:endPar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1081087" y="2614612"/>
            <a:ext cx="4319588" cy="3504976"/>
          </a:xfrm>
          <a:prstGeom prst="rect">
            <a:avLst/>
          </a:prstGeom>
        </p:spPr>
      </p:pic>
      <p:pic>
        <p:nvPicPr>
          <p:cNvPr id="9" name="Picture 8"/>
          <p:cNvPicPr>
            <a:picLocks noChangeAspect="1"/>
          </p:cNvPicPr>
          <p:nvPr/>
        </p:nvPicPr>
        <p:blipFill>
          <a:blip r:embed="rId4"/>
          <a:stretch>
            <a:fillRect/>
          </a:stretch>
        </p:blipFill>
        <p:spPr>
          <a:xfrm>
            <a:off x="7277100" y="2428875"/>
            <a:ext cx="3051526" cy="36099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en-US" sz="1200">
              <a:solidFill>
                <a:prstClr val="white"/>
              </a:solidFill>
              <a:latin typeface="Calibri" panose="020F0502020204030204"/>
            </a:endParaRPr>
          </a:p>
        </p:txBody>
      </p:sp>
      <p:pic>
        <p:nvPicPr>
          <p:cNvPr id="3" name="Picture 2"/>
          <p:cNvPicPr>
            <a:picLocks noChangeAspect="1"/>
          </p:cNvPicPr>
          <p:nvPr/>
        </p:nvPicPr>
        <p:blipFill>
          <a:blip r:embed="rId3"/>
          <a:stretch>
            <a:fillRect/>
          </a:stretch>
        </p:blipFill>
        <p:spPr>
          <a:xfrm>
            <a:off x="3938587" y="1452562"/>
            <a:ext cx="4319588" cy="3504976"/>
          </a:xfrm>
          <a:prstGeom prst="rect">
            <a:avLst/>
          </a:prstGeom>
        </p:spPr>
      </p:pic>
      <p:cxnSp>
        <p:nvCxnSpPr>
          <p:cNvPr id="8" name="Straight Connector 7"/>
          <p:cNvCxnSpPr>
            <a:endCxn id="11" idx="3"/>
          </p:cNvCxnSpPr>
          <p:nvPr/>
        </p:nvCxnSpPr>
        <p:spPr>
          <a:xfrm flipH="1" flipV="1">
            <a:off x="3286125" y="188292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p:cNvSpPr/>
          <p:nvPr/>
        </p:nvSpPr>
        <p:spPr>
          <a:xfrm>
            <a:off x="66675" y="91787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kì nước Cộng hoà xã hội chủ nghĩa Việt Nam hình chữ nhật, chiều rộng bằng hai phần ba chiều dài</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p:cNvCxnSpPr>
            <a:stCxn id="14" idx="1"/>
          </p:cNvCxnSpPr>
          <p:nvPr/>
        </p:nvCxnSpPr>
        <p:spPr>
          <a:xfrm flipH="1">
            <a:off x="8201025" y="182880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8772525" y="1152525"/>
            <a:ext cx="3181350" cy="13525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ở giữa có ngôi sao vàng năm cánh.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0" name="Straight Connector 19"/>
          <p:cNvCxnSpPr>
            <a:endCxn id="21" idx="3"/>
          </p:cNvCxnSpPr>
          <p:nvPr/>
        </p:nvCxnSpPr>
        <p:spPr>
          <a:xfrm flipH="1">
            <a:off x="3324225" y="3714750"/>
            <a:ext cx="742950" cy="12430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p:cNvSpPr/>
          <p:nvPr/>
        </p:nvSpPr>
        <p:spPr>
          <a:xfrm>
            <a:off x="104775" y="4114800"/>
            <a:ext cx="3219450"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 </a:t>
            </a: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tượng trưng cho cách mạng, màu vàng tượng trưng cho dân tộc Việt Nam.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4" name="Straight Connector 23"/>
          <p:cNvCxnSpPr>
            <a:stCxn id="25" idx="1"/>
          </p:cNvCxnSpPr>
          <p:nvPr/>
        </p:nvCxnSpPr>
        <p:spPr>
          <a:xfrm flipH="1" flipV="1">
            <a:off x="8229600" y="3705225"/>
            <a:ext cx="619124" cy="11049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a:xfrm>
            <a:off x="8848724" y="3609975"/>
            <a:ext cx="3343275"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Năm cánh sao tượng trưng cho năm tầng lớp: trí thức, nông dân, công nhân, thương nhân, binh sĩ cùng đoàn kết trong đại gia đình các dân tộc Việt Nam.</a:t>
            </a:r>
            <a:endParaRPr lang="en-US" sz="20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1"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4695825" y="1695450"/>
            <a:ext cx="3051526" cy="3609975"/>
          </a:xfrm>
          <a:prstGeom prst="rect">
            <a:avLst/>
          </a:prstGeom>
        </p:spPr>
      </p:pic>
      <p:cxnSp>
        <p:nvCxnSpPr>
          <p:cNvPr id="8" name="Straight Connector 7"/>
          <p:cNvCxnSpPr>
            <a:endCxn id="10" idx="3"/>
          </p:cNvCxnSpPr>
          <p:nvPr/>
        </p:nvCxnSpPr>
        <p:spPr>
          <a:xfrm flipH="1" flipV="1">
            <a:off x="4171950" y="220677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p:cNvSpPr/>
          <p:nvPr/>
        </p:nvSpPr>
        <p:spPr>
          <a:xfrm>
            <a:off x="952500" y="124172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Q</a:t>
            </a:r>
            <a:r>
              <a:rPr lang="vi-VN" sz="2400" b="1" dirty="0">
                <a:solidFill>
                  <a:schemeClr val="bg1"/>
                </a:solidFill>
                <a:latin typeface="Cambria" panose="02040503050406030204" pitchFamily="18" charset="0"/>
                <a:ea typeface="Cambria" panose="02040503050406030204" pitchFamily="18" charset="0"/>
              </a:rPr>
              <a:t>uốc huy nước Cộng hoà xã hội chủ nghĩa Việt Nam hình tròn, nền đỏ</a:t>
            </a:r>
            <a:endParaRPr lang="en-US" sz="2400" b="1" dirty="0">
              <a:solidFill>
                <a:schemeClr val="bg1"/>
              </a:solidFill>
              <a:latin typeface="Cambria" panose="02040503050406030204" pitchFamily="18" charset="0"/>
              <a:ea typeface="Cambria" panose="02040503050406030204" pitchFamily="18" charset="0"/>
            </a:endParaRPr>
          </a:p>
        </p:txBody>
      </p:sp>
      <p:cxnSp>
        <p:nvCxnSpPr>
          <p:cNvPr id="11" name="Straight Connector 10"/>
          <p:cNvCxnSpPr/>
          <p:nvPr/>
        </p:nvCxnSpPr>
        <p:spPr>
          <a:xfrm flipH="1">
            <a:off x="7410450" y="219075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8029575" y="904875"/>
            <a:ext cx="354330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Ở</a:t>
            </a:r>
            <a:r>
              <a:rPr lang="vi-VN" sz="2000" b="1" dirty="0">
                <a:solidFill>
                  <a:schemeClr val="bg1"/>
                </a:solidFill>
                <a:latin typeface="Cambria" panose="02040503050406030204" pitchFamily="18" charset="0"/>
                <a:ea typeface="Cambria" panose="02040503050406030204" pitchFamily="18" charset="0"/>
              </a:rPr>
              <a:t> giữa có ngôi sao vàng năm cánh, xung quanh có bông lúa, ở dưới có nửa bánh xe răng và dòng chữ Cộng hoà xã hội chủ nghĩa Việt Nam.</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p:cNvCxnSpPr/>
          <p:nvPr/>
        </p:nvCxnSpPr>
        <p:spPr>
          <a:xfrm flipH="1">
            <a:off x="4391025" y="3781425"/>
            <a:ext cx="895350" cy="11715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990600" y="4152900"/>
            <a:ext cx="3400425"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Trong đó, hình ảnh bông lúa vàng bao quanh tượng trưng cho nông nghiệp; bánh xe tượng trưng cho công nghiệp.</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5" name="Straight Connector 14"/>
          <p:cNvCxnSpPr/>
          <p:nvPr/>
        </p:nvCxnSpPr>
        <p:spPr>
          <a:xfrm flipH="1" flipV="1">
            <a:off x="7181850" y="3629025"/>
            <a:ext cx="1066800" cy="1266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p:cNvSpPr/>
          <p:nvPr/>
        </p:nvSpPr>
        <p:spPr>
          <a:xfrm>
            <a:off x="8267699" y="3619500"/>
            <a:ext cx="3371851"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huy thể hiện khát vọng về một nền hoà bình, độc lập, tự do và về một nước Việt Nam phát triển thịnh vượng, sánh vai cùng các quốc gia trên thế giới.</a:t>
            </a:r>
            <a:endParaRPr lang="en-US" sz="20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bản Quốc ca Việt Nam không bị hạn chế bản quyền trên Báo QĐND Đ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56007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p:cNvCxnSpPr/>
          <p:nvPr/>
        </p:nvCxnSpPr>
        <p:spPr>
          <a:xfrm flipH="1">
            <a:off x="5629275" y="1971675"/>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p:cNvSpPr/>
          <p:nvPr/>
        </p:nvSpPr>
        <p:spPr>
          <a:xfrm>
            <a:off x="7105650" y="1028700"/>
            <a:ext cx="459105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nước Cộng hoà xã hội chủ nghĩa Việt Nam là nhạc và lời của bài Tiến quân ca</a:t>
            </a:r>
            <a:r>
              <a:rPr lang="en-US" sz="2800" b="1" dirty="0">
                <a:solidFill>
                  <a:schemeClr val="bg1"/>
                </a:solidFill>
                <a:latin typeface="Cambria" panose="02040503050406030204" pitchFamily="18" charset="0"/>
                <a:ea typeface="Cambria" panose="02040503050406030204" pitchFamily="18" charset="0"/>
              </a:rPr>
              <a:t>.</a:t>
            </a:r>
            <a:endParaRPr lang="vi-VN" sz="2800" b="1" dirty="0">
              <a:solidFill>
                <a:schemeClr val="bg1"/>
              </a:solidFill>
              <a:latin typeface="Cambria" panose="02040503050406030204" pitchFamily="18" charset="0"/>
              <a:ea typeface="Cambria" panose="02040503050406030204" pitchFamily="18" charset="0"/>
            </a:endParaRPr>
          </a:p>
        </p:txBody>
      </p:sp>
      <p:cxnSp>
        <p:nvCxnSpPr>
          <p:cNvPr id="7" name="Straight Connector 6"/>
          <p:cNvCxnSpPr/>
          <p:nvPr/>
        </p:nvCxnSpPr>
        <p:spPr>
          <a:xfrm flipH="1">
            <a:off x="5686425" y="4819650"/>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p:cNvSpPr/>
          <p:nvPr/>
        </p:nvSpPr>
        <p:spPr>
          <a:xfrm>
            <a:off x="7162800" y="3562350"/>
            <a:ext cx="4591050" cy="3200399"/>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thể hiện sự hi sinh to lớn, chiến thắng vinh quang của thế hệ đi trước; đồng thời, cũng thể hiện khát vọng độc lập, tự do và phát triển của Việt Nam.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31186" y="523311"/>
            <a:ext cx="8811819" cy="5505380"/>
          </a:xfrm>
          <a:prstGeom prst="rect">
            <a:avLst/>
          </a:prstGeom>
        </p:spPr>
      </p:pic>
      <p:pic>
        <p:nvPicPr>
          <p:cNvPr id="79" name="Picture 78"/>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p:cNvGrpSpPr/>
          <p:nvPr/>
        </p:nvGrpSpPr>
        <p:grpSpPr>
          <a:xfrm>
            <a:off x="2576237" y="914401"/>
            <a:ext cx="157328" cy="1352193"/>
            <a:chOff x="2321768" y="534746"/>
            <a:chExt cx="157328" cy="1352193"/>
          </a:xfrm>
        </p:grpSpPr>
        <p:sp>
          <p:nvSpPr>
            <p:cNvPr id="85" name="Oval 84"/>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6" name="Oval 85"/>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7" name="Oval 86"/>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8" name="Oval 87"/>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9" name="Oval 88"/>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0" name="Oval 89"/>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1" name="Group 90"/>
          <p:cNvGrpSpPr/>
          <p:nvPr/>
        </p:nvGrpSpPr>
        <p:grpSpPr>
          <a:xfrm>
            <a:off x="3078360" y="5593598"/>
            <a:ext cx="2556170" cy="163938"/>
            <a:chOff x="2539914" y="279400"/>
            <a:chExt cx="2556170" cy="163938"/>
          </a:xfrm>
        </p:grpSpPr>
        <p:grpSp>
          <p:nvGrpSpPr>
            <p:cNvPr id="92" name="Group 91"/>
            <p:cNvGrpSpPr/>
            <p:nvPr/>
          </p:nvGrpSpPr>
          <p:grpSpPr>
            <a:xfrm rot="16200000">
              <a:off x="3498539" y="-679225"/>
              <a:ext cx="157328" cy="2074578"/>
              <a:chOff x="2321768" y="293951"/>
              <a:chExt cx="157328" cy="2074578"/>
            </a:xfrm>
          </p:grpSpPr>
          <p:sp>
            <p:nvSpPr>
              <p:cNvPr id="96" name="Oval 9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7" name="Oval 9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8" name="Oval 9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9" name="Oval 98"/>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0" name="Oval 99"/>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1" name="Oval 100"/>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2" name="Oval 101"/>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3" name="Oval 102"/>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4" name="Oval 103"/>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3" name="Group 92"/>
            <p:cNvGrpSpPr/>
            <p:nvPr/>
          </p:nvGrpSpPr>
          <p:grpSpPr>
            <a:xfrm rot="16200000">
              <a:off x="4822914" y="170167"/>
              <a:ext cx="157328" cy="389013"/>
              <a:chOff x="2321768" y="293951"/>
              <a:chExt cx="157328" cy="389013"/>
            </a:xfrm>
          </p:grpSpPr>
          <p:sp>
            <p:nvSpPr>
              <p:cNvPr id="94" name="Oval 9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5" name="Oval 9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grpSp>
        <p:nvGrpSpPr>
          <p:cNvPr id="105" name="Group 104"/>
          <p:cNvGrpSpPr/>
          <p:nvPr/>
        </p:nvGrpSpPr>
        <p:grpSpPr>
          <a:xfrm>
            <a:off x="8006028" y="737019"/>
            <a:ext cx="2556165" cy="163940"/>
            <a:chOff x="3984687" y="279398"/>
            <a:chExt cx="2556165" cy="163940"/>
          </a:xfrm>
        </p:grpSpPr>
        <p:grpSp>
          <p:nvGrpSpPr>
            <p:cNvPr id="106" name="Group 105"/>
            <p:cNvGrpSpPr/>
            <p:nvPr/>
          </p:nvGrpSpPr>
          <p:grpSpPr>
            <a:xfrm rot="16200000">
              <a:off x="4220927" y="43158"/>
              <a:ext cx="157328" cy="629808"/>
              <a:chOff x="2321768" y="1738721"/>
              <a:chExt cx="157328" cy="629808"/>
            </a:xfrm>
          </p:grpSpPr>
          <p:sp>
            <p:nvSpPr>
              <p:cNvPr id="116" name="Oval 11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7" name="Oval 11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8" name="Oval 11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nvGrpSpPr>
            <p:cNvPr id="107" name="Group 106"/>
            <p:cNvGrpSpPr/>
            <p:nvPr/>
          </p:nvGrpSpPr>
          <p:grpSpPr>
            <a:xfrm rot="16200000">
              <a:off x="5545297" y="-552218"/>
              <a:ext cx="157328" cy="1833783"/>
              <a:chOff x="2321768" y="293951"/>
              <a:chExt cx="157328" cy="1833783"/>
            </a:xfrm>
          </p:grpSpPr>
          <p:sp>
            <p:nvSpPr>
              <p:cNvPr id="108" name="Oval 107"/>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09" name="Oval 108"/>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0" name="Oval 109"/>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1" name="Oval 110"/>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2" name="Oval 111"/>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3" name="Oval 112"/>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4" name="Oval 11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5" name="Oval 11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grpSp>
        <p:nvGrpSpPr>
          <p:cNvPr id="119" name="Group 118"/>
          <p:cNvGrpSpPr/>
          <p:nvPr/>
        </p:nvGrpSpPr>
        <p:grpSpPr>
          <a:xfrm rot="5400000">
            <a:off x="9249913" y="3951510"/>
            <a:ext cx="3037757" cy="163938"/>
            <a:chOff x="3743890" y="279399"/>
            <a:chExt cx="3037757" cy="163938"/>
          </a:xfrm>
        </p:grpSpPr>
        <p:grpSp>
          <p:nvGrpSpPr>
            <p:cNvPr id="120" name="Group 119"/>
            <p:cNvGrpSpPr/>
            <p:nvPr/>
          </p:nvGrpSpPr>
          <p:grpSpPr>
            <a:xfrm rot="16200000">
              <a:off x="4100528" y="-77239"/>
              <a:ext cx="157328" cy="870603"/>
              <a:chOff x="2321768" y="1497926"/>
              <a:chExt cx="157328" cy="870603"/>
            </a:xfrm>
          </p:grpSpPr>
          <p:sp>
            <p:nvSpPr>
              <p:cNvPr id="131" name="Oval 130"/>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2" name="Oval 131"/>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3" name="Oval 132"/>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4" name="Oval 133"/>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121" name="Group 120"/>
            <p:cNvGrpSpPr/>
            <p:nvPr/>
          </p:nvGrpSpPr>
          <p:grpSpPr>
            <a:xfrm rot="16200000">
              <a:off x="5665694" y="-672616"/>
              <a:ext cx="157328" cy="2074578"/>
              <a:chOff x="2321768" y="293951"/>
              <a:chExt cx="157328" cy="2074578"/>
            </a:xfrm>
          </p:grpSpPr>
          <p:sp>
            <p:nvSpPr>
              <p:cNvPr id="122" name="Oval 121"/>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3" name="Oval 122"/>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4" name="Oval 123"/>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5" name="Oval 124"/>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6" name="Oval 125"/>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7" name="Oval 126"/>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8" name="Oval 127"/>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9" name="Oval 128"/>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0" name="Oval 129"/>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pic>
        <p:nvPicPr>
          <p:cNvPr id="136" name="Picture 135"/>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p:cNvSpPr txBox="1"/>
          <p:nvPr/>
        </p:nvSpPr>
        <p:spPr>
          <a:xfrm>
            <a:off x="3706284" y="8536984"/>
            <a:ext cx="6781800" cy="276999"/>
          </a:xfrm>
          <a:prstGeom prst="rect">
            <a:avLst/>
          </a:prstGeom>
          <a:noFill/>
        </p:spPr>
        <p:txBody>
          <a:bodyPr wrap="square" lIns="0" tIns="0" rIns="0" bIns="0" rtlCol="0">
            <a:spAutoFit/>
          </a:bodyPr>
          <a:lstStyle/>
          <a:p>
            <a:pPr algn="ctr" defTabSz="914400">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p:cNvPicPr>
            <a:picLocks noChangeAspect="1"/>
          </p:cNvPicPr>
          <p:nvPr/>
        </p:nvPicPr>
        <p:blipFill>
          <a:blip r:embed="rId5"/>
          <a:stretch>
            <a:fillRect/>
          </a:stretch>
        </p:blipFill>
        <p:spPr>
          <a:xfrm>
            <a:off x="3266738" y="806712"/>
            <a:ext cx="7773074" cy="56636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p>
        </p:txBody>
      </p:sp>
      <p:sp>
        <p:nvSpPr>
          <p:cNvPr id="8" name="TextBox 7"/>
          <p:cNvSpPr txBox="1"/>
          <p:nvPr/>
        </p:nvSpPr>
        <p:spPr>
          <a:xfrm>
            <a:off x="332510" y="1122402"/>
            <a:ext cx="3285761" cy="3785652"/>
          </a:xfrm>
          <a:prstGeom prst="rect">
            <a:avLst/>
          </a:prstGeom>
          <a:noFill/>
        </p:spPr>
        <p:txBody>
          <a:bodyPr wrap="square" rtlCol="0">
            <a:spAutoFit/>
          </a:bodyPr>
          <a:lstStyle/>
          <a:p>
            <a:pPr lvl="0" algn="ctr"/>
            <a:r>
              <a:rPr lang="vi-VN"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trên bản đồ hành chính Việt Nam 5 thành phố trực thuộc Trung ương, quần đảo Trường Sa và quần đảo Hoàng Sa.</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310743" y="154379"/>
            <a:ext cx="7742711" cy="62939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419735" y="0"/>
            <a:ext cx="12954635" cy="7010400"/>
            <a:chOff x="-419735" y="0"/>
            <a:chExt cx="12954635" cy="7010400"/>
          </a:xfrm>
        </p:grpSpPr>
        <p:sp>
          <p:nvSpPr>
            <p:cNvPr id="35" name="Rectangle 34"/>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p:cNvPicPr>
            <a:picLocks noChangeAspect="1"/>
          </p:cNvPicPr>
          <p:nvPr/>
        </p:nvPicPr>
        <p:blipFill>
          <a:blip r:embed="rId3">
            <a:duotone>
              <a:prstClr val="black"/>
              <a:schemeClr val="tx2">
                <a:tint val="45000"/>
                <a:satMod val="400000"/>
              </a:schemeClr>
            </a:duotone>
          </a:blip>
          <a:stretch>
            <a:fillRect/>
          </a:stretch>
        </p:blipFill>
        <p:spPr>
          <a:xfrm>
            <a:off x="-154378" y="0"/>
            <a:ext cx="6118450" cy="6858000"/>
          </a:xfrm>
          <a:prstGeom prst="rect">
            <a:avLst/>
          </a:prstGeom>
        </p:spPr>
      </p:pic>
      <p:pic>
        <p:nvPicPr>
          <p:cNvPr id="2"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67363">
            <a:off x="6304786" y="-205523"/>
            <a:ext cx="6054713" cy="3078033"/>
          </a:xfrm>
          <a:prstGeom prst="rect">
            <a:avLst/>
          </a:prstGeom>
        </p:spPr>
      </p:pic>
      <p:sp>
        <p:nvSpPr>
          <p:cNvPr id="11" name="TextBox 10"/>
          <p:cNvSpPr txBox="1"/>
          <p:nvPr/>
        </p:nvSpPr>
        <p:spPr>
          <a:xfrm rot="643459">
            <a:off x="6859597" y="509627"/>
            <a:ext cx="4799981" cy="1815882"/>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vi-VN"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5 thành phố trực thuộc Trung ương là Hà Nội, Hải Phòng, Đà Nẵng, Thành phố Hồ Chí Minh và Cần Thơ.</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8989" b="89888" l="2564" r="89744">
                        <a14:foregroundMark x1="19231" y1="22472" x2="10256" y2="38202"/>
                        <a14:foregroundMark x1="2564" y1="51685" x2="50000" y2="60674"/>
                        <a14:foregroundMark x1="82051" y1="40449" x2="82051" y2="49438"/>
                        <a14:foregroundMark x1="26923" y1="26966" x2="44872" y2="30337"/>
                        <a14:foregroundMark x1="14103" y1="40449" x2="64103" y2="57303"/>
                      </a14:backgroundRemoval>
                    </a14:imgEffect>
                  </a14:imgLayer>
                </a14:imgProps>
              </a:ext>
            </a:extLst>
          </a:blip>
          <a:stretch>
            <a:fillRect/>
          </a:stretch>
        </p:blipFill>
        <p:spPr>
          <a:xfrm>
            <a:off x="824980" y="562187"/>
            <a:ext cx="742950" cy="847725"/>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10000" b="90000" l="9375" r="97917">
                        <a14:foregroundMark x1="79167" y1="50000" x2="82292" y2="44000"/>
                        <a14:foregroundMark x1="82292" y1="56000" x2="97917" y2="60000"/>
                      </a14:backgroundRemoval>
                    </a14:imgEffect>
                  </a14:imgLayer>
                </a14:imgProps>
              </a:ext>
            </a:extLst>
          </a:blip>
          <a:stretch>
            <a:fillRect/>
          </a:stretch>
        </p:blipFill>
        <p:spPr>
          <a:xfrm>
            <a:off x="1489880" y="952642"/>
            <a:ext cx="914400" cy="476250"/>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9524" b="85714" l="0" r="92708">
                        <a14:foregroundMark x1="14583" y1="52381" x2="80208" y2="45238"/>
                        <a14:foregroundMark x1="80208" y1="45238" x2="80208" y2="45238"/>
                        <a14:foregroundMark x1="17708" y1="38095" x2="80208" y2="30952"/>
                        <a14:foregroundMark x1="80208" y1="30952" x2="82292" y2="30952"/>
                        <a14:foregroundMark x1="0" y1="35714" x2="55208" y2="69048"/>
                        <a14:foregroundMark x1="1042" y1="69048" x2="92708" y2="50000"/>
                      </a14:backgroundRemoval>
                    </a14:imgEffect>
                  </a14:imgLayer>
                </a14:imgProps>
              </a:ext>
            </a:extLst>
          </a:blip>
          <a:stretch>
            <a:fillRect/>
          </a:stretch>
        </p:blipFill>
        <p:spPr>
          <a:xfrm>
            <a:off x="1940256" y="2887781"/>
            <a:ext cx="914400" cy="400050"/>
          </a:xfrm>
          <a:prstGeom prst="rect">
            <a:avLst/>
          </a:prstGeom>
        </p:spPr>
      </p:pic>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9434" b="88679" l="2206" r="89706">
                        <a14:foregroundMark x1="2206" y1="30189" x2="83824" y2="52830"/>
                      </a14:backgroundRemoval>
                    </a14:imgEffect>
                  </a14:imgLayer>
                </a14:imgProps>
              </a:ext>
            </a:extLst>
          </a:blip>
          <a:stretch>
            <a:fillRect/>
          </a:stretch>
        </p:blipFill>
        <p:spPr>
          <a:xfrm>
            <a:off x="1176550" y="5032681"/>
            <a:ext cx="1295400" cy="504825"/>
          </a:xfrm>
          <a:prstGeom prst="rect">
            <a:avLst/>
          </a:prstGeom>
        </p:spPr>
      </p:pic>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ackgroundRemoval t="9375" b="87500" l="3371" r="92135">
                        <a14:foregroundMark x1="10112" y1="53125" x2="92135" y2="71875"/>
                        <a14:foregroundMark x1="3371" y1="12500" x2="50562" y2="34375"/>
                      </a14:backgroundRemoval>
                    </a14:imgEffect>
                  </a14:imgLayer>
                </a14:imgProps>
              </a:ext>
            </a:extLst>
          </a:blip>
          <a:stretch>
            <a:fillRect/>
          </a:stretch>
        </p:blipFill>
        <p:spPr>
          <a:xfrm>
            <a:off x="813534" y="5419298"/>
            <a:ext cx="847725" cy="304800"/>
          </a:xfrm>
          <a:prstGeom prst="rect">
            <a:avLst/>
          </a:prstGeom>
        </p:spPr>
      </p:pic>
      <p:pic>
        <p:nvPicPr>
          <p:cNvPr id="4" name="Picture 3"/>
          <p:cNvPicPr>
            <a:picLocks noChangeAspect="1"/>
          </p:cNvPicPr>
          <p:nvPr/>
        </p:nvPicPr>
        <p:blipFill>
          <a:blip r:embed="rId16">
            <a:extLst>
              <a:ext uri="{BEBA8EAE-BF5A-486C-A8C5-ECC9F3942E4B}">
                <a14:imgProps xmlns:a14="http://schemas.microsoft.com/office/drawing/2010/main">
                  <a14:imgLayer r:embed="rId17">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316897" y="2762930"/>
            <a:ext cx="1190625" cy="752475"/>
          </a:xfrm>
          <a:prstGeom prst="rect">
            <a:avLst/>
          </a:prstGeom>
        </p:spPr>
      </p:pic>
      <p:pic>
        <p:nvPicPr>
          <p:cNvPr id="6" name="Picture 5"/>
          <p:cNvPicPr>
            <a:picLocks noChangeAspect="1"/>
          </p:cNvPicPr>
          <p:nvPr/>
        </p:nvPicPr>
        <p:blipFill>
          <a:blip r:embed="rId18">
            <a:extLst>
              <a:ext uri="{BEBA8EAE-BF5A-486C-A8C5-ECC9F3942E4B}">
                <a14:imgProps xmlns:a14="http://schemas.microsoft.com/office/drawing/2010/main">
                  <a14:imgLayer r:embed="rId19">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3524429" y="4683956"/>
            <a:ext cx="2343150" cy="1962150"/>
          </a:xfrm>
          <a:prstGeom prst="rect">
            <a:avLst/>
          </a:prstGeom>
        </p:spPr>
      </p:pic>
      <p:pic>
        <p:nvPicPr>
          <p:cNvPr id="7" name="Graphic 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67363">
            <a:off x="5970489" y="2822814"/>
            <a:ext cx="6054713" cy="3078033"/>
          </a:xfrm>
          <a:prstGeom prst="rect">
            <a:avLst/>
          </a:prstGeom>
        </p:spPr>
      </p:pic>
      <p:sp>
        <p:nvSpPr>
          <p:cNvPr id="8" name="TextBox 7"/>
          <p:cNvSpPr txBox="1"/>
          <p:nvPr/>
        </p:nvSpPr>
        <p:spPr>
          <a:xfrm rot="643459">
            <a:off x="6525300" y="3537964"/>
            <a:ext cx="4799981" cy="1815882"/>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Huyện đảo Hoàng Sa trực thuộc thành phố Đà Nẵng; huyện đảo Trường Sa trực thuộc tỉnh Khánh Hòa.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par>
                                <p:cTn id="57" presetID="53" presetClass="entr" presetSubtype="16"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31186" y="523311"/>
            <a:ext cx="8811819" cy="5505380"/>
          </a:xfrm>
          <a:prstGeom prst="rect">
            <a:avLst/>
          </a:prstGeom>
        </p:spPr>
      </p:pic>
      <p:pic>
        <p:nvPicPr>
          <p:cNvPr id="79" name="Picture 78"/>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p:cNvGrpSpPr/>
          <p:nvPr/>
        </p:nvGrpSpPr>
        <p:grpSpPr>
          <a:xfrm>
            <a:off x="2576237" y="914401"/>
            <a:ext cx="157328" cy="1352193"/>
            <a:chOff x="2321768" y="534746"/>
            <a:chExt cx="157328" cy="1352193"/>
          </a:xfrm>
        </p:grpSpPr>
        <p:sp>
          <p:nvSpPr>
            <p:cNvPr id="85" name="Oval 84"/>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6" name="Oval 85"/>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7" name="Oval 86"/>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8" name="Oval 87"/>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9" name="Oval 88"/>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0" name="Oval 89"/>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1" name="Group 90"/>
          <p:cNvGrpSpPr/>
          <p:nvPr/>
        </p:nvGrpSpPr>
        <p:grpSpPr>
          <a:xfrm>
            <a:off x="3078360" y="5593598"/>
            <a:ext cx="2556170" cy="163938"/>
            <a:chOff x="2539914" y="279400"/>
            <a:chExt cx="2556170" cy="163938"/>
          </a:xfrm>
        </p:grpSpPr>
        <p:grpSp>
          <p:nvGrpSpPr>
            <p:cNvPr id="92" name="Group 91"/>
            <p:cNvGrpSpPr/>
            <p:nvPr/>
          </p:nvGrpSpPr>
          <p:grpSpPr>
            <a:xfrm rot="16200000">
              <a:off x="3498539" y="-679225"/>
              <a:ext cx="157328" cy="2074578"/>
              <a:chOff x="2321768" y="293951"/>
              <a:chExt cx="157328" cy="2074578"/>
            </a:xfrm>
          </p:grpSpPr>
          <p:sp>
            <p:nvSpPr>
              <p:cNvPr id="96" name="Oval 9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7" name="Oval 9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8" name="Oval 9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9" name="Oval 98"/>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0" name="Oval 99"/>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1" name="Oval 100"/>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2" name="Oval 101"/>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3" name="Oval 102"/>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4" name="Oval 103"/>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3" name="Group 92"/>
            <p:cNvGrpSpPr/>
            <p:nvPr/>
          </p:nvGrpSpPr>
          <p:grpSpPr>
            <a:xfrm rot="16200000">
              <a:off x="4822914" y="170167"/>
              <a:ext cx="157328" cy="389013"/>
              <a:chOff x="2321768" y="293951"/>
              <a:chExt cx="157328" cy="389013"/>
            </a:xfrm>
          </p:grpSpPr>
          <p:sp>
            <p:nvSpPr>
              <p:cNvPr id="94" name="Oval 9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5" name="Oval 9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grpSp>
        <p:nvGrpSpPr>
          <p:cNvPr id="105" name="Group 104"/>
          <p:cNvGrpSpPr/>
          <p:nvPr/>
        </p:nvGrpSpPr>
        <p:grpSpPr>
          <a:xfrm>
            <a:off x="8006028" y="737019"/>
            <a:ext cx="2556165" cy="163940"/>
            <a:chOff x="3984687" y="279398"/>
            <a:chExt cx="2556165" cy="163940"/>
          </a:xfrm>
        </p:grpSpPr>
        <p:grpSp>
          <p:nvGrpSpPr>
            <p:cNvPr id="106" name="Group 105"/>
            <p:cNvGrpSpPr/>
            <p:nvPr/>
          </p:nvGrpSpPr>
          <p:grpSpPr>
            <a:xfrm rot="16200000">
              <a:off x="4220927" y="43158"/>
              <a:ext cx="157328" cy="629808"/>
              <a:chOff x="2321768" y="1738721"/>
              <a:chExt cx="157328" cy="629808"/>
            </a:xfrm>
          </p:grpSpPr>
          <p:sp>
            <p:nvSpPr>
              <p:cNvPr id="116" name="Oval 11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7" name="Oval 11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8" name="Oval 11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nvGrpSpPr>
            <p:cNvPr id="107" name="Group 106"/>
            <p:cNvGrpSpPr/>
            <p:nvPr/>
          </p:nvGrpSpPr>
          <p:grpSpPr>
            <a:xfrm rot="16200000">
              <a:off x="5545297" y="-552218"/>
              <a:ext cx="157328" cy="1833783"/>
              <a:chOff x="2321768" y="293951"/>
              <a:chExt cx="157328" cy="1833783"/>
            </a:xfrm>
          </p:grpSpPr>
          <p:sp>
            <p:nvSpPr>
              <p:cNvPr id="108" name="Oval 107"/>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09" name="Oval 108"/>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0" name="Oval 109"/>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1" name="Oval 110"/>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2" name="Oval 111"/>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3" name="Oval 112"/>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4" name="Oval 11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5" name="Oval 11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grpSp>
        <p:nvGrpSpPr>
          <p:cNvPr id="119" name="Group 118"/>
          <p:cNvGrpSpPr/>
          <p:nvPr/>
        </p:nvGrpSpPr>
        <p:grpSpPr>
          <a:xfrm rot="5400000">
            <a:off x="9249913" y="3951510"/>
            <a:ext cx="3037757" cy="163938"/>
            <a:chOff x="3743890" y="279399"/>
            <a:chExt cx="3037757" cy="163938"/>
          </a:xfrm>
        </p:grpSpPr>
        <p:grpSp>
          <p:nvGrpSpPr>
            <p:cNvPr id="120" name="Group 119"/>
            <p:cNvGrpSpPr/>
            <p:nvPr/>
          </p:nvGrpSpPr>
          <p:grpSpPr>
            <a:xfrm rot="16200000">
              <a:off x="4100528" y="-77239"/>
              <a:ext cx="157328" cy="870603"/>
              <a:chOff x="2321768" y="1497926"/>
              <a:chExt cx="157328" cy="870603"/>
            </a:xfrm>
          </p:grpSpPr>
          <p:sp>
            <p:nvSpPr>
              <p:cNvPr id="131" name="Oval 130"/>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2" name="Oval 131"/>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3" name="Oval 132"/>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4" name="Oval 133"/>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121" name="Group 120"/>
            <p:cNvGrpSpPr/>
            <p:nvPr/>
          </p:nvGrpSpPr>
          <p:grpSpPr>
            <a:xfrm rot="16200000">
              <a:off x="5665694" y="-672616"/>
              <a:ext cx="157328" cy="2074578"/>
              <a:chOff x="2321768" y="293951"/>
              <a:chExt cx="157328" cy="2074578"/>
            </a:xfrm>
          </p:grpSpPr>
          <p:sp>
            <p:nvSpPr>
              <p:cNvPr id="122" name="Oval 121"/>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3" name="Oval 122"/>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4" name="Oval 123"/>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5" name="Oval 124"/>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6" name="Oval 125"/>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7" name="Oval 126"/>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8" name="Oval 127"/>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9" name="Oval 128"/>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0" name="Oval 129"/>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pic>
        <p:nvPicPr>
          <p:cNvPr id="136" name="Picture 135"/>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p:cNvSpPr txBox="1"/>
          <p:nvPr/>
        </p:nvSpPr>
        <p:spPr>
          <a:xfrm>
            <a:off x="3706284" y="8536984"/>
            <a:ext cx="6781800" cy="276999"/>
          </a:xfrm>
          <a:prstGeom prst="rect">
            <a:avLst/>
          </a:prstGeom>
          <a:noFill/>
        </p:spPr>
        <p:txBody>
          <a:bodyPr wrap="square" lIns="0" tIns="0" rIns="0" bIns="0" rtlCol="0">
            <a:spAutoFit/>
          </a:bodyPr>
          <a:lstStyle/>
          <a:p>
            <a:pPr algn="ctr" defTabSz="914400">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p:cNvPicPr>
            <a:picLocks noChangeAspect="1"/>
          </p:cNvPicPr>
          <p:nvPr/>
        </p:nvPicPr>
        <p:blipFill>
          <a:blip r:embed="rId5"/>
          <a:stretch>
            <a:fillRect/>
          </a:stretch>
        </p:blipFill>
        <p:spPr>
          <a:xfrm>
            <a:off x="3557497" y="778137"/>
            <a:ext cx="6486706" cy="56636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a:solidFill>
                <a:prstClr val="white"/>
              </a:solidFill>
              <a:latin typeface="Calibri" panose="020F0502020204030204"/>
            </a:endParaRPr>
          </a:p>
        </p:txBody>
      </p:sp>
      <p:sp>
        <p:nvSpPr>
          <p:cNvPr id="18" name="TextBox 17"/>
          <p:cNvSpPr txBox="1"/>
          <p:nvPr/>
        </p:nvSpPr>
        <p:spPr>
          <a:xfrm>
            <a:off x="5636930" y="858984"/>
            <a:ext cx="5656749" cy="1651606"/>
          </a:xfrm>
          <a:prstGeom prst="rect">
            <a:avLst/>
          </a:prstGeom>
          <a:noFill/>
        </p:spPr>
        <p:txBody>
          <a:bodyPr wrap="square" rtlCol="0">
            <a:spAutoFit/>
          </a:bodyPr>
          <a:lstStyle/>
          <a:p>
            <a:pPr algn="just" defTabSz="609600">
              <a:lnSpc>
                <a:spcPct val="150000"/>
              </a:lnSpc>
            </a:pP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Học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thuộc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ghi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nhớ</a:t>
            </a:r>
            <a:r>
              <a:rPr lang="en-US" sz="3600" b="1" dirty="0">
                <a:solidFill>
                  <a:srgbClr val="002060"/>
                </a:solidFill>
                <a:latin typeface="Cambria" panose="02040503050406030204" pitchFamily="18" charset="0"/>
                <a:ea typeface="Cambria" panose="02040503050406030204" pitchFamily="18" charset="0"/>
              </a:rPr>
              <a:t>.</a:t>
            </a:r>
          </a:p>
          <a:p>
            <a:pPr algn="just" defTabSz="609600">
              <a:lnSpc>
                <a:spcPct val="150000"/>
              </a:lnSpc>
            </a:pPr>
            <a:r>
              <a:rPr lang="en-US" sz="3600" b="1" dirty="0">
                <a:solidFill>
                  <a:srgbClr val="002060"/>
                </a:solidFill>
                <a:latin typeface="Cambria" panose="02040503050406030204" pitchFamily="18" charset="0"/>
                <a:ea typeface="Cambria" panose="02040503050406030204" pitchFamily="18" charset="0"/>
              </a:rPr>
              <a:t>2.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mới</a:t>
            </a:r>
            <a:r>
              <a:rPr lang="en-US" sz="3600" b="1" dirty="0">
                <a:solidFill>
                  <a:srgbClr val="002060"/>
                </a:solidFill>
                <a:latin typeface="Cambria" panose="02040503050406030204" pitchFamily="18" charset="0"/>
                <a:ea typeface="Cambria" panose="02040503050406030204" pitchFamily="18" charset="0"/>
              </a:rPr>
              <a:t>.</a:t>
            </a:r>
          </a:p>
        </p:txBody>
      </p:sp>
      <p:pic>
        <p:nvPicPr>
          <p:cNvPr id="29" name="Picture 2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a:fillRect/>
          </a:stretch>
        </p:blipFill>
        <p:spPr>
          <a:xfrm>
            <a:off x="3812100" y="1892481"/>
            <a:ext cx="1274054" cy="66940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3" y="-216056"/>
            <a:ext cx="3448679" cy="2299119"/>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a:fillRect/>
          </a:stretch>
        </p:blipFill>
        <p:spPr>
          <a:xfrm>
            <a:off x="-97116" y="470562"/>
            <a:ext cx="2519640" cy="1421918"/>
          </a:xfrm>
          <a:prstGeom prst="rect">
            <a:avLst/>
          </a:prstGeom>
        </p:spPr>
      </p:pic>
      <p:pic>
        <p:nvPicPr>
          <p:cNvPr id="3" name="Picture 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3333759" y="924988"/>
            <a:ext cx="1115369" cy="513069"/>
          </a:xfrm>
          <a:prstGeom prst="rect">
            <a:avLst/>
          </a:prstGeom>
        </p:spPr>
      </p:pic>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11142896" y="241501"/>
            <a:ext cx="995920" cy="458123"/>
          </a:xfrm>
          <a:prstGeom prst="rect">
            <a:avLst/>
          </a:prstGeom>
        </p:spPr>
      </p:pic>
      <p:grpSp>
        <p:nvGrpSpPr>
          <p:cNvPr id="12" name="组合 12"/>
          <p:cNvGrpSpPr/>
          <p:nvPr/>
        </p:nvGrpSpPr>
        <p:grpSpPr>
          <a:xfrm>
            <a:off x="457201" y="1871779"/>
            <a:ext cx="4397172" cy="1547208"/>
            <a:chOff x="2604152" y="873043"/>
            <a:chExt cx="6595758" cy="2320811"/>
          </a:xfrm>
        </p:grpSpPr>
        <p:grpSp>
          <p:nvGrpSpPr>
            <p:cNvPr id="13" name="组合 6"/>
            <p:cNvGrpSpPr/>
            <p:nvPr/>
          </p:nvGrpSpPr>
          <p:grpSpPr>
            <a:xfrm>
              <a:off x="2604152" y="918097"/>
              <a:ext cx="6595758" cy="2275757"/>
              <a:chOff x="3771007" y="1069635"/>
              <a:chExt cx="6595758" cy="2275757"/>
            </a:xfrm>
          </p:grpSpPr>
          <p:sp>
            <p:nvSpPr>
              <p:cNvPr id="20" name="矩形 7"/>
              <p:cNvSpPr/>
              <p:nvPr/>
            </p:nvSpPr>
            <p:spPr>
              <a:xfrm>
                <a:off x="3771007" y="1083235"/>
                <a:ext cx="6567183" cy="2262157"/>
              </a:xfrm>
              <a:prstGeom prst="rect">
                <a:avLst/>
              </a:prstGeom>
            </p:spPr>
            <p:txBody>
              <a:bodyPr wrap="none">
                <a:spAutoFit/>
              </a:bodyPr>
              <a:lstStyle/>
              <a:p>
                <a:pPr defTabSz="609600"/>
                <a:r>
                  <a:rPr lang="en-US" altLang="zh-CN" sz="920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9200" dirty="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2" name="矩形 8"/>
              <p:cNvSpPr/>
              <p:nvPr/>
            </p:nvSpPr>
            <p:spPr>
              <a:xfrm>
                <a:off x="3799582" y="1069635"/>
                <a:ext cx="6567183" cy="2262157"/>
              </a:xfrm>
              <a:prstGeom prst="rect">
                <a:avLst/>
              </a:prstGeom>
            </p:spPr>
            <p:txBody>
              <a:bodyPr wrap="none">
                <a:spAutoFit/>
              </a:bodyPr>
              <a:lstStyle/>
              <a:p>
                <a:pPr defTabSz="609600"/>
                <a:r>
                  <a:rPr lang="en-US" altLang="zh-CN" sz="920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rPr>
                  <a:t>DẶN DÒ</a:t>
                </a:r>
                <a:endParaRPr lang="zh-CN" altLang="en-US" sz="9200" dirty="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14" name="组合 9"/>
            <p:cNvGrpSpPr/>
            <p:nvPr/>
          </p:nvGrpSpPr>
          <p:grpSpPr>
            <a:xfrm>
              <a:off x="3583560" y="873043"/>
              <a:ext cx="277097" cy="2275757"/>
              <a:chOff x="3771007" y="1083236"/>
              <a:chExt cx="277097" cy="2275757"/>
            </a:xfrm>
          </p:grpSpPr>
          <p:sp>
            <p:nvSpPr>
              <p:cNvPr id="15" name="矩形 10"/>
              <p:cNvSpPr/>
              <p:nvPr/>
            </p:nvSpPr>
            <p:spPr>
              <a:xfrm>
                <a:off x="3771007" y="1083236"/>
                <a:ext cx="277097" cy="2262157"/>
              </a:xfrm>
              <a:prstGeom prst="rect">
                <a:avLst/>
              </a:prstGeom>
            </p:spPr>
            <p:txBody>
              <a:bodyPr wrap="none">
                <a:spAutoFit/>
              </a:bodyPr>
              <a:lstStyle/>
              <a:p>
                <a:pPr defTabSz="609600"/>
                <a:endParaRPr lang="zh-CN" altLang="en-US" sz="9200" dirty="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6" name="矩形 11"/>
              <p:cNvSpPr/>
              <p:nvPr/>
            </p:nvSpPr>
            <p:spPr>
              <a:xfrm>
                <a:off x="3771007" y="1096836"/>
                <a:ext cx="277097" cy="2262157"/>
              </a:xfrm>
              <a:prstGeom prst="rect">
                <a:avLst/>
              </a:prstGeom>
            </p:spPr>
            <p:txBody>
              <a:bodyPr wrap="none">
                <a:spAutoFit/>
              </a:bodyPr>
              <a:lstStyle/>
              <a:p>
                <a:pPr defTabSz="609600"/>
                <a:endParaRPr lang="zh-CN" altLang="en-US" sz="9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1+#ppt_w/2"/>
                                          </p:val>
                                        </p:tav>
                                        <p:tav tm="100000">
                                          <p:val>
                                            <p:strVal val="#ppt_x"/>
                                          </p:val>
                                        </p:tav>
                                      </p:tavLst>
                                    </p:anim>
                                    <p:anim calcmode="lin" valueType="num">
                                      <p:cBhvr additive="base">
                                        <p:cTn id="18" dur="10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0-#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Effect transition="in" filter="fade">
                                      <p:cBhvr>
                                        <p:cTn id="33" dur="1000"/>
                                        <p:tgtEl>
                                          <p:spTgt spid="29"/>
                                        </p:tgtEl>
                                      </p:cBhvr>
                                    </p:animEffect>
                                  </p:childTnLst>
                                </p:cTn>
                              </p:par>
                            </p:childTnLst>
                          </p:cTn>
                        </p:par>
                        <p:par>
                          <p:cTn id="34" fill="hold">
                            <p:stCondLst>
                              <p:cond delay="6000"/>
                            </p:stCondLst>
                            <p:childTnLst>
                              <p:par>
                                <p:cTn id="35" presetID="37"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p:cTn id="43"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45"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8">
                                            <p:txEl>
                                              <p:pRg st="1" end="1"/>
                                            </p:txEl>
                                          </p:spTgt>
                                        </p:tgtEl>
                                        <p:attrNameLst>
                                          <p:attrName>style.visibility</p:attrName>
                                        </p:attrNameLst>
                                      </p:cBhvr>
                                      <p:to>
                                        <p:strVal val="visible"/>
                                      </p:to>
                                    </p:set>
                                    <p:anim calcmode="lin" valueType="num">
                                      <p:cBhvr>
                                        <p:cTn id="52" dur="500" fill="hold"/>
                                        <p:tgtEl>
                                          <p:spTgt spid="1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8">
                                            <p:txEl>
                                              <p:pRg st="1" end="1"/>
                                            </p:txEl>
                                          </p:spTgt>
                                        </p:tgtEl>
                                        <p:attrNameLst>
                                          <p:attrName>ppt_y</p:attrName>
                                        </p:attrNameLst>
                                      </p:cBhvr>
                                      <p:tavLst>
                                        <p:tav tm="0">
                                          <p:val>
                                            <p:strVal val="#ppt_y"/>
                                          </p:val>
                                        </p:tav>
                                        <p:tav tm="100000">
                                          <p:val>
                                            <p:strVal val="#ppt_y"/>
                                          </p:val>
                                        </p:tav>
                                      </p:tavLst>
                                    </p:anim>
                                    <p:anim calcmode="lin" valueType="num">
                                      <p:cBhvr>
                                        <p:cTn id="54" dur="500" fill="hold"/>
                                        <p:tgtEl>
                                          <p:spTgt spid="1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31186" y="523311"/>
            <a:ext cx="8811819" cy="5505380"/>
          </a:xfrm>
          <a:prstGeom prst="rect">
            <a:avLst/>
          </a:prstGeom>
        </p:spPr>
      </p:pic>
      <p:pic>
        <p:nvPicPr>
          <p:cNvPr id="79" name="Picture 78"/>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p:cNvGrpSpPr/>
          <p:nvPr/>
        </p:nvGrpSpPr>
        <p:grpSpPr>
          <a:xfrm>
            <a:off x="2576237" y="914401"/>
            <a:ext cx="157328" cy="1352193"/>
            <a:chOff x="2321768" y="534746"/>
            <a:chExt cx="157328" cy="1352193"/>
          </a:xfrm>
        </p:grpSpPr>
        <p:sp>
          <p:nvSpPr>
            <p:cNvPr id="85" name="Oval 84"/>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6" name="Oval 85"/>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7" name="Oval 86"/>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8" name="Oval 87"/>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9" name="Oval 88"/>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0" name="Oval 89"/>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1" name="Group 90"/>
          <p:cNvGrpSpPr/>
          <p:nvPr/>
        </p:nvGrpSpPr>
        <p:grpSpPr>
          <a:xfrm>
            <a:off x="3078360" y="5593598"/>
            <a:ext cx="2556170" cy="163938"/>
            <a:chOff x="2539914" y="279400"/>
            <a:chExt cx="2556170" cy="163938"/>
          </a:xfrm>
        </p:grpSpPr>
        <p:grpSp>
          <p:nvGrpSpPr>
            <p:cNvPr id="92" name="Group 91"/>
            <p:cNvGrpSpPr/>
            <p:nvPr/>
          </p:nvGrpSpPr>
          <p:grpSpPr>
            <a:xfrm rot="16200000">
              <a:off x="3498539" y="-679225"/>
              <a:ext cx="157328" cy="2074578"/>
              <a:chOff x="2321768" y="293951"/>
              <a:chExt cx="157328" cy="2074578"/>
            </a:xfrm>
          </p:grpSpPr>
          <p:sp>
            <p:nvSpPr>
              <p:cNvPr id="96" name="Oval 9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7" name="Oval 9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8" name="Oval 9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9" name="Oval 98"/>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0" name="Oval 99"/>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1" name="Oval 100"/>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2" name="Oval 101"/>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3" name="Oval 102"/>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4" name="Oval 103"/>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3" name="Group 92"/>
            <p:cNvGrpSpPr/>
            <p:nvPr/>
          </p:nvGrpSpPr>
          <p:grpSpPr>
            <a:xfrm rot="16200000">
              <a:off x="4822914" y="170167"/>
              <a:ext cx="157328" cy="389013"/>
              <a:chOff x="2321768" y="293951"/>
              <a:chExt cx="157328" cy="389013"/>
            </a:xfrm>
          </p:grpSpPr>
          <p:sp>
            <p:nvSpPr>
              <p:cNvPr id="94" name="Oval 9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5" name="Oval 9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grpSp>
        <p:nvGrpSpPr>
          <p:cNvPr id="105" name="Group 104"/>
          <p:cNvGrpSpPr/>
          <p:nvPr/>
        </p:nvGrpSpPr>
        <p:grpSpPr>
          <a:xfrm>
            <a:off x="8006028" y="737019"/>
            <a:ext cx="2556165" cy="163940"/>
            <a:chOff x="3984687" y="279398"/>
            <a:chExt cx="2556165" cy="163940"/>
          </a:xfrm>
        </p:grpSpPr>
        <p:grpSp>
          <p:nvGrpSpPr>
            <p:cNvPr id="106" name="Group 105"/>
            <p:cNvGrpSpPr/>
            <p:nvPr/>
          </p:nvGrpSpPr>
          <p:grpSpPr>
            <a:xfrm rot="16200000">
              <a:off x="4220927" y="43158"/>
              <a:ext cx="157328" cy="629808"/>
              <a:chOff x="2321768" y="1738721"/>
              <a:chExt cx="157328" cy="629808"/>
            </a:xfrm>
          </p:grpSpPr>
          <p:sp>
            <p:nvSpPr>
              <p:cNvPr id="116" name="Oval 11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7" name="Oval 11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8" name="Oval 11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nvGrpSpPr>
            <p:cNvPr id="107" name="Group 106"/>
            <p:cNvGrpSpPr/>
            <p:nvPr/>
          </p:nvGrpSpPr>
          <p:grpSpPr>
            <a:xfrm rot="16200000">
              <a:off x="5545297" y="-552218"/>
              <a:ext cx="157328" cy="1833783"/>
              <a:chOff x="2321768" y="293951"/>
              <a:chExt cx="157328" cy="1833783"/>
            </a:xfrm>
          </p:grpSpPr>
          <p:sp>
            <p:nvSpPr>
              <p:cNvPr id="108" name="Oval 107"/>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09" name="Oval 108"/>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0" name="Oval 109"/>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1" name="Oval 110"/>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2" name="Oval 111"/>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3" name="Oval 112"/>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4" name="Oval 11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5" name="Oval 11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grpSp>
        <p:nvGrpSpPr>
          <p:cNvPr id="119" name="Group 118"/>
          <p:cNvGrpSpPr/>
          <p:nvPr/>
        </p:nvGrpSpPr>
        <p:grpSpPr>
          <a:xfrm rot="5400000">
            <a:off x="9249913" y="3951510"/>
            <a:ext cx="3037757" cy="163938"/>
            <a:chOff x="3743890" y="279399"/>
            <a:chExt cx="3037757" cy="163938"/>
          </a:xfrm>
        </p:grpSpPr>
        <p:grpSp>
          <p:nvGrpSpPr>
            <p:cNvPr id="120" name="Group 119"/>
            <p:cNvGrpSpPr/>
            <p:nvPr/>
          </p:nvGrpSpPr>
          <p:grpSpPr>
            <a:xfrm rot="16200000">
              <a:off x="4100528" y="-77239"/>
              <a:ext cx="157328" cy="870603"/>
              <a:chOff x="2321768" y="1497926"/>
              <a:chExt cx="157328" cy="870603"/>
            </a:xfrm>
          </p:grpSpPr>
          <p:sp>
            <p:nvSpPr>
              <p:cNvPr id="131" name="Oval 130"/>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2" name="Oval 131"/>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3" name="Oval 132"/>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4" name="Oval 133"/>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121" name="Group 120"/>
            <p:cNvGrpSpPr/>
            <p:nvPr/>
          </p:nvGrpSpPr>
          <p:grpSpPr>
            <a:xfrm rot="16200000">
              <a:off x="5665694" y="-672616"/>
              <a:ext cx="157328" cy="2074578"/>
              <a:chOff x="2321768" y="293951"/>
              <a:chExt cx="157328" cy="2074578"/>
            </a:xfrm>
          </p:grpSpPr>
          <p:sp>
            <p:nvSpPr>
              <p:cNvPr id="122" name="Oval 121"/>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3" name="Oval 122"/>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4" name="Oval 123"/>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5" name="Oval 124"/>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6" name="Oval 125"/>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7" name="Oval 126"/>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8" name="Oval 127"/>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9" name="Oval 128"/>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0" name="Oval 129"/>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pic>
        <p:nvPicPr>
          <p:cNvPr id="136" name="Picture 135"/>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p:cNvSpPr txBox="1"/>
          <p:nvPr/>
        </p:nvSpPr>
        <p:spPr>
          <a:xfrm>
            <a:off x="3706284" y="8536984"/>
            <a:ext cx="6781800" cy="276999"/>
          </a:xfrm>
          <a:prstGeom prst="rect">
            <a:avLst/>
          </a:prstGeom>
          <a:noFill/>
        </p:spPr>
        <p:txBody>
          <a:bodyPr wrap="square" lIns="0" tIns="0" rIns="0" bIns="0" rtlCol="0">
            <a:spAutoFit/>
          </a:bodyPr>
          <a:lstStyle/>
          <a:p>
            <a:pPr algn="ctr" defTabSz="914400">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p:cNvPicPr>
            <a:picLocks noChangeAspect="1"/>
          </p:cNvPicPr>
          <p:nvPr/>
        </p:nvPicPr>
        <p:blipFill>
          <a:blip r:embed="rId5"/>
          <a:stretch>
            <a:fillRect/>
          </a:stretch>
        </p:blipFill>
        <p:spPr>
          <a:xfrm>
            <a:off x="4168664" y="1051354"/>
            <a:ext cx="5492972" cy="475529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671" b="19990"/>
          <a:stretch>
            <a:fillRect/>
          </a:stretch>
        </p:blipFill>
        <p:spPr>
          <a:xfrm>
            <a:off x="0" y="0"/>
            <a:ext cx="12477750" cy="7372349"/>
          </a:xfrm>
          <a:prstGeom prst="rect">
            <a:avLst/>
          </a:prstGeom>
        </p:spPr>
      </p:pic>
      <p:pic>
        <p:nvPicPr>
          <p:cNvPr id="7" name="ngdu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9" name="Rectangle 8"/>
          <p:cNvSpPr/>
          <p:nvPr/>
        </p:nvSpPr>
        <p:spPr>
          <a:xfrm>
            <a:off x="671673" y="862266"/>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404853" y="1184568"/>
            <a:ext cx="1148089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VƯỢT CHƯỚNG NGẠI VẬT</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6071"/>
            <a:ext cx="24384000" cy="9861326"/>
            <a:chOff x="152400" y="158974"/>
            <a:chExt cx="24384000" cy="9861326"/>
          </a:xfrm>
        </p:grpSpPr>
        <p:grpSp>
          <p:nvGrpSpPr>
            <p:cNvPr id="17" name="CẤM BUÔN BÁN, CẤM REUP"/>
            <p:cNvGrpSpPr/>
            <p:nvPr/>
          </p:nvGrpSpPr>
          <p:grpSpPr>
            <a:xfrm>
              <a:off x="152400" y="158974"/>
              <a:ext cx="24384000" cy="6851394"/>
              <a:chOff x="-19812000" y="181103"/>
              <a:chExt cx="24384000" cy="6851394"/>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1" name="Vào http://fb.com/nkpowerskills tải game miễn phí">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6574"/>
            <a:ext cx="24384000" cy="6851394"/>
            <a:chOff x="-19812000" y="181103"/>
            <a:chExt cx="24384000" cy="6851394"/>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19" name="Rectangle 18"/>
          <p:cNvSpPr/>
          <p:nvPr/>
        </p:nvSpPr>
        <p:spPr>
          <a:xfrm>
            <a:off x="719073" y="552710"/>
            <a:ext cx="10500851" cy="16900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6121" y="4227872"/>
            <a:ext cx="4683803" cy="7996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Trung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quốc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Lào</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Campuchia</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lang="en-US" sz="2800" dirty="0" err="1">
                <a:solidFill>
                  <a:prstClr val="white"/>
                </a:solidFill>
                <a:latin typeface="Cambria" panose="02040503050406030204" pitchFamily="18" charset="0"/>
                <a:ea typeface="Cambria" panose="02040503050406030204" pitchFamily="18" charset="0"/>
              </a:rPr>
              <a:t>Lào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Hàn</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Quốc</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6536121" y="550774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dirty="0">
                <a:solidFill>
                  <a:prstClr val="white"/>
                </a:solidFill>
                <a:latin typeface="Cambria" panose="02040503050406030204" pitchFamily="18" charset="0"/>
                <a:ea typeface="Cambria" panose="02040503050406030204" pitchFamily="18" charset="0"/>
              </a:rPr>
              <a:t>D. Trung </a:t>
            </a:r>
            <a:r>
              <a:rPr lang="en-US" sz="2800" dirty="0" err="1">
                <a:solidFill>
                  <a:prstClr val="white"/>
                </a:solidFill>
                <a:latin typeface="Cambria" panose="02040503050406030204" pitchFamily="18" charset="0"/>
                <a:ea typeface="Cambria" panose="02040503050406030204" pitchFamily="18" charset="0"/>
              </a:rPr>
              <a:t>quốc</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Lào</a:t>
            </a:r>
            <a:r>
              <a:rPr lang="en-US" sz="2800" dirty="0">
                <a:solidFill>
                  <a:prstClr val="white"/>
                </a:solidFill>
                <a:latin typeface="Cambria" panose="02040503050406030204" pitchFamily="18" charset="0"/>
                <a:ea typeface="Cambria" panose="02040503050406030204" pitchFamily="18" charset="0"/>
              </a:rPr>
              <a:t>, Thái Lan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Trung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Quốc</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Thái Lan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83845" y="673091"/>
            <a:ext cx="102329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lang="en-US" sz="3200" dirty="0" err="1">
                <a:solidFill>
                  <a:prstClr val="white"/>
                </a:solidFill>
                <a:latin typeface="Cambria" panose="02040503050406030204" pitchFamily="18" charset="0"/>
                <a:ea typeface="Cambria" panose="02040503050406030204" pitchFamily="18" charset="0"/>
              </a:rPr>
              <a:t>Trên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đất</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liền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nước</a:t>
            </a:r>
            <a:r>
              <a:rPr lang="en-US" sz="3200" dirty="0">
                <a:solidFill>
                  <a:prstClr val="white"/>
                </a:solidFill>
                <a:latin typeface="Cambria" panose="02040503050406030204" pitchFamily="18" charset="0"/>
                <a:ea typeface="Cambria" panose="02040503050406030204" pitchFamily="18" charset="0"/>
              </a:rPr>
              <a:t> ta </a:t>
            </a:r>
            <a:r>
              <a:rPr lang="en-US" sz="3200" dirty="0" err="1">
                <a:solidFill>
                  <a:prstClr val="white"/>
                </a:solidFill>
                <a:latin typeface="Cambria" panose="02040503050406030204" pitchFamily="18" charset="0"/>
                <a:ea typeface="Cambria" panose="02040503050406030204" pitchFamily="18" charset="0"/>
              </a:rPr>
              <a:t>có</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chung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biên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giới</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với</a:t>
            </a:r>
            <a:r>
              <a:rPr lang="en-US" sz="3200" dirty="0">
                <a:solidFill>
                  <a:prstClr val="white"/>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34" name="c2 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3.33333E-6 4.81481E-6 L -1 4.81481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6574"/>
            <a:ext cx="24384000" cy="6851394"/>
            <a:chOff x="-19812000" y="181103"/>
            <a:chExt cx="24384000" cy="6851394"/>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19" name="Rectangle 18"/>
          <p:cNvSpPr/>
          <p:nvPr/>
        </p:nvSpPr>
        <p:spPr>
          <a:xfrm>
            <a:off x="719073" y="552709"/>
            <a:ext cx="10500851" cy="16965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5725" y="555490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5</a:t>
            </a: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6</a:t>
            </a:r>
          </a:p>
        </p:txBody>
      </p:sp>
      <p:sp>
        <p:nvSpPr>
          <p:cNvPr id="22" name="Rectangle 21"/>
          <p:cNvSpPr/>
          <p:nvPr/>
        </p:nvSpPr>
        <p:spPr>
          <a:xfrm>
            <a:off x="6639418" y="45095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4</a:t>
            </a: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a:t>
            </a:r>
            <a:r>
              <a:rPr lang="en-US" sz="2800" noProof="0" dirty="0">
                <a:solidFill>
                  <a:prstClr val="white"/>
                </a:solidFill>
                <a:latin typeface="Cambria" panose="02040503050406030204" pitchFamily="18" charset="0"/>
                <a:ea typeface="Cambria" panose="02040503050406030204" pitchFamily="18" charset="0"/>
              </a:rPr>
              <a:t>3</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383093" y="42837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336765" y="5196056"/>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792442" y="786831"/>
            <a:ext cx="87420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ta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bao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nhiêu</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phố</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trực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thuộc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trung</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ương</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34" name="c2 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6.25E-7 1.11111E-6 L -1 1.1111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6.25E-7 2.22222E-6 L -1 2.22222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6574"/>
            <a:ext cx="24384000" cy="6851394"/>
            <a:chOff x="-19812000" y="181103"/>
            <a:chExt cx="24384000" cy="6851394"/>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sp>
        <p:nvSpPr>
          <p:cNvPr id="19" name="Rectangle 18"/>
          <p:cNvSpPr/>
          <p:nvPr/>
        </p:nvSpPr>
        <p:spPr>
          <a:xfrm>
            <a:off x="821040" y="265374"/>
            <a:ext cx="10500851" cy="26214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365572" y="588320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a:t>
            </a:r>
            <a:r>
              <a:rPr lang="en-US" altLang="en-US" sz="2800" b="1" dirty="0" err="1">
                <a:solidFill>
                  <a:prstClr val="white"/>
                </a:solidFill>
                <a:latin typeface="Cambria" panose="02040503050406030204" pitchFamily="18" charset="0"/>
                <a:ea typeface="Cambria" panose="02040503050406030204" pitchFamily="18" charset="0"/>
              </a:rPr>
              <a:t>Điện</a:t>
            </a:r>
            <a:r>
              <a:rPr lang="en-US" altLang="en-US" sz="2800" b="1" dirty="0">
                <a:solidFill>
                  <a:prstClr val="white"/>
                </a:solidFill>
                <a:latin typeface="Cambria" panose="02040503050406030204" pitchFamily="18" charset="0"/>
                <a:ea typeface="Cambria" panose="02040503050406030204" pitchFamily="18" charset="0"/>
              </a:rPr>
              <a:t> </a:t>
            </a:r>
            <a:r>
              <a:rPr lang="en-US" altLang="en-US" sz="2800" b="1" dirty="0" err="1">
                <a:solidFill>
                  <a:prstClr val="white"/>
                </a:solidFill>
                <a:latin typeface="Cambria" panose="02040503050406030204" pitchFamily="18" charset="0"/>
                <a:ea typeface="Cambria" panose="02040503050406030204" pitchFamily="18" charset="0"/>
              </a:rPr>
              <a:t>Biên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531310" y="3837713"/>
            <a:ext cx="4683803" cy="12024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Cao </a:t>
            </a:r>
            <a:r>
              <a:rPr kumimoji="0" lang="en-US" alt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Bằng</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821040" y="5279195"/>
            <a:ext cx="4683803" cy="13930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kumimoji="0" lang="en-US" alt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Sơn</a:t>
            </a:r>
            <a:r>
              <a:rPr kumimoji="0" lang="en-US" altLang="en-US" sz="2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La</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22"/>
          <p:cNvSpPr/>
          <p:nvPr/>
        </p:nvSpPr>
        <p:spPr>
          <a:xfrm>
            <a:off x="755568" y="3704904"/>
            <a:ext cx="4683803" cy="14168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Lào</a:t>
            </a:r>
            <a:r>
              <a:rPr kumimoji="0" lang="en-US" alt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Cai</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816341" y="554564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396511" y="42098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369283" y="549494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8" y="632930"/>
            <a:ext cx="104170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Tây</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ta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ở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tỉnh</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63554" y="4472912"/>
            <a:ext cx="3990327" cy="2662212"/>
          </a:xfrm>
          <a:prstGeom prst="rect">
            <a:avLst/>
          </a:prstGeom>
        </p:spPr>
      </p:pic>
      <p:pic>
        <p:nvPicPr>
          <p:cNvPr id="34" name="c2 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6541" y="4705964"/>
            <a:ext cx="1286109" cy="1337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4.58333E-6 3.7037E-6 L -1 3.7037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6574"/>
            <a:ext cx="24384000" cy="6851394"/>
            <a:chOff x="-19812000" y="181103"/>
            <a:chExt cx="24384000" cy="6851394"/>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solidFill>
                <a:schemeClr val="bg1"/>
              </a:solidFill>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solidFill>
                <a:schemeClr val="bg1"/>
              </a:solidFill>
              <a:latin typeface="Cambria" panose="02040503050406030204" pitchFamily="18" charset="0"/>
              <a:ea typeface="Cambria" panose="02040503050406030204" pitchFamily="18" charset="0"/>
            </a:endParaRPr>
          </a:p>
        </p:txBody>
      </p:sp>
      <p:pic>
        <p:nvPicPr>
          <p:cNvPr id="8" name="ng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7173" y="4500326"/>
            <a:ext cx="4065092" cy="2712094"/>
          </a:xfrm>
          <a:prstGeom prst="rect">
            <a:avLst/>
          </a:prstGeom>
        </p:spPr>
      </p:pic>
      <p:sp>
        <p:nvSpPr>
          <p:cNvPr id="19" name="Rectangle 18"/>
          <p:cNvSpPr/>
          <p:nvPr/>
        </p:nvSpPr>
        <p:spPr>
          <a:xfrm>
            <a:off x="815743" y="537624"/>
            <a:ext cx="10500851" cy="19451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6121" y="3013776"/>
            <a:ext cx="4683803" cy="19038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C. </a:t>
            </a:r>
            <a:r>
              <a:rPr lang="vi-VN" altLang="en-US" sz="2800" dirty="0">
                <a:solidFill>
                  <a:prstClr val="white"/>
                </a:solidFill>
                <a:latin typeface="Cambria" panose="02040503050406030204" pitchFamily="18" charset="0"/>
                <a:ea typeface="Cambria" panose="02040503050406030204" pitchFamily="18" charset="0"/>
              </a:rPr>
              <a:t>hơn 33</a:t>
            </a:r>
            <a:r>
              <a:rPr lang="en-US" altLang="en-US" sz="2800" dirty="0">
                <a:solidFill>
                  <a:prstClr val="white"/>
                </a:solidFill>
                <a:latin typeface="Cambria" panose="02040503050406030204" pitchFamily="18" charset="0"/>
                <a:ea typeface="Cambria" panose="02040503050406030204" pitchFamily="18" charset="0"/>
              </a:rPr>
              <a:t>1</a:t>
            </a:r>
            <a:r>
              <a:rPr lang="vi-VN" altLang="en-US" sz="2800" dirty="0">
                <a:solidFill>
                  <a:prstClr val="white"/>
                </a:solidFill>
                <a:latin typeface="Cambria" panose="02040503050406030204" pitchFamily="18" charset="0"/>
                <a:ea typeface="Cambria" panose="02040503050406030204" pitchFamily="18" charset="0"/>
              </a:rPr>
              <a:t> nghìn km²</a:t>
            </a:r>
            <a:endParaRPr lang="en-US" sz="2800" dirty="0">
              <a:solidFill>
                <a:prstClr val="white"/>
              </a:solidFill>
              <a:latin typeface="Cambria" panose="02040503050406030204" pitchFamily="18" charset="0"/>
              <a:ea typeface="Cambria" panose="02040503050406030204" pitchFamily="18" charset="0"/>
            </a:endParaRPr>
          </a:p>
        </p:txBody>
      </p:sp>
      <p:sp>
        <p:nvSpPr>
          <p:cNvPr id="21" name="Rectangle 20"/>
          <p:cNvSpPr/>
          <p:nvPr/>
        </p:nvSpPr>
        <p:spPr>
          <a:xfrm>
            <a:off x="741294" y="5032266"/>
            <a:ext cx="4683803" cy="18022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B. </a:t>
            </a:r>
            <a:r>
              <a:rPr lang="vi-VN" altLang="en-US" sz="2800" dirty="0">
                <a:solidFill>
                  <a:prstClr val="white"/>
                </a:solidFill>
                <a:latin typeface="Cambria" panose="02040503050406030204" pitchFamily="18" charset="0"/>
                <a:ea typeface="Cambria" panose="02040503050406030204" pitchFamily="18" charset="0"/>
              </a:rPr>
              <a:t>hơn 3</a:t>
            </a:r>
            <a:r>
              <a:rPr lang="en-US" altLang="en-US" sz="2800" dirty="0">
                <a:solidFill>
                  <a:prstClr val="white"/>
                </a:solidFill>
                <a:latin typeface="Cambria" panose="02040503050406030204" pitchFamily="18" charset="0"/>
                <a:ea typeface="Cambria" panose="02040503050406030204" pitchFamily="18" charset="0"/>
              </a:rPr>
              <a:t>41</a:t>
            </a:r>
            <a:r>
              <a:rPr lang="vi-VN" altLang="en-US" sz="2800" dirty="0">
                <a:solidFill>
                  <a:prstClr val="white"/>
                </a:solidFill>
                <a:latin typeface="Cambria" panose="02040503050406030204" pitchFamily="18" charset="0"/>
                <a:ea typeface="Cambria" panose="02040503050406030204" pitchFamily="18" charset="0"/>
              </a:rPr>
              <a:t> nghìn km²</a:t>
            </a:r>
            <a:endParaRPr lang="en-US" sz="2800" dirty="0">
              <a:solidFill>
                <a:prstClr val="white"/>
              </a:solidFill>
              <a:latin typeface="Cambria" panose="02040503050406030204" pitchFamily="18" charset="0"/>
              <a:ea typeface="Cambria" panose="02040503050406030204" pitchFamily="18" charset="0"/>
            </a:endParaRPr>
          </a:p>
        </p:txBody>
      </p:sp>
      <p:sp>
        <p:nvSpPr>
          <p:cNvPr id="22" name="Rectangle 21"/>
          <p:cNvSpPr/>
          <p:nvPr/>
        </p:nvSpPr>
        <p:spPr>
          <a:xfrm>
            <a:off x="6536121" y="5120302"/>
            <a:ext cx="4683803" cy="16100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D. </a:t>
            </a:r>
            <a:r>
              <a:rPr lang="vi-VN" altLang="en-US" sz="2800" dirty="0">
                <a:solidFill>
                  <a:prstClr val="white"/>
                </a:solidFill>
                <a:latin typeface="Cambria" panose="02040503050406030204" pitchFamily="18" charset="0"/>
                <a:ea typeface="Cambria" panose="02040503050406030204" pitchFamily="18" charset="0"/>
              </a:rPr>
              <a:t>hơn 33</a:t>
            </a:r>
            <a:r>
              <a:rPr lang="en-US" altLang="en-US" sz="2800" dirty="0">
                <a:solidFill>
                  <a:prstClr val="white"/>
                </a:solidFill>
                <a:latin typeface="Cambria" panose="02040503050406030204" pitchFamily="18" charset="0"/>
                <a:ea typeface="Cambria" panose="02040503050406030204" pitchFamily="18" charset="0"/>
              </a:rPr>
              <a:t>3</a:t>
            </a:r>
            <a:r>
              <a:rPr lang="vi-VN" altLang="en-US" sz="2800" dirty="0">
                <a:solidFill>
                  <a:prstClr val="white"/>
                </a:solidFill>
                <a:latin typeface="Cambria" panose="02040503050406030204" pitchFamily="18" charset="0"/>
                <a:ea typeface="Cambria" panose="02040503050406030204" pitchFamily="18" charset="0"/>
              </a:rPr>
              <a:t> nghìn km²</a:t>
            </a:r>
            <a:endParaRPr lang="en-US" sz="2800" dirty="0">
              <a:solidFill>
                <a:prstClr val="white"/>
              </a:solidFill>
              <a:latin typeface="Cambria" panose="02040503050406030204" pitchFamily="18" charset="0"/>
              <a:ea typeface="Cambria" panose="02040503050406030204" pitchFamily="18" charset="0"/>
            </a:endParaRPr>
          </a:p>
        </p:txBody>
      </p:sp>
      <p:sp>
        <p:nvSpPr>
          <p:cNvPr id="23" name="Rectangle 22"/>
          <p:cNvSpPr/>
          <p:nvPr/>
        </p:nvSpPr>
        <p:spPr>
          <a:xfrm>
            <a:off x="719073" y="2711274"/>
            <a:ext cx="4683803" cy="20004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A. </a:t>
            </a:r>
            <a:r>
              <a:rPr lang="vi-VN" altLang="en-US" sz="2800" dirty="0">
                <a:solidFill>
                  <a:prstClr val="white"/>
                </a:solidFill>
                <a:latin typeface="Cambria" panose="02040503050406030204" pitchFamily="18" charset="0"/>
                <a:ea typeface="Cambria" panose="02040503050406030204" pitchFamily="18" charset="0"/>
              </a:rPr>
              <a:t>hơn 33</a:t>
            </a:r>
            <a:r>
              <a:rPr lang="en-US" altLang="en-US" sz="2800" dirty="0">
                <a:solidFill>
                  <a:prstClr val="white"/>
                </a:solidFill>
                <a:latin typeface="Cambria" panose="02040503050406030204" pitchFamily="18" charset="0"/>
                <a:ea typeface="Cambria" panose="02040503050406030204" pitchFamily="18" charset="0"/>
              </a:rPr>
              <a:t>2</a:t>
            </a:r>
            <a:r>
              <a:rPr lang="vi-VN" altLang="en-US" sz="2800" dirty="0">
                <a:solidFill>
                  <a:prstClr val="white"/>
                </a:solidFill>
                <a:latin typeface="Cambria" panose="02040503050406030204" pitchFamily="18" charset="0"/>
                <a:ea typeface="Cambria" panose="02040503050406030204" pitchFamily="18" charset="0"/>
              </a:rPr>
              <a:t> nghìn km²</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38200" y="632930"/>
            <a:ext cx="10515600" cy="584775"/>
          </a:xfrm>
          <a:prstGeom prst="rect">
            <a:avLst/>
          </a:prstGeom>
          <a:noFill/>
        </p:spPr>
        <p:txBody>
          <a:bodyPr wrap="square" rtlCol="0">
            <a:spAutoFit/>
          </a:bodyPr>
          <a:lstStyle/>
          <a:p>
            <a:pPr lvl="0"/>
            <a:r>
              <a:rPr lang="en-US" sz="3200" dirty="0">
                <a:solidFill>
                  <a:prstClr val="white"/>
                </a:solidFill>
                <a:latin typeface="Cambria" panose="02040503050406030204" pitchFamily="18" charset="0"/>
                <a:ea typeface="Cambria" panose="02040503050406030204" pitchFamily="18" charset="0"/>
              </a:rPr>
              <a:t>4. </a:t>
            </a:r>
            <a:r>
              <a:rPr lang="vi-VN" sz="3200" dirty="0">
                <a:solidFill>
                  <a:prstClr val="white"/>
                </a:solidFill>
                <a:latin typeface="Cambria" panose="02040503050406030204" pitchFamily="18" charset="0"/>
                <a:ea typeface="Cambria" panose="02040503050406030204" pitchFamily="18" charset="0"/>
              </a:rPr>
              <a:t>Vùng đất của nước ta</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có</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diện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tích</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khoảng</a:t>
            </a:r>
            <a:r>
              <a:rPr lang="en-US" sz="3200" dirty="0">
                <a:solidFill>
                  <a:prstClr val="white"/>
                </a:solidFill>
                <a:latin typeface="Cambria" panose="02040503050406030204" pitchFamily="18" charset="0"/>
                <a:ea typeface="Cambria" panose="02040503050406030204" pitchFamily="18" charset="0"/>
              </a:rPr>
              <a:t> bao </a:t>
            </a:r>
            <a:r>
              <a:rPr lang="en-US" sz="3200" dirty="0" err="1">
                <a:solidFill>
                  <a:prstClr val="white"/>
                </a:solidFill>
                <a:latin typeface="Cambria" panose="02040503050406030204" pitchFamily="18" charset="0"/>
                <a:ea typeface="Cambria" panose="02040503050406030204" pitchFamily="18" charset="0"/>
              </a:rPr>
              <a:t>nhiêu</a:t>
            </a:r>
            <a:r>
              <a:rPr lang="en-US" sz="3200" dirty="0">
                <a:solidFill>
                  <a:prstClr val="white"/>
                </a:solidFill>
                <a:latin typeface="Cambria" panose="02040503050406030204" pitchFamily="18" charset="0"/>
                <a:ea typeface="Cambria" panose="02040503050406030204" pitchFamily="18" charset="0"/>
              </a:rPr>
              <a:t>?</a:t>
            </a:r>
            <a:r>
              <a:rPr lang="vi-VN" sz="3200" dirty="0">
                <a:solidFill>
                  <a:prstClr val="white"/>
                </a:solidFill>
                <a:latin typeface="Cambria" panose="02040503050406030204" pitchFamily="18" charset="0"/>
                <a:ea typeface="Cambria" panose="02040503050406030204" pitchFamily="18" charset="0"/>
              </a:rPr>
              <a:t> </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96894" y="3818898"/>
            <a:ext cx="3078838" cy="2907792"/>
          </a:xfrm>
          <a:prstGeom prst="rect">
            <a:avLst/>
          </a:prstGeom>
        </p:spPr>
      </p:pic>
      <p:pic>
        <p:nvPicPr>
          <p:cNvPr id="34" name="c2 2">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30817" y="4879767"/>
            <a:ext cx="1286109" cy="1297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3.125E-6 1.48148E-6 L -1 1.48148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1.875E-6 1.11022E-16 L -1 1.11022E-1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31186" y="523311"/>
            <a:ext cx="8811819" cy="5505380"/>
          </a:xfrm>
          <a:prstGeom prst="rect">
            <a:avLst/>
          </a:prstGeom>
        </p:spPr>
      </p:pic>
      <p:pic>
        <p:nvPicPr>
          <p:cNvPr id="79" name="Picture 78"/>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p:cNvGrpSpPr/>
          <p:nvPr/>
        </p:nvGrpSpPr>
        <p:grpSpPr>
          <a:xfrm>
            <a:off x="2576237" y="914401"/>
            <a:ext cx="157328" cy="1352193"/>
            <a:chOff x="2321768" y="534746"/>
            <a:chExt cx="157328" cy="1352193"/>
          </a:xfrm>
        </p:grpSpPr>
        <p:sp>
          <p:nvSpPr>
            <p:cNvPr id="85" name="Oval 84"/>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6" name="Oval 85"/>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7" name="Oval 86"/>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8" name="Oval 87"/>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9" name="Oval 88"/>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0" name="Oval 89"/>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1" name="Group 90"/>
          <p:cNvGrpSpPr/>
          <p:nvPr/>
        </p:nvGrpSpPr>
        <p:grpSpPr>
          <a:xfrm>
            <a:off x="3078360" y="5593598"/>
            <a:ext cx="2556170" cy="163938"/>
            <a:chOff x="2539914" y="279400"/>
            <a:chExt cx="2556170" cy="163938"/>
          </a:xfrm>
        </p:grpSpPr>
        <p:grpSp>
          <p:nvGrpSpPr>
            <p:cNvPr id="92" name="Group 91"/>
            <p:cNvGrpSpPr/>
            <p:nvPr/>
          </p:nvGrpSpPr>
          <p:grpSpPr>
            <a:xfrm rot="16200000">
              <a:off x="3498539" y="-679225"/>
              <a:ext cx="157328" cy="2074578"/>
              <a:chOff x="2321768" y="293951"/>
              <a:chExt cx="157328" cy="2074578"/>
            </a:xfrm>
          </p:grpSpPr>
          <p:sp>
            <p:nvSpPr>
              <p:cNvPr id="96" name="Oval 9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7" name="Oval 9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8" name="Oval 9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9" name="Oval 98"/>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0" name="Oval 99"/>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1" name="Oval 100"/>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2" name="Oval 101"/>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3" name="Oval 102"/>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4" name="Oval 103"/>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3" name="Group 92"/>
            <p:cNvGrpSpPr/>
            <p:nvPr/>
          </p:nvGrpSpPr>
          <p:grpSpPr>
            <a:xfrm rot="16200000">
              <a:off x="4822914" y="170167"/>
              <a:ext cx="157328" cy="389013"/>
              <a:chOff x="2321768" y="293951"/>
              <a:chExt cx="157328" cy="389013"/>
            </a:xfrm>
          </p:grpSpPr>
          <p:sp>
            <p:nvSpPr>
              <p:cNvPr id="94" name="Oval 9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5" name="Oval 9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grpSp>
        <p:nvGrpSpPr>
          <p:cNvPr id="105" name="Group 104"/>
          <p:cNvGrpSpPr/>
          <p:nvPr/>
        </p:nvGrpSpPr>
        <p:grpSpPr>
          <a:xfrm>
            <a:off x="8006028" y="737019"/>
            <a:ext cx="2556165" cy="163940"/>
            <a:chOff x="3984687" y="279398"/>
            <a:chExt cx="2556165" cy="163940"/>
          </a:xfrm>
        </p:grpSpPr>
        <p:grpSp>
          <p:nvGrpSpPr>
            <p:cNvPr id="106" name="Group 105"/>
            <p:cNvGrpSpPr/>
            <p:nvPr/>
          </p:nvGrpSpPr>
          <p:grpSpPr>
            <a:xfrm rot="16200000">
              <a:off x="4220927" y="43158"/>
              <a:ext cx="157328" cy="629808"/>
              <a:chOff x="2321768" y="1738721"/>
              <a:chExt cx="157328" cy="629808"/>
            </a:xfrm>
          </p:grpSpPr>
          <p:sp>
            <p:nvSpPr>
              <p:cNvPr id="116" name="Oval 11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7" name="Oval 11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8" name="Oval 11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nvGrpSpPr>
            <p:cNvPr id="107" name="Group 106"/>
            <p:cNvGrpSpPr/>
            <p:nvPr/>
          </p:nvGrpSpPr>
          <p:grpSpPr>
            <a:xfrm rot="16200000">
              <a:off x="5545297" y="-552218"/>
              <a:ext cx="157328" cy="1833783"/>
              <a:chOff x="2321768" y="293951"/>
              <a:chExt cx="157328" cy="1833783"/>
            </a:xfrm>
          </p:grpSpPr>
          <p:sp>
            <p:nvSpPr>
              <p:cNvPr id="108" name="Oval 107"/>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09" name="Oval 108"/>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0" name="Oval 109"/>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1" name="Oval 110"/>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2" name="Oval 111"/>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3" name="Oval 112"/>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4" name="Oval 11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5" name="Oval 11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grpSp>
        <p:nvGrpSpPr>
          <p:cNvPr id="119" name="Group 118"/>
          <p:cNvGrpSpPr/>
          <p:nvPr/>
        </p:nvGrpSpPr>
        <p:grpSpPr>
          <a:xfrm rot="5400000">
            <a:off x="9249913" y="3951510"/>
            <a:ext cx="3037757" cy="163938"/>
            <a:chOff x="3743890" y="279399"/>
            <a:chExt cx="3037757" cy="163938"/>
          </a:xfrm>
        </p:grpSpPr>
        <p:grpSp>
          <p:nvGrpSpPr>
            <p:cNvPr id="120" name="Group 119"/>
            <p:cNvGrpSpPr/>
            <p:nvPr/>
          </p:nvGrpSpPr>
          <p:grpSpPr>
            <a:xfrm rot="16200000">
              <a:off x="4100528" y="-77239"/>
              <a:ext cx="157328" cy="870603"/>
              <a:chOff x="2321768" y="1497926"/>
              <a:chExt cx="157328" cy="870603"/>
            </a:xfrm>
          </p:grpSpPr>
          <p:sp>
            <p:nvSpPr>
              <p:cNvPr id="131" name="Oval 130"/>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2" name="Oval 131"/>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3" name="Oval 132"/>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4" name="Oval 133"/>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121" name="Group 120"/>
            <p:cNvGrpSpPr/>
            <p:nvPr/>
          </p:nvGrpSpPr>
          <p:grpSpPr>
            <a:xfrm rot="16200000">
              <a:off x="5665694" y="-672616"/>
              <a:ext cx="157328" cy="2074578"/>
              <a:chOff x="2321768" y="293951"/>
              <a:chExt cx="157328" cy="2074578"/>
            </a:xfrm>
          </p:grpSpPr>
          <p:sp>
            <p:nvSpPr>
              <p:cNvPr id="122" name="Oval 121"/>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3" name="Oval 122"/>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4" name="Oval 123"/>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5" name="Oval 124"/>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6" name="Oval 125"/>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7" name="Oval 126"/>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8" name="Oval 127"/>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9" name="Oval 128"/>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0" name="Oval 129"/>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pic>
        <p:nvPicPr>
          <p:cNvPr id="136" name="Picture 135"/>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p:cNvSpPr txBox="1"/>
          <p:nvPr/>
        </p:nvSpPr>
        <p:spPr>
          <a:xfrm>
            <a:off x="3706284" y="8536984"/>
            <a:ext cx="6781800" cy="276999"/>
          </a:xfrm>
          <a:prstGeom prst="rect">
            <a:avLst/>
          </a:prstGeom>
          <a:noFill/>
        </p:spPr>
        <p:txBody>
          <a:bodyPr wrap="square" lIns="0" tIns="0" rIns="0" bIns="0" rtlCol="0">
            <a:spAutoFit/>
          </a:bodyPr>
          <a:lstStyle/>
          <a:p>
            <a:pPr algn="ctr" defTabSz="914400">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p:cNvPicPr>
            <a:picLocks noChangeAspect="1"/>
          </p:cNvPicPr>
          <p:nvPr/>
        </p:nvPicPr>
        <p:blipFill>
          <a:blip r:embed="rId5"/>
          <a:stretch>
            <a:fillRect/>
          </a:stretch>
        </p:blipFill>
        <p:spPr>
          <a:xfrm>
            <a:off x="3848189" y="568587"/>
            <a:ext cx="6724471" cy="56636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623</Words>
  <Application>Microsoft Office PowerPoint</Application>
  <PresentationFormat>Widescreen</PresentationFormat>
  <Paragraphs>55</Paragraphs>
  <Slides>19</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#9Slide02 Noi dung dai</vt:lpstr>
      <vt:lpstr>#9Slide05 Kathya</vt:lpstr>
      <vt:lpstr>Arial</vt:lpstr>
      <vt:lpstr>Calibri</vt:lpstr>
      <vt:lpstr>Calibri Light</vt:lpstr>
      <vt:lpstr>Cambria</vt:lpstr>
      <vt:lpstr>Times New Roman</vt:lpstr>
      <vt:lpstr>UTM Seagull</vt:lpstr>
      <vt:lpstr>UTM Showcard</vt:lpstr>
      <vt:lpstr>1_Office Theme</vt:lpstr>
      <vt:lpstr>3_Office Theme</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18</cp:revision>
  <dcterms:created xsi:type="dcterms:W3CDTF">2024-06-01T07:38:00Z</dcterms:created>
  <dcterms:modified xsi:type="dcterms:W3CDTF">2025-04-03T09:38:23Z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5F70541642BB488988656AE579C61433_12</vt:lpwstr>
  </property>
  <property fmtid="{D5CDD505-2E9C-101B-9397-08002B2CF9AE}" pid="3" name="KSOProductBuildVer">
    <vt:lpwstr>1033-12.2.0.17562</vt:lpwstr>
  </property>
</Properties>
</file>