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459" r:id="rId3"/>
    <p:sldId id="307" r:id="rId4"/>
    <p:sldId id="451" r:id="rId5"/>
    <p:sldId id="292" r:id="rId6"/>
    <p:sldId id="449" r:id="rId7"/>
    <p:sldId id="306" r:id="rId8"/>
    <p:sldId id="309" r:id="rId9"/>
    <p:sldId id="310" r:id="rId10"/>
    <p:sldId id="311" r:id="rId11"/>
    <p:sldId id="312" r:id="rId12"/>
    <p:sldId id="313" r:id="rId13"/>
    <p:sldId id="338" r:id="rId14"/>
    <p:sldId id="452" r:id="rId15"/>
    <p:sldId id="337" r:id="rId16"/>
    <p:sldId id="336" r:id="rId17"/>
    <p:sldId id="453" r:id="rId18"/>
    <p:sldId id="454" r:id="rId19"/>
    <p:sldId id="341" r:id="rId20"/>
    <p:sldId id="455" r:id="rId21"/>
    <p:sldId id="456" r:id="rId22"/>
    <p:sldId id="457" r:id="rId23"/>
    <p:sldId id="301" r:id="rId24"/>
    <p:sldId id="30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23"/>
    <a:srgbClr val="F0F0F0"/>
    <a:srgbClr val="CBB391"/>
    <a:srgbClr val="AA674C"/>
    <a:srgbClr val="AD674E"/>
    <a:srgbClr val="C0D9BA"/>
    <a:srgbClr val="C0D9B9"/>
    <a:srgbClr val="AECDAC"/>
    <a:srgbClr val="BCD7B6"/>
    <a:srgbClr val="FFD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53" autoAdjust="0"/>
  </p:normalViewPr>
  <p:slideViewPr>
    <p:cSldViewPr snapToGrid="0">
      <p:cViewPr varScale="1">
        <p:scale>
          <a:sx n="83" d="100"/>
          <a:sy n="83" d="100"/>
        </p:scale>
        <p:origin x="64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t>2025/4/3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t>‹#›</a:t>
            </a:fld>
            <a:endParaRPr lang="zh-CN" altLang="en-US"/>
          </a:p>
        </p:txBody>
      </p:sp>
    </p:spTree>
    <p:extLst>
      <p:ext uri="{BB962C8B-B14F-4D97-AF65-F5344CB8AC3E}">
        <p14:creationId xmlns:p14="http://schemas.microsoft.com/office/powerpoint/2010/main" val="1562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20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1203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4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009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355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83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408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90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7540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BF226E-9A7E-49FD-BDDB-8B6C2B9521AC}" type="slidenum">
              <a:rPr lang="zh-CN" altLang="en-US" smtClean="0"/>
              <a:t>4</a:t>
            </a:fld>
            <a:endParaRPr lang="zh-CN" altLang="en-US"/>
          </a:p>
        </p:txBody>
      </p:sp>
    </p:spTree>
    <p:extLst>
      <p:ext uri="{BB962C8B-B14F-4D97-AF65-F5344CB8AC3E}">
        <p14:creationId xmlns:p14="http://schemas.microsoft.com/office/powerpoint/2010/main" val="10261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4770-9C39-4C80-B89B-EFB00B5CB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2673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0152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734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779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147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908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9547052" y="3795777"/>
            <a:ext cx="2390217"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429537" y="3651797"/>
            <a:ext cx="175400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73138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7338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63078" y="91390"/>
            <a:ext cx="11954777" cy="672150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689300"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6380681"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689300"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6380681"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960000" y="720000"/>
            <a:ext cx="102720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55603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6655561" y="3482387"/>
            <a:ext cx="2353743"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74390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497173" y="3592577"/>
            <a:ext cx="2390217" cy="2318351"/>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9773835" y="3448597"/>
            <a:ext cx="1754004" cy="2655631"/>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33918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75800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530336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7229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63078" y="91390"/>
            <a:ext cx="11860749" cy="6623228"/>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3181000" y="3854967"/>
            <a:ext cx="5830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78" name="Google Shape;978;p14"/>
          <p:cNvSpPr txBox="1">
            <a:spLocks noGrp="1"/>
          </p:cNvSpPr>
          <p:nvPr>
            <p:ph type="subTitle" idx="1"/>
          </p:nvPr>
        </p:nvSpPr>
        <p:spPr>
          <a:xfrm>
            <a:off x="3180867" y="2442967"/>
            <a:ext cx="5830000" cy="14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2302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6"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4399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63078" y="192990"/>
            <a:ext cx="11860749" cy="6623228"/>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6497000" y="3335851"/>
            <a:ext cx="42788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6497000" y="2140584"/>
            <a:ext cx="4278800" cy="119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8421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63078" y="91390"/>
            <a:ext cx="11860749" cy="6623228"/>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3937833" y="3490000"/>
            <a:ext cx="4316400" cy="106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3938167" y="2306400"/>
            <a:ext cx="4316000" cy="118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236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63078" y="91390"/>
            <a:ext cx="11860749" cy="6623228"/>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3385667" y="2436833"/>
            <a:ext cx="5420800" cy="1984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768667" y="720000"/>
            <a:ext cx="66548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02393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4270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98811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83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6797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91032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975104" y="0"/>
            <a:ext cx="1784715" cy="1784715"/>
          </a:xfrm>
          <a:prstGeom prst="rect">
            <a:avLst/>
          </a:prstGeom>
        </p:spPr>
      </p:pic>
    </p:spTree>
    <p:extLst>
      <p:ext uri="{BB962C8B-B14F-4D97-AF65-F5344CB8AC3E}">
        <p14:creationId xmlns:p14="http://schemas.microsoft.com/office/powerpoint/2010/main" val="159558276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25.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11137595" y="716005"/>
            <a:ext cx="207200" cy="2072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78" name="Google Shape;7578;p75"/>
          <p:cNvGrpSpPr/>
          <p:nvPr/>
        </p:nvGrpSpPr>
        <p:grpSpPr>
          <a:xfrm>
            <a:off x="10413528" y="5567139"/>
            <a:ext cx="207200" cy="2072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81" name="Google Shape;7581;p75"/>
          <p:cNvGrpSpPr/>
          <p:nvPr/>
        </p:nvGrpSpPr>
        <p:grpSpPr>
          <a:xfrm rot="5741575">
            <a:off x="400960" y="6149625"/>
            <a:ext cx="600832" cy="658809"/>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72" name="Google Shape;7572;p75"/>
          <p:cNvGrpSpPr/>
          <p:nvPr/>
        </p:nvGrpSpPr>
        <p:grpSpPr>
          <a:xfrm>
            <a:off x="1315195" y="784821"/>
            <a:ext cx="207200" cy="2072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75" name="Google Shape;7575;p75"/>
          <p:cNvGrpSpPr/>
          <p:nvPr/>
        </p:nvGrpSpPr>
        <p:grpSpPr>
          <a:xfrm>
            <a:off x="1940361" y="1091172"/>
            <a:ext cx="207200" cy="2072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9" name="Group 68"/>
          <p:cNvGrpSpPr/>
          <p:nvPr/>
        </p:nvGrpSpPr>
        <p:grpSpPr>
          <a:xfrm>
            <a:off x="1315195" y="1830679"/>
            <a:ext cx="3997741" cy="1930035"/>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extBox 2">
            <a:extLst>
              <a:ext uri="{FF2B5EF4-FFF2-40B4-BE49-F238E27FC236}">
                <a16:creationId xmlns:a16="http://schemas.microsoft.com/office/drawing/2014/main" id="{1CE7E6A0-084A-1B72-DB60-56904644356F}"/>
              </a:ext>
            </a:extLst>
          </p:cNvPr>
          <p:cNvSpPr txBox="1"/>
          <p:nvPr/>
        </p:nvSpPr>
        <p:spPr>
          <a:xfrm>
            <a:off x="1315195" y="265607"/>
            <a:ext cx="10694175" cy="1077218"/>
          </a:xfrm>
          <a:prstGeom prst="rect">
            <a:avLst/>
          </a:prstGeom>
          <a:noFill/>
        </p:spPr>
        <p:txBody>
          <a:bodyPr wrap="square" rtlCol="0">
            <a:spAutoFit/>
          </a:bodyPr>
          <a:lstStyle/>
          <a:p>
            <a:pPr algn="ctr" defTabSz="1219170">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32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
        <p:nvSpPr>
          <p:cNvPr id="4" name="TextBox 3">
            <a:extLst>
              <a:ext uri="{FF2B5EF4-FFF2-40B4-BE49-F238E27FC236}">
                <a16:creationId xmlns:a16="http://schemas.microsoft.com/office/drawing/2014/main" id="{1BBE927E-620B-574B-CB14-FA01C6B9DC35}"/>
              </a:ext>
            </a:extLst>
          </p:cNvPr>
          <p:cNvSpPr txBox="1"/>
          <p:nvPr/>
        </p:nvSpPr>
        <p:spPr>
          <a:xfrm>
            <a:off x="1775797" y="2691575"/>
            <a:ext cx="9772968" cy="2219838"/>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LỊCH SỬ VÀ ĐỊA LÍ 5</a:t>
            </a:r>
          </a:p>
          <a:p>
            <a:pPr algn="ctr" defTabSz="1219170">
              <a:lnSpc>
                <a:spcPct val="150000"/>
              </a:lnSpc>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BÀI 14: CÁCH MẠNG THÁNG 8 NĂM 1945</a:t>
            </a:r>
          </a:p>
          <a:p>
            <a:pPr algn="ctr" defTabSz="1219170">
              <a:lnSpc>
                <a:spcPct val="150000"/>
              </a:lnSpc>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a:t>
            </a:r>
            <a:r>
              <a:rPr lang="en-US" sz="3200" b="1" kern="0" dirty="0" err="1">
                <a:solidFill>
                  <a:srgbClr val="000000"/>
                </a:solidFill>
                <a:latin typeface="Times New Roman" panose="02020603050405020304" pitchFamily="18" charset="0"/>
                <a:cs typeface="Times New Roman" panose="02020603050405020304" pitchFamily="18" charset="0"/>
                <a:sym typeface="Arial"/>
              </a:rPr>
              <a:t>Tiết</a:t>
            </a:r>
            <a:r>
              <a:rPr lang="en-US" sz="3200" b="1" kern="0" dirty="0">
                <a:solidFill>
                  <a:srgbClr val="000000"/>
                </a:solidFill>
                <a:latin typeface="Times New Roman" panose="02020603050405020304" pitchFamily="18" charset="0"/>
                <a:cs typeface="Times New Roman" panose="02020603050405020304" pitchFamily="18" charset="0"/>
                <a:sym typeface="Arial"/>
              </a:rPr>
              <a:t> 1)</a:t>
            </a:r>
            <a:endParaRPr lang="en-US" sz="3200" b="1" u="sng"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Sau khi Nhật Bản đầu hàng quân Đồng minh, Đảng và Bác Hồ đã kêu gọi toàn dân đứng lên Tổng khởi nghĩa giành chính quyền trong cả nước.</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69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28693" y="323961"/>
            <a:ext cx="9733947" cy="18197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3600" b="1" dirty="0" err="1">
                <a:solidFill>
                  <a:srgbClr val="000066"/>
                </a:solidFill>
              </a:rPr>
              <a:t>Đọc</a:t>
            </a:r>
            <a:r>
              <a:rPr lang="en-US" sz="3600" b="1" dirty="0">
                <a:solidFill>
                  <a:srgbClr val="000066"/>
                </a:solidFill>
              </a:rPr>
              <a:t> </a:t>
            </a:r>
            <a:r>
              <a:rPr lang="en-US" sz="3600" b="1" dirty="0" err="1">
                <a:solidFill>
                  <a:srgbClr val="000066"/>
                </a:solidFill>
              </a:rPr>
              <a:t>thông</a:t>
            </a:r>
            <a:r>
              <a:rPr lang="en-US" sz="3600" b="1" dirty="0">
                <a:solidFill>
                  <a:srgbClr val="000066"/>
                </a:solidFill>
              </a:rPr>
              <a:t> tin </a:t>
            </a:r>
            <a:r>
              <a:rPr lang="en-US" sz="3600" b="1" dirty="0" err="1">
                <a:solidFill>
                  <a:srgbClr val="000066"/>
                </a:solidFill>
              </a:rPr>
              <a:t>trong</a:t>
            </a:r>
            <a:r>
              <a:rPr lang="en-US" sz="3600" b="1" dirty="0">
                <a:solidFill>
                  <a:srgbClr val="000066"/>
                </a:solidFill>
              </a:rPr>
              <a:t> </a:t>
            </a:r>
            <a:r>
              <a:rPr lang="en-US" sz="3600" b="1" dirty="0" err="1">
                <a:solidFill>
                  <a:srgbClr val="000066"/>
                </a:solidFill>
              </a:rPr>
              <a:t>bài</a:t>
            </a:r>
            <a:r>
              <a:rPr lang="en-US" sz="3600" b="1" dirty="0">
                <a:solidFill>
                  <a:srgbClr val="000066"/>
                </a:solidFill>
              </a:rPr>
              <a:t> </a:t>
            </a:r>
            <a:r>
              <a:rPr lang="en-US" sz="3600" b="1" dirty="0" err="1">
                <a:solidFill>
                  <a:srgbClr val="000066"/>
                </a:solidFill>
              </a:rPr>
              <a:t>và</a:t>
            </a:r>
            <a:r>
              <a:rPr lang="en-US" sz="3600" b="1" dirty="0">
                <a:solidFill>
                  <a:srgbClr val="000066"/>
                </a:solidFill>
              </a:rPr>
              <a:t> </a:t>
            </a:r>
            <a:r>
              <a:rPr lang="en-US" sz="3600" b="1" dirty="0" err="1">
                <a:solidFill>
                  <a:srgbClr val="000066"/>
                </a:solidFill>
              </a:rPr>
              <a:t>trả</a:t>
            </a:r>
            <a:r>
              <a:rPr lang="en-US" sz="3600" b="1" dirty="0">
                <a:solidFill>
                  <a:srgbClr val="000066"/>
                </a:solidFill>
              </a:rPr>
              <a:t> </a:t>
            </a:r>
            <a:r>
              <a:rPr lang="en-US" sz="3600" b="1" dirty="0" err="1">
                <a:solidFill>
                  <a:srgbClr val="000066"/>
                </a:solidFill>
              </a:rPr>
              <a:t>lời</a:t>
            </a:r>
            <a:r>
              <a:rPr lang="en-US" sz="3600" b="1" dirty="0">
                <a:solidFill>
                  <a:srgbClr val="000066"/>
                </a:solidFill>
              </a:rPr>
              <a:t> </a:t>
            </a:r>
            <a:r>
              <a:rPr lang="en-US" sz="3600" b="1" dirty="0" err="1">
                <a:solidFill>
                  <a:srgbClr val="000066"/>
                </a:solidFill>
              </a:rPr>
              <a:t>câu</a:t>
            </a:r>
            <a:r>
              <a:rPr lang="en-US" sz="3600" b="1" dirty="0">
                <a:solidFill>
                  <a:srgbClr val="000066"/>
                </a:solidFill>
              </a:rPr>
              <a:t> </a:t>
            </a:r>
            <a:r>
              <a:rPr lang="en-US" sz="3600" b="1" dirty="0" err="1">
                <a:solidFill>
                  <a:srgbClr val="000066"/>
                </a:solidFill>
              </a:rPr>
              <a:t>hỏi</a:t>
            </a:r>
            <a:r>
              <a:rPr lang="en-US" sz="3600" b="1" dirty="0">
                <a:solidFill>
                  <a:srgbClr val="000066"/>
                </a:solidFill>
              </a:rPr>
              <a:t>:</a:t>
            </a:r>
          </a:p>
          <a:p>
            <a:pPr marL="457200" lvl="0" indent="-457200" algn="just" defTabSz="914446">
              <a:buFont typeface="Arial" panose="020B0604020202020204" pitchFamily="34" charset="0"/>
              <a:buChar char="•"/>
              <a:defRPr/>
            </a:pPr>
            <a:r>
              <a:rPr lang="en-US" sz="3600" dirty="0" err="1">
                <a:solidFill>
                  <a:srgbClr val="000066"/>
                </a:solidFill>
              </a:rPr>
              <a:t>Kể</a:t>
            </a:r>
            <a:r>
              <a:rPr lang="en-US" sz="3600" dirty="0">
                <a:solidFill>
                  <a:srgbClr val="000066"/>
                </a:solidFill>
              </a:rPr>
              <a:t> </a:t>
            </a:r>
            <a:r>
              <a:rPr lang="en-US" sz="3600" dirty="0" err="1">
                <a:solidFill>
                  <a:srgbClr val="000066"/>
                </a:solidFill>
              </a:rPr>
              <a:t>tên</a:t>
            </a:r>
            <a:r>
              <a:rPr lang="en-US" sz="3600" dirty="0">
                <a:solidFill>
                  <a:srgbClr val="000066"/>
                </a:solidFill>
              </a:rPr>
              <a:t> </a:t>
            </a:r>
            <a:r>
              <a:rPr lang="en-US" sz="3600" dirty="0" err="1">
                <a:solidFill>
                  <a:srgbClr val="000066"/>
                </a:solidFill>
              </a:rPr>
              <a:t>một</a:t>
            </a:r>
            <a:r>
              <a:rPr lang="en-US" sz="3600" dirty="0">
                <a:solidFill>
                  <a:srgbClr val="000066"/>
                </a:solidFill>
              </a:rPr>
              <a:t> </a:t>
            </a:r>
            <a:r>
              <a:rPr lang="en-US" sz="3600" dirty="0" err="1">
                <a:solidFill>
                  <a:srgbClr val="000066"/>
                </a:solidFill>
              </a:rPr>
              <a:t>số</a:t>
            </a:r>
            <a:r>
              <a:rPr lang="en-US" sz="3600" dirty="0">
                <a:solidFill>
                  <a:srgbClr val="000066"/>
                </a:solidFill>
              </a:rPr>
              <a:t> </a:t>
            </a:r>
            <a:r>
              <a:rPr lang="en-US" sz="3600" dirty="0" err="1">
                <a:solidFill>
                  <a:srgbClr val="000066"/>
                </a:solidFill>
              </a:rPr>
              <a:t>thắng</a:t>
            </a:r>
            <a:r>
              <a:rPr lang="en-US" sz="3600" dirty="0">
                <a:solidFill>
                  <a:srgbClr val="000066"/>
                </a:solidFill>
              </a:rPr>
              <a:t> </a:t>
            </a:r>
            <a:r>
              <a:rPr lang="en-US" sz="3600" dirty="0" err="1">
                <a:solidFill>
                  <a:srgbClr val="000066"/>
                </a:solidFill>
              </a:rPr>
              <a:t>lợi</a:t>
            </a:r>
            <a:r>
              <a:rPr lang="en-US" sz="3600" dirty="0">
                <a:solidFill>
                  <a:srgbClr val="000066"/>
                </a:solidFill>
              </a:rPr>
              <a:t> </a:t>
            </a:r>
            <a:r>
              <a:rPr lang="en-US" sz="3600" dirty="0" err="1">
                <a:solidFill>
                  <a:srgbClr val="000066"/>
                </a:solidFill>
              </a:rPr>
              <a:t>tiêu</a:t>
            </a:r>
            <a:r>
              <a:rPr lang="en-US" sz="3600" dirty="0">
                <a:solidFill>
                  <a:srgbClr val="000066"/>
                </a:solidFill>
              </a:rPr>
              <a:t> </a:t>
            </a:r>
            <a:r>
              <a:rPr lang="en-US" sz="3600" dirty="0" err="1">
                <a:solidFill>
                  <a:srgbClr val="000066"/>
                </a:solidFill>
              </a:rPr>
              <a:t>biểu</a:t>
            </a:r>
            <a:r>
              <a:rPr lang="en-US" sz="3600" dirty="0">
                <a:solidFill>
                  <a:srgbClr val="000066"/>
                </a:solidFill>
              </a:rPr>
              <a:t> </a:t>
            </a:r>
            <a:r>
              <a:rPr lang="en-US" sz="3600" dirty="0" err="1">
                <a:solidFill>
                  <a:srgbClr val="000066"/>
                </a:solidFill>
              </a:rPr>
              <a:t>trong</a:t>
            </a:r>
            <a:r>
              <a:rPr lang="en-US" sz="3600" dirty="0">
                <a:solidFill>
                  <a:srgbClr val="000066"/>
                </a:solidFill>
              </a:rPr>
              <a:t> </a:t>
            </a:r>
            <a:r>
              <a:rPr lang="en-US" sz="3600" dirty="0" err="1">
                <a:solidFill>
                  <a:srgbClr val="000066"/>
                </a:solidFill>
              </a:rPr>
              <a:t>Cách</a:t>
            </a:r>
            <a:r>
              <a:rPr lang="en-US" sz="3600" dirty="0">
                <a:solidFill>
                  <a:srgbClr val="000066"/>
                </a:solidFill>
              </a:rPr>
              <a:t> </a:t>
            </a:r>
            <a:r>
              <a:rPr lang="en-US" sz="3600" dirty="0" err="1">
                <a:solidFill>
                  <a:srgbClr val="000066"/>
                </a:solidFill>
              </a:rPr>
              <a:t>mạng</a:t>
            </a:r>
            <a:r>
              <a:rPr lang="en-US" sz="3600" dirty="0">
                <a:solidFill>
                  <a:srgbClr val="000066"/>
                </a:solidFill>
              </a:rPr>
              <a:t> </a:t>
            </a:r>
            <a:r>
              <a:rPr lang="en-US" sz="3600" dirty="0" err="1">
                <a:solidFill>
                  <a:srgbClr val="000066"/>
                </a:solidFill>
              </a:rPr>
              <a:t>tháng</a:t>
            </a:r>
            <a:r>
              <a:rPr lang="en-US" sz="3600" dirty="0">
                <a:solidFill>
                  <a:srgbClr val="000066"/>
                </a:solidFill>
              </a:rPr>
              <a:t> </a:t>
            </a:r>
            <a:r>
              <a:rPr lang="en-US" sz="3600" dirty="0" err="1">
                <a:solidFill>
                  <a:srgbClr val="000066"/>
                </a:solidFill>
              </a:rPr>
              <a:t>Tám</a:t>
            </a:r>
            <a:r>
              <a:rPr lang="en-US" sz="3600" dirty="0">
                <a:solidFill>
                  <a:srgbClr val="000066"/>
                </a:solidFill>
              </a:rPr>
              <a:t> </a:t>
            </a:r>
            <a:r>
              <a:rPr lang="en-US" sz="3600" dirty="0" err="1">
                <a:solidFill>
                  <a:srgbClr val="000066"/>
                </a:solidFill>
              </a:rPr>
              <a:t>năm</a:t>
            </a:r>
            <a:r>
              <a:rPr lang="en-US" sz="3600" dirty="0">
                <a:solidFill>
                  <a:srgbClr val="000066"/>
                </a:solidFill>
              </a:rPr>
              <a:t> 1945. </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908722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sp>
        <p:nvSpPr>
          <p:cNvPr id="2" name="Rectangle: Rounded Corners 1">
            <a:extLst>
              <a:ext uri="{FF2B5EF4-FFF2-40B4-BE49-F238E27FC236}">
                <a16:creationId xmlns:a16="http://schemas.microsoft.com/office/drawing/2014/main" id="{B4760AB1-08B3-A1AD-4347-98C5290D58AB}"/>
              </a:ext>
            </a:extLst>
          </p:cNvPr>
          <p:cNvSpPr/>
          <p:nvPr/>
        </p:nvSpPr>
        <p:spPr>
          <a:xfrm>
            <a:off x="4868012"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FF0000"/>
                </a:solidFill>
                <a:effectLst/>
                <a:latin typeface="Cambria" panose="02040503050406030204" pitchFamily="18" charset="0"/>
                <a:ea typeface="Cambria" panose="02040503050406030204" pitchFamily="18" charset="0"/>
              </a:rPr>
              <a:t>Một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số</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thắng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lợi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tiêu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biểu</a:t>
            </a:r>
            <a:r>
              <a:rPr lang="en-US" sz="4000" b="1" dirty="0">
                <a:solidFill>
                  <a:srgbClr val="FF0000"/>
                </a:solidFill>
                <a:effectLst/>
                <a:latin typeface="Cambria" panose="02040503050406030204" pitchFamily="18" charset="0"/>
                <a:ea typeface="Cambria" panose="02040503050406030204" pitchFamily="18" charset="0"/>
              </a:rPr>
              <a:t> </a:t>
            </a:r>
            <a:endParaRPr lang="en-US" sz="3600" dirty="0">
              <a:solidFill>
                <a:srgbClr val="FF0000"/>
              </a:solidFill>
              <a:effectLst/>
              <a:latin typeface="Cambria" panose="02040503050406030204" pitchFamily="18" charset="0"/>
              <a:ea typeface="Cambria" panose="02040503050406030204" pitchFamily="18" charset="0"/>
            </a:endParaRPr>
          </a:p>
        </p:txBody>
      </p:sp>
      <p:sp>
        <p:nvSpPr>
          <p:cNvPr id="13" name="Rectangle: Diagonal Corners Rounded 12">
            <a:extLst>
              <a:ext uri="{FF2B5EF4-FFF2-40B4-BE49-F238E27FC236}">
                <a16:creationId xmlns:a16="http://schemas.microsoft.com/office/drawing/2014/main" id="{1E34A5A3-5BDA-407B-D6C2-1B21E75FA1C4}"/>
              </a:ext>
            </a:extLst>
          </p:cNvPr>
          <p:cNvSpPr/>
          <p:nvPr/>
        </p:nvSpPr>
        <p:spPr>
          <a:xfrm>
            <a:off x="602746" y="613894"/>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C640F042-8852-4784-C8A7-871989A01D3D}"/>
              </a:ext>
            </a:extLst>
          </p:cNvPr>
          <p:cNvSpPr/>
          <p:nvPr/>
        </p:nvSpPr>
        <p:spPr>
          <a:xfrm>
            <a:off x="7489417" y="623066"/>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3E374976-635B-9942-3CE0-8E904FD7E8B2}"/>
              </a:ext>
            </a:extLst>
          </p:cNvPr>
          <p:cNvSpPr/>
          <p:nvPr/>
        </p:nvSpPr>
        <p:spPr>
          <a:xfrm>
            <a:off x="540731" y="3820990"/>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0897EDDD-C750-F6FF-F085-E01A8E3435FC}"/>
              </a:ext>
            </a:extLst>
          </p:cNvPr>
          <p:cNvSpPr/>
          <p:nvPr/>
        </p:nvSpPr>
        <p:spPr>
          <a:xfrm>
            <a:off x="7705726" y="3825020"/>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642066-ED8A-222C-F6DE-8F968CC3FE55}"/>
              </a:ext>
            </a:extLst>
          </p:cNvPr>
          <p:cNvSpPr/>
          <p:nvPr/>
        </p:nvSpPr>
        <p:spPr>
          <a:xfrm>
            <a:off x="638992" y="859409"/>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Quân dân chiếm được các cơ quan đầu não của địch: Phủ Khâm sai, Tòa Thị chính...</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A0B5D00-C111-03A9-180F-CB26D54A89A3}"/>
              </a:ext>
            </a:extLst>
          </p:cNvPr>
          <p:cNvSpPr/>
          <p:nvPr/>
        </p:nvSpPr>
        <p:spPr>
          <a:xfrm>
            <a:off x="7795604" y="892108"/>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36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Chính quyền cách mạng ra mắt nhân dân.</a:t>
            </a:r>
            <a:endParaRPr lang="en-US" sz="36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FA2D43E-9E7F-568C-DDBD-DEE70683BD7F}"/>
              </a:ext>
            </a:extLst>
          </p:cNvPr>
          <p:cNvSpPr/>
          <p:nvPr/>
        </p:nvSpPr>
        <p:spPr>
          <a:xfrm>
            <a:off x="7795604" y="4181747"/>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1000"/>
              </a:spcAft>
            </a:pPr>
            <a:r>
              <a:rPr lang="vi-VN" sz="3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Cuối tháng 8-1945, Tổng khởi nghĩa giành thắng lợi trên toàn quốc. </a:t>
            </a:r>
            <a:r>
              <a:rPr lang="vi-VN" sz="3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006EEE0-7144-C8D9-DEFC-0D7EE793C299}"/>
              </a:ext>
            </a:extLst>
          </p:cNvPr>
          <p:cNvSpPr/>
          <p:nvPr/>
        </p:nvSpPr>
        <p:spPr>
          <a:xfrm>
            <a:off x="256163" y="3820990"/>
            <a:ext cx="4689840" cy="23713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vi-VN" sz="40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Tỏa đi chiếm các công sở.</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C62EC518-A753-22E2-2A65-3D1490CF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39631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4000" b="1" dirty="0" err="1">
                <a:solidFill>
                  <a:srgbClr val="000066"/>
                </a:solidFill>
              </a:rPr>
              <a:t>Kể</a:t>
            </a:r>
            <a:r>
              <a:rPr lang="en-US" sz="4000" b="1" dirty="0">
                <a:solidFill>
                  <a:srgbClr val="000066"/>
                </a:solidFill>
              </a:rPr>
              <a:t> </a:t>
            </a:r>
            <a:r>
              <a:rPr lang="en-US" sz="4000" b="1" dirty="0" err="1">
                <a:solidFill>
                  <a:srgbClr val="000066"/>
                </a:solidFill>
              </a:rPr>
              <a:t>lại</a:t>
            </a:r>
            <a:r>
              <a:rPr lang="en-US" sz="4000" b="1" dirty="0">
                <a:solidFill>
                  <a:srgbClr val="000066"/>
                </a:solidFill>
              </a:rPr>
              <a:t> </a:t>
            </a:r>
            <a:r>
              <a:rPr lang="en-US" sz="4000" b="1" dirty="0" err="1">
                <a:solidFill>
                  <a:srgbClr val="000066"/>
                </a:solidFill>
              </a:rPr>
              <a:t>một</a:t>
            </a:r>
            <a:r>
              <a:rPr lang="en-US" sz="4000" b="1" dirty="0">
                <a:solidFill>
                  <a:srgbClr val="000066"/>
                </a:solidFill>
              </a:rPr>
              <a:t> </a:t>
            </a:r>
            <a:r>
              <a:rPr lang="en-US" sz="4000" b="1" dirty="0" err="1">
                <a:solidFill>
                  <a:srgbClr val="000066"/>
                </a:solidFill>
              </a:rPr>
              <a:t>sự</a:t>
            </a:r>
            <a:r>
              <a:rPr lang="en-US" sz="4000" b="1" dirty="0">
                <a:solidFill>
                  <a:srgbClr val="000066"/>
                </a:solidFill>
              </a:rPr>
              <a:t> </a:t>
            </a:r>
            <a:r>
              <a:rPr lang="en-US" sz="4000" b="1" dirty="0" err="1">
                <a:solidFill>
                  <a:srgbClr val="000066"/>
                </a:solidFill>
              </a:rPr>
              <a:t>kiện</a:t>
            </a:r>
            <a:r>
              <a:rPr lang="en-US" sz="4000" b="1" dirty="0">
                <a:solidFill>
                  <a:srgbClr val="000066"/>
                </a:solidFill>
              </a:rPr>
              <a:t> </a:t>
            </a:r>
            <a:r>
              <a:rPr lang="en-US" sz="4000" b="1" dirty="0" err="1">
                <a:solidFill>
                  <a:srgbClr val="000066"/>
                </a:solidFill>
              </a:rPr>
              <a:t>diễn</a:t>
            </a:r>
            <a:r>
              <a:rPr lang="en-US" sz="4000" b="1" dirty="0">
                <a:solidFill>
                  <a:srgbClr val="000066"/>
                </a:solidFill>
              </a:rPr>
              <a:t> </a:t>
            </a:r>
            <a:r>
              <a:rPr lang="en-US" sz="4000" b="1" dirty="0" err="1">
                <a:solidFill>
                  <a:srgbClr val="000066"/>
                </a:solidFill>
              </a:rPr>
              <a:t>ra</a:t>
            </a:r>
            <a:r>
              <a:rPr lang="en-US" sz="4000" b="1" dirty="0">
                <a:solidFill>
                  <a:srgbClr val="000066"/>
                </a:solidFill>
              </a:rPr>
              <a:t> </a:t>
            </a:r>
            <a:r>
              <a:rPr lang="en-US" sz="4000" b="1" dirty="0" err="1">
                <a:solidFill>
                  <a:srgbClr val="000066"/>
                </a:solidFill>
              </a:rPr>
              <a:t>trong</a:t>
            </a:r>
            <a:r>
              <a:rPr lang="en-US" sz="4000" b="1" dirty="0">
                <a:solidFill>
                  <a:srgbClr val="000066"/>
                </a:solidFill>
              </a:rPr>
              <a:t> </a:t>
            </a:r>
            <a:r>
              <a:rPr lang="en-US" sz="4000" b="1" dirty="0" err="1">
                <a:solidFill>
                  <a:srgbClr val="000066"/>
                </a:solidFill>
              </a:rPr>
              <a:t>Cách</a:t>
            </a:r>
            <a:r>
              <a:rPr lang="en-US" sz="4000" b="1" dirty="0">
                <a:solidFill>
                  <a:srgbClr val="000066"/>
                </a:solidFill>
              </a:rPr>
              <a:t> </a:t>
            </a:r>
            <a:r>
              <a:rPr lang="en-US" sz="4000" b="1" dirty="0" err="1">
                <a:solidFill>
                  <a:srgbClr val="000066"/>
                </a:solidFill>
              </a:rPr>
              <a:t>mạng</a:t>
            </a:r>
            <a:r>
              <a:rPr lang="en-US" sz="4000" b="1" dirty="0">
                <a:solidFill>
                  <a:srgbClr val="000066"/>
                </a:solidFill>
              </a:rPr>
              <a:t> </a:t>
            </a:r>
            <a:r>
              <a:rPr lang="en-US" sz="4000" b="1" dirty="0" err="1">
                <a:solidFill>
                  <a:srgbClr val="000066"/>
                </a:solidFill>
              </a:rPr>
              <a:t>tháng</a:t>
            </a:r>
            <a:r>
              <a:rPr lang="en-US" sz="4000" b="1" dirty="0">
                <a:solidFill>
                  <a:srgbClr val="000066"/>
                </a:solidFill>
              </a:rPr>
              <a:t> </a:t>
            </a:r>
            <a:r>
              <a:rPr lang="en-US" sz="4000" b="1" dirty="0" err="1">
                <a:solidFill>
                  <a:srgbClr val="000066"/>
                </a:solidFill>
              </a:rPr>
              <a:t>Tám</a:t>
            </a:r>
            <a:r>
              <a:rPr lang="en-US" sz="4000" b="1" dirty="0">
                <a:solidFill>
                  <a:srgbClr val="000066"/>
                </a:solidFill>
              </a:rPr>
              <a:t> ở Hà </a:t>
            </a:r>
            <a:r>
              <a:rPr lang="en-US" sz="4000" b="1" dirty="0" err="1">
                <a:solidFill>
                  <a:srgbClr val="000066"/>
                </a:solidFill>
              </a:rPr>
              <a:t>Nội</a:t>
            </a:r>
            <a:r>
              <a:rPr lang="en-US" sz="4000" b="1" dirty="0">
                <a:solidFill>
                  <a:srgbClr val="000066"/>
                </a:solidFill>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884711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pic>
        <p:nvPicPr>
          <p:cNvPr id="3" name="Picture 2">
            <a:extLst>
              <a:ext uri="{FF2B5EF4-FFF2-40B4-BE49-F238E27FC236}">
                <a16:creationId xmlns:a16="http://schemas.microsoft.com/office/drawing/2014/main" id="{5D6524B1-28FE-A585-33DF-B7CCC95B6277}"/>
              </a:ext>
            </a:extLst>
          </p:cNvPr>
          <p:cNvPicPr>
            <a:picLocks noChangeAspect="1"/>
          </p:cNvPicPr>
          <p:nvPr/>
        </p:nvPicPr>
        <p:blipFill>
          <a:blip r:embed="rId5"/>
          <a:stretch>
            <a:fillRect/>
          </a:stretch>
        </p:blipFill>
        <p:spPr>
          <a:xfrm>
            <a:off x="256163" y="1053932"/>
            <a:ext cx="12192000" cy="5531742"/>
          </a:xfrm>
          <a:prstGeom prst="rect">
            <a:avLst/>
          </a:prstGeom>
        </p:spPr>
      </p:pic>
    </p:spTree>
    <p:extLst>
      <p:ext uri="{BB962C8B-B14F-4D97-AF65-F5344CB8AC3E}">
        <p14:creationId xmlns:p14="http://schemas.microsoft.com/office/powerpoint/2010/main" val="1997106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402080" y="812800"/>
            <a:ext cx="9784080" cy="540512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Tại Hà Nội: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 19 – 8, nhân dân Thủ đô và các tỉnh lân cận đổ về quảng trường Nhà hát Lớn dự cuộc mít tinh do Mặt trận Việt Minh tổ chức.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Sau đó, quần chúng cách mạng có sự hỗ trợ của lực lượng tự vệ vũ trang lần lượt chiếm các cơ quan đầu não của địch như: Phủ Khâm sai, Toà Thị chính và các công sở khác,...</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Tối cùng ngày, cuộc khởi nghĩa giành chính quyền ở Hà Nội kết thúc thắng lợi.</a:t>
              </a:r>
            </a:p>
          </p:txBody>
        </p:sp>
      </p:grpSp>
    </p:spTree>
    <p:extLst>
      <p:ext uri="{BB962C8B-B14F-4D97-AF65-F5344CB8AC3E}">
        <p14:creationId xmlns:p14="http://schemas.microsoft.com/office/powerpoint/2010/main" val="327226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66"/>
                </a:solidFill>
                <a:effectLst/>
                <a:uLnTx/>
                <a:uFillTx/>
                <a:latin typeface="Calibri"/>
                <a:ea typeface="+mn-ea"/>
                <a:cs typeface="+mn-cs"/>
              </a:rPr>
              <a:t>Kể</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lại</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một</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sự</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kiện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diễn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ra</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trong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Cách</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tháng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Tám</a:t>
            </a:r>
            <a:r>
              <a:rPr kumimoji="0" lang="en-US" sz="4000" b="1" i="0" u="none" strike="noStrike" kern="1200" cap="none" spc="0" normalizeH="0" baseline="0" noProof="0" dirty="0">
                <a:ln>
                  <a:noFill/>
                </a:ln>
                <a:solidFill>
                  <a:srgbClr val="000066"/>
                </a:solidFill>
                <a:effectLst/>
                <a:uLnTx/>
                <a:uFillTx/>
                <a:latin typeface="Calibri"/>
                <a:ea typeface="+mn-ea"/>
                <a:cs typeface="+mn-cs"/>
              </a:rPr>
              <a:t> ở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Sài</a:t>
            </a:r>
            <a:r>
              <a:rPr kumimoji="0" lang="en-US" sz="4000" b="1" i="0" u="none" strike="noStrike" kern="1200" cap="none" spc="0" normalizeH="0" noProof="0" dirty="0">
                <a:ln>
                  <a:noFill/>
                </a:ln>
                <a:solidFill>
                  <a:srgbClr val="000066"/>
                </a:solidFill>
                <a:effectLst/>
                <a:uLnTx/>
                <a:uFillTx/>
                <a:latin typeface="Calibri"/>
                <a:ea typeface="+mn-ea"/>
                <a:cs typeface="+mn-cs"/>
              </a:rPr>
              <a:t> </a:t>
            </a:r>
            <a:r>
              <a:rPr kumimoji="0" lang="en-US" sz="4000" b="1" i="0" u="none" strike="noStrike" kern="1200" cap="none" spc="0" normalizeH="0" noProof="0" dirty="0" err="1">
                <a:ln>
                  <a:noFill/>
                </a:ln>
                <a:solidFill>
                  <a:srgbClr val="000066"/>
                </a:solidFill>
                <a:effectLst/>
                <a:uLnTx/>
                <a:uFillTx/>
                <a:latin typeface="Calibri"/>
                <a:ea typeface="+mn-ea"/>
                <a:cs typeface="+mn-cs"/>
              </a:rPr>
              <a:t>Gòn</a:t>
            </a:r>
            <a:r>
              <a:rPr kumimoji="0" lang="en-US" sz="4000" b="1" i="0" u="none" strike="noStrike" kern="1200" cap="none" spc="0" normalizeH="0" baseline="0" noProof="0" dirty="0">
                <a:ln>
                  <a:noFill/>
                </a:ln>
                <a:solidFill>
                  <a:srgbClr val="000066"/>
                </a:solidFill>
                <a:effectLst/>
                <a:uLnTx/>
                <a:uFillTx/>
                <a:latin typeface="Calibri"/>
                <a:ea typeface="+mn-ea"/>
                <a:cs typeface="+mn-cs"/>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136787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229360" y="1625600"/>
            <a:ext cx="9784080" cy="346456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Tại Sài Gòn sáng 25 – 8, hàng chục vạn nhân dân thành phố và các tỉnh lân cận kéo về trung tâm để tham dự mit tinh chào mừng thắng lợi của cuộc khởi nghĩa chính quyền cách mạng ra mắt nhân dâ</a:t>
              </a:r>
              <a:r>
                <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a:t>
              </a:r>
              <a:endPar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519420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333333"/>
                </a:solidFill>
                <a:effectLst/>
                <a:latin typeface="Cambria" panose="02040503050406030204" pitchFamily="18" charset="0"/>
                <a:ea typeface="Cambria" panose="02040503050406030204" pitchFamily="18" charset="0"/>
              </a:rPr>
              <a:t>Thắng lợi ở Hà Nội, Huế, Sài Gòn đã có tác dụng gì đối với cuộc Tổng khởi nghĩa trong cả nước?</a:t>
            </a:r>
            <a:endParaRPr lang="en-US" sz="3600" dirty="0">
              <a:effectLst/>
              <a:latin typeface="Cambria" panose="02040503050406030204" pitchFamily="18" charset="0"/>
              <a:ea typeface="Cambria" panose="02040503050406030204" pitchFamily="18" charset="0"/>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142358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4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Tổng khởi nghĩa giành thắng lợi ở Hà Nội Huế Sài Gòn đã có tác dụng cổ vũ nhân dân các địa phương khác đứng lên giành chính quyền và chỉ trong vòng nửa tháng các địa phương trong cả nước đã giành được chính quyền về tay nhân dân.</a:t>
            </a:r>
            <a:endParaRPr kumimoji="0" lang="en-US" altLang="en-US" sz="4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1139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7" name="Picture 6">
            <a:extLst>
              <a:ext uri="{FF2B5EF4-FFF2-40B4-BE49-F238E27FC236}">
                <a16:creationId xmlns:a16="http://schemas.microsoft.com/office/drawing/2014/main" id="{A5D8843D-CBF3-6EE2-1008-46E2940BE379}"/>
              </a:ext>
            </a:extLst>
          </p:cNvPr>
          <p:cNvPicPr>
            <a:picLocks noChangeAspect="1"/>
          </p:cNvPicPr>
          <p:nvPr/>
        </p:nvPicPr>
        <p:blipFill>
          <a:blip r:embed="rId8"/>
          <a:stretch>
            <a:fillRect/>
          </a:stretch>
        </p:blipFill>
        <p:spPr>
          <a:xfrm>
            <a:off x="521732" y="1796124"/>
            <a:ext cx="11351736" cy="377375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F926DEFC-0F9B-E306-B165-079C83BB17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2544566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9" name="Picture 8">
            <a:extLst>
              <a:ext uri="{FF2B5EF4-FFF2-40B4-BE49-F238E27FC236}">
                <a16:creationId xmlns:a16="http://schemas.microsoft.com/office/drawing/2014/main" id="{317B8DC8-A5A2-C56A-44D2-511BF9DC79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3333684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333333"/>
                </a:solidFill>
                <a:latin typeface="Cambria" panose="02040503050406030204" pitchFamily="18" charset="0"/>
                <a:ea typeface="Cambria" panose="02040503050406030204" pitchFamily="18" charset="0"/>
              </a:rPr>
              <a:t>T</a:t>
            </a:r>
            <a:r>
              <a:rPr lang="vi-VN" sz="4000" b="1" dirty="0">
                <a:solidFill>
                  <a:srgbClr val="333333"/>
                </a:solidFill>
                <a:latin typeface="Cambria" panose="02040503050406030204" pitchFamily="18" charset="0"/>
                <a:ea typeface="Cambria" panose="02040503050406030204" pitchFamily="18" charset="0"/>
              </a:rPr>
              <a:t>hi vẽ tranh ngày tổng khởi nghĩa giành chính quyền Cách mạng Tháng Tám trong cả nước.</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620550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grpSp>
        <p:nvGrpSpPr>
          <p:cNvPr id="14" name="组合 19">
            <a:extLst>
              <a:ext uri="{FF2B5EF4-FFF2-40B4-BE49-F238E27FC236}">
                <a16:creationId xmlns:a16="http://schemas.microsoft.com/office/drawing/2014/main" id="{E237C868-E09A-4C5A-BE65-1CFAF13F8604}"/>
              </a:ext>
            </a:extLst>
          </p:cNvPr>
          <p:cNvGrpSpPr/>
          <p:nvPr/>
        </p:nvGrpSpPr>
        <p:grpSpPr>
          <a:xfrm>
            <a:off x="2513817" y="2170488"/>
            <a:ext cx="1087943" cy="1070008"/>
            <a:chOff x="28330" y="2908081"/>
            <a:chExt cx="3607344" cy="3669586"/>
          </a:xfrm>
        </p:grpSpPr>
        <p:pic>
          <p:nvPicPr>
            <p:cNvPr id="15" name="图片 9">
              <a:extLst>
                <a:ext uri="{FF2B5EF4-FFF2-40B4-BE49-F238E27FC236}">
                  <a16:creationId xmlns:a16="http://schemas.microsoft.com/office/drawing/2014/main" id="{BB7137DF-DC61-4BA1-BD2F-F6496683F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 y="2970323"/>
              <a:ext cx="3607344" cy="3607344"/>
            </a:xfrm>
            <a:prstGeom prst="rect">
              <a:avLst/>
            </a:prstGeom>
          </p:spPr>
        </p:pic>
        <p:sp>
          <p:nvSpPr>
            <p:cNvPr id="16" name="Rectangle 3">
              <a:extLst>
                <a:ext uri="{FF2B5EF4-FFF2-40B4-BE49-F238E27FC236}">
                  <a16:creationId xmlns:a16="http://schemas.microsoft.com/office/drawing/2014/main" id="{A528D952-8DF2-49EE-9E24-63998274F204}"/>
                </a:ext>
              </a:extLst>
            </p:cNvPr>
            <p:cNvSpPr>
              <a:spLocks noChangeArrowheads="1"/>
            </p:cNvSpPr>
            <p:nvPr/>
          </p:nvSpPr>
          <p:spPr bwMode="auto">
            <a:xfrm>
              <a:off x="1380167" y="2908081"/>
              <a:ext cx="876810" cy="319865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altLang="zh-CN" sz="4000">
                  <a:solidFill>
                    <a:srgbClr val="0F8476"/>
                  </a:solidFill>
                  <a:latin typeface="Cambria" panose="02040503050406030204" pitchFamily="18" charset="0"/>
                  <a:ea typeface="Cambria" panose="02040503050406030204" pitchFamily="18" charset="0"/>
                  <a:cs typeface="+mn-ea"/>
                  <a:sym typeface="字魂47号-三分行楷" panose="00000500000000000000" pitchFamily="2" charset="-122"/>
                </a:rPr>
                <a:t>1</a:t>
              </a:r>
              <a:endParaRPr lang="zh-CN" sz="4000" dirty="0">
                <a:solidFill>
                  <a:srgbClr val="0F8476"/>
                </a:solidFill>
                <a:latin typeface="Cambria" panose="02040503050406030204" pitchFamily="18" charset="0"/>
                <a:ea typeface="字魂73号-江南手书" panose="00000500000000000000" pitchFamily="2" charset="-122"/>
                <a:cs typeface="+mn-ea"/>
                <a:sym typeface="字魂47号-三分行楷" panose="00000500000000000000" pitchFamily="2" charset="-122"/>
              </a:endParaRPr>
            </a:p>
          </p:txBody>
        </p:sp>
      </p:grpSp>
      <p:sp>
        <p:nvSpPr>
          <p:cNvPr id="17" name="Rectangle 16">
            <a:extLst>
              <a:ext uri="{FF2B5EF4-FFF2-40B4-BE49-F238E27FC236}">
                <a16:creationId xmlns:a16="http://schemas.microsoft.com/office/drawing/2014/main" id="{DFF1A8DF-071C-4955-A8E8-797768195D52}"/>
              </a:ext>
            </a:extLst>
          </p:cNvPr>
          <p:cNvSpPr/>
          <p:nvPr/>
        </p:nvSpPr>
        <p:spPr>
          <a:xfrm>
            <a:off x="3893627" y="2465308"/>
            <a:ext cx="2574359" cy="707886"/>
          </a:xfrm>
          <a:prstGeom prst="rect">
            <a:avLst/>
          </a:prstGeom>
          <a:noFill/>
        </p:spPr>
        <p:txBody>
          <a:bodyPr wrap="none">
            <a:spAutoFit/>
          </a:bodyPr>
          <a:lstStyle/>
          <a:p>
            <a:pPr algn="ctr">
              <a:defRPr/>
            </a:pP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Xem</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lại</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bài</a:t>
            </a:r>
            <a:endPar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endParaRPr>
          </a:p>
        </p:txBody>
      </p:sp>
      <p:grpSp>
        <p:nvGrpSpPr>
          <p:cNvPr id="19" name="组合 19">
            <a:extLst>
              <a:ext uri="{FF2B5EF4-FFF2-40B4-BE49-F238E27FC236}">
                <a16:creationId xmlns:a16="http://schemas.microsoft.com/office/drawing/2014/main" id="{5487A54A-3941-420D-8B59-0D2971F06613}"/>
              </a:ext>
            </a:extLst>
          </p:cNvPr>
          <p:cNvGrpSpPr/>
          <p:nvPr/>
        </p:nvGrpSpPr>
        <p:grpSpPr>
          <a:xfrm>
            <a:off x="2496999" y="3573735"/>
            <a:ext cx="1087943" cy="1070008"/>
            <a:chOff x="28330" y="2908081"/>
            <a:chExt cx="3607344" cy="3669586"/>
          </a:xfrm>
        </p:grpSpPr>
        <p:pic>
          <p:nvPicPr>
            <p:cNvPr id="20" name="图片 9">
              <a:extLst>
                <a:ext uri="{FF2B5EF4-FFF2-40B4-BE49-F238E27FC236}">
                  <a16:creationId xmlns:a16="http://schemas.microsoft.com/office/drawing/2014/main" id="{71B1FB2E-104C-4F94-9985-3B66E2917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 y="2970323"/>
              <a:ext cx="3607344" cy="3607344"/>
            </a:xfrm>
            <a:prstGeom prst="rect">
              <a:avLst/>
            </a:prstGeom>
          </p:spPr>
        </p:pic>
        <p:sp>
          <p:nvSpPr>
            <p:cNvPr id="21" name="Rectangle 3">
              <a:extLst>
                <a:ext uri="{FF2B5EF4-FFF2-40B4-BE49-F238E27FC236}">
                  <a16:creationId xmlns:a16="http://schemas.microsoft.com/office/drawing/2014/main" id="{E83E9E86-8C29-4049-89F1-2ABBB023D0FD}"/>
                </a:ext>
              </a:extLst>
            </p:cNvPr>
            <p:cNvSpPr>
              <a:spLocks noChangeArrowheads="1"/>
            </p:cNvSpPr>
            <p:nvPr/>
          </p:nvSpPr>
          <p:spPr bwMode="auto">
            <a:xfrm>
              <a:off x="1380167" y="2908081"/>
              <a:ext cx="876810" cy="319865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altLang="zh-CN" sz="4000">
                  <a:solidFill>
                    <a:srgbClr val="0F8476"/>
                  </a:solidFill>
                  <a:latin typeface="Cambria" panose="02040503050406030204" pitchFamily="18" charset="0"/>
                  <a:ea typeface="Cambria" panose="02040503050406030204" pitchFamily="18" charset="0"/>
                  <a:cs typeface="+mn-ea"/>
                  <a:sym typeface="字魂47号-三分行楷" panose="00000500000000000000" pitchFamily="2" charset="-122"/>
                </a:rPr>
                <a:t>2</a:t>
              </a:r>
              <a:endParaRPr lang="zh-CN" sz="4000" dirty="0">
                <a:solidFill>
                  <a:srgbClr val="0F8476"/>
                </a:solidFill>
                <a:latin typeface="Cambria" panose="02040503050406030204" pitchFamily="18" charset="0"/>
                <a:ea typeface="字魂73号-江南手书" panose="00000500000000000000" pitchFamily="2" charset="-122"/>
                <a:cs typeface="+mn-ea"/>
                <a:sym typeface="字魂47号-三分行楷" panose="00000500000000000000" pitchFamily="2" charset="-122"/>
              </a:endParaRPr>
            </a:p>
          </p:txBody>
        </p:sp>
      </p:grpSp>
      <p:sp>
        <p:nvSpPr>
          <p:cNvPr id="22" name="Rectangle 21">
            <a:extLst>
              <a:ext uri="{FF2B5EF4-FFF2-40B4-BE49-F238E27FC236}">
                <a16:creationId xmlns:a16="http://schemas.microsoft.com/office/drawing/2014/main" id="{537DDCB0-5A98-4AAA-80E5-4E29E6E1B59E}"/>
              </a:ext>
            </a:extLst>
          </p:cNvPr>
          <p:cNvSpPr/>
          <p:nvPr/>
        </p:nvSpPr>
        <p:spPr>
          <a:xfrm>
            <a:off x="3721545" y="3707794"/>
            <a:ext cx="6306534" cy="707886"/>
          </a:xfrm>
          <a:prstGeom prst="rect">
            <a:avLst/>
          </a:prstGeom>
          <a:noFill/>
        </p:spPr>
        <p:txBody>
          <a:bodyPr wrap="none">
            <a:spAutoFit/>
          </a:bodyPr>
          <a:lstStyle/>
          <a:p>
            <a:pPr algn="ctr">
              <a:defRPr/>
            </a:pP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Chuẩn</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bị</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bài</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tiếp</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theo</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a:t>
            </a:r>
            <a:r>
              <a:rPr lang="en-US" sz="4000" dirty="0" err="1">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tiết</a:t>
            </a:r>
            <a:r>
              <a:rPr lang="en-US" sz="4000" dirty="0">
                <a:ln w="0"/>
                <a:solidFill>
                  <a:srgbClr val="0F8476"/>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 2.</a:t>
            </a:r>
          </a:p>
        </p:txBody>
      </p:sp>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4"/>
          <a:stretch>
            <a:fillRect/>
          </a:stretch>
        </p:blipFill>
        <p:spPr>
          <a:xfrm>
            <a:off x="0" y="1872"/>
            <a:ext cx="12192000" cy="1950720"/>
          </a:xfrm>
          <a:prstGeom prst="rect">
            <a:avLst/>
          </a:prstGeom>
        </p:spPr>
      </p:pic>
      <p:sp>
        <p:nvSpPr>
          <p:cNvPr id="12" name="Rectangle 11">
            <a:extLst>
              <a:ext uri="{FF2B5EF4-FFF2-40B4-BE49-F238E27FC236}">
                <a16:creationId xmlns:a16="http://schemas.microsoft.com/office/drawing/2014/main" id="{FC061D7A-B15C-41D8-BEE6-3B1624094C15}"/>
              </a:ext>
            </a:extLst>
          </p:cNvPr>
          <p:cNvSpPr/>
          <p:nvPr/>
        </p:nvSpPr>
        <p:spPr>
          <a:xfrm>
            <a:off x="4346963" y="272312"/>
            <a:ext cx="3498072" cy="1323439"/>
          </a:xfrm>
          <a:prstGeom prst="rect">
            <a:avLst/>
          </a:prstGeom>
          <a:noFill/>
        </p:spPr>
        <p:txBody>
          <a:bodyPr wrap="none">
            <a:spAutoFit/>
          </a:bodyPr>
          <a:lstStyle/>
          <a:p>
            <a:pPr algn="ctr">
              <a:defRPr/>
            </a:pPr>
            <a:r>
              <a:rPr lang="en-US" sz="8000" b="1">
                <a:ln w="0"/>
                <a:solidFill>
                  <a:srgbClr val="FFC000"/>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rPr>
              <a:t>Dặn dò</a:t>
            </a:r>
            <a:endParaRPr lang="en-US" sz="8000" b="1" dirty="0">
              <a:ln w="0"/>
              <a:solidFill>
                <a:srgbClr val="FFC000"/>
              </a:solidFill>
              <a:effectLst>
                <a:outerShdw blurRad="25400" dist="19050" dir="2700000" algn="tl" rotWithShape="0">
                  <a:schemeClr val="dk1"/>
                </a:outerShdw>
              </a:effectLst>
              <a:latin typeface="Cambria" panose="02040503050406030204" pitchFamily="18" charset="0"/>
              <a:ea typeface="Cambria" panose="02040503050406030204" pitchFamily="18" charset="0"/>
              <a:cs typeface="Calibri Light" panose="020F0302020204030204" pitchFamily="34" charset="0"/>
            </a:endParaRPr>
          </a:p>
        </p:txBody>
      </p:sp>
      <p:pic>
        <p:nvPicPr>
          <p:cNvPr id="4" name="图片 16">
            <a:extLst>
              <a:ext uri="{FF2B5EF4-FFF2-40B4-BE49-F238E27FC236}">
                <a16:creationId xmlns:a16="http://schemas.microsoft.com/office/drawing/2014/main" id="{3EDD7140-C11C-BA5F-DF85-CCFCE21066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8" name="图片 23">
            <a:extLst>
              <a:ext uri="{FF2B5EF4-FFF2-40B4-BE49-F238E27FC236}">
                <a16:creationId xmlns:a16="http://schemas.microsoft.com/office/drawing/2014/main" id="{0E121C25-9B64-A382-75E7-4AC757368C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Tree>
    <p:extLst>
      <p:ext uri="{BB962C8B-B14F-4D97-AF65-F5344CB8AC3E}">
        <p14:creationId xmlns:p14="http://schemas.microsoft.com/office/powerpoint/2010/main" val="2188899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3"/>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1500"/>
                                        <p:tgtEl>
                                          <p:spTgt spid="1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wipe(left)">
                                      <p:cBhvr>
                                        <p:cTn id="41" dur="1500"/>
                                        <p:tgtEl>
                                          <p:spTgt spid="22">
                                            <p:txEl>
                                              <p:pRg st="0" end="0"/>
                                            </p:txEl>
                                          </p:spTgt>
                                        </p:tgtEl>
                                      </p:cBhvr>
                                    </p:animEffect>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1+#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750" fill="hold"/>
                                        <p:tgtEl>
                                          <p:spTgt spid="8"/>
                                        </p:tgtEl>
                                        <p:attrNameLst>
                                          <p:attrName>ppt_x</p:attrName>
                                        </p:attrNameLst>
                                      </p:cBhvr>
                                      <p:tavLst>
                                        <p:tav tm="0">
                                          <p:val>
                                            <p:strVal val="0-#ppt_w/2"/>
                                          </p:val>
                                        </p:tav>
                                        <p:tav tm="100000">
                                          <p:val>
                                            <p:strVal val="#ppt_x"/>
                                          </p:val>
                                        </p:tav>
                                      </p:tavLst>
                                    </p:anim>
                                    <p:anim calcmode="lin" valueType="num">
                                      <p:cBhvr additive="base">
                                        <p:cTn id="5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2" grpId="0" build="p"/>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B8D3D22C-4888-4206-925D-4D3A16DBC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168900"/>
            <a:ext cx="12191998" cy="1689100"/>
          </a:xfrm>
          <a:prstGeom prst="rect">
            <a:avLst/>
          </a:prstGeom>
        </p:spPr>
      </p:pic>
      <p:pic>
        <p:nvPicPr>
          <p:cNvPr id="5" name="Picture 4">
            <a:extLst>
              <a:ext uri="{FF2B5EF4-FFF2-40B4-BE49-F238E27FC236}">
                <a16:creationId xmlns:a16="http://schemas.microsoft.com/office/drawing/2014/main" id="{474B535F-3E0D-CB88-E1AC-9B86A0E46EDC}"/>
              </a:ext>
            </a:extLst>
          </p:cNvPr>
          <p:cNvPicPr>
            <a:picLocks noChangeAspect="1"/>
          </p:cNvPicPr>
          <p:nvPr/>
        </p:nvPicPr>
        <p:blipFill>
          <a:blip r:embed="rId3"/>
          <a:stretch>
            <a:fillRect/>
          </a:stretch>
        </p:blipFill>
        <p:spPr>
          <a:xfrm>
            <a:off x="-371856" y="0"/>
            <a:ext cx="6315456" cy="6858000"/>
          </a:xfrm>
          <a:prstGeom prst="rect">
            <a:avLst/>
          </a:prstGeom>
        </p:spPr>
      </p:pic>
      <p:pic>
        <p:nvPicPr>
          <p:cNvPr id="2" name="Picture 1">
            <a:extLst>
              <a:ext uri="{FF2B5EF4-FFF2-40B4-BE49-F238E27FC236}">
                <a16:creationId xmlns:a16="http://schemas.microsoft.com/office/drawing/2014/main" id="{7A682A87-347E-C0A7-D548-D28C102A4D31}"/>
              </a:ext>
            </a:extLst>
          </p:cNvPr>
          <p:cNvPicPr>
            <a:picLocks noChangeAspect="1"/>
          </p:cNvPicPr>
          <p:nvPr/>
        </p:nvPicPr>
        <p:blipFill>
          <a:blip r:embed="rId4"/>
          <a:stretch>
            <a:fillRect/>
          </a:stretch>
        </p:blipFill>
        <p:spPr>
          <a:xfrm>
            <a:off x="3797080" y="1704716"/>
            <a:ext cx="8394920" cy="3042168"/>
          </a:xfrm>
          <a:prstGeom prst="rect">
            <a:avLst/>
          </a:prstGeom>
        </p:spPr>
      </p:pic>
    </p:spTree>
    <p:extLst>
      <p:ext uri="{BB962C8B-B14F-4D97-AF65-F5344CB8AC3E}">
        <p14:creationId xmlns:p14="http://schemas.microsoft.com/office/powerpoint/2010/main" val="3971286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004075" y="545258"/>
            <a:ext cx="102584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32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Q</a:t>
            </a:r>
            <a:r>
              <a:rPr lang="vi-VN" altLang="en-US" sz="32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uan sát hình 1 trong SGK và chia sẻ những hiểu biết về địa danh được giới thiệu trong hình cũng như hoạt động của Chủ tịch Hồ Chí Minh trong thời gian ở Pác Bó (Cao Bằng).</a:t>
            </a:r>
            <a:endParaRPr kumimoji="0" lang="en-US" altLang="en-US" sz="32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5D76D6-6455-15EB-EC19-DC63BD65F1C2}"/>
              </a:ext>
            </a:extLst>
          </p:cNvPr>
          <p:cNvPicPr>
            <a:picLocks noChangeAspect="1"/>
          </p:cNvPicPr>
          <p:nvPr/>
        </p:nvPicPr>
        <p:blipFill>
          <a:blip r:embed="rId5"/>
          <a:stretch>
            <a:fillRect/>
          </a:stretch>
        </p:blipFill>
        <p:spPr>
          <a:xfrm>
            <a:off x="3812222" y="2568257"/>
            <a:ext cx="4762818" cy="3742989"/>
          </a:xfrm>
          <a:prstGeom prst="rect">
            <a:avLst/>
          </a:prstGeom>
        </p:spPr>
      </p:pic>
    </p:spTree>
    <p:extLst>
      <p:ext uri="{BB962C8B-B14F-4D97-AF65-F5344CB8AC3E}">
        <p14:creationId xmlns:p14="http://schemas.microsoft.com/office/powerpoint/2010/main" val="1913031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36号-正文宋楷" panose="00000500000000000000" pitchFamily="2" charset="-122"/>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 name="TextBox 1">
            <a:extLst>
              <a:ext uri="{FF2B5EF4-FFF2-40B4-BE49-F238E27FC236}">
                <a16:creationId xmlns:a16="http://schemas.microsoft.com/office/drawing/2014/main" id="{776245DF-0FB0-485E-0148-8B0EEC9B0D43}"/>
              </a:ext>
            </a:extLst>
          </p:cNvPr>
          <p:cNvSpPr txBox="1"/>
          <p:nvPr/>
        </p:nvSpPr>
        <p:spPr>
          <a:xfrm>
            <a:off x="894080" y="914400"/>
            <a:ext cx="5415280" cy="5016758"/>
          </a:xfrm>
          <a:prstGeom prst="rect">
            <a:avLst/>
          </a:prstGeom>
          <a:noFill/>
        </p:spPr>
        <p:txBody>
          <a:bodyPr wrap="square" rtlCol="0">
            <a:spAutoFit/>
          </a:bodyPr>
          <a:lstStyle/>
          <a:p>
            <a:pPr algn="just"/>
            <a:r>
              <a:rPr lang="vi-VN" sz="3200" dirty="0">
                <a:solidFill>
                  <a:srgbClr val="FF0000"/>
                </a:solidFill>
              </a:rPr>
              <a:t>- Pác Bó là nơi được Bác Hồ chọn làm căn cứ địa lãnh đạo cách mạng và là nơi có dấu ấn quan trọng trong cuộc kháng chiến chống Pháp và chống Mỹ của dân tộc.</a:t>
            </a:r>
          </a:p>
          <a:p>
            <a:pPr algn="just"/>
            <a:r>
              <a:rPr lang="vi-VN" sz="3200" dirty="0">
                <a:solidFill>
                  <a:srgbClr val="FF0000"/>
                </a:solidFill>
              </a:rPr>
              <a:t>- Nơi đây lưu giữ những chứng tích và dấu ấn của cách mạng và của Bác Hồ.</a:t>
            </a:r>
            <a:endParaRPr lang="en-US" sz="3200" dirty="0">
              <a:solidFill>
                <a:srgbClr val="FF0000"/>
              </a:solidFill>
            </a:endParaRPr>
          </a:p>
        </p:txBody>
      </p:sp>
      <p:pic>
        <p:nvPicPr>
          <p:cNvPr id="3" name="Picture 2" descr="Trải nghiệm Khu di tích quốc gia đặc biệt Pác Bó-Cao Bằng | Báo Dân tộc và  Phát triển">
            <a:extLst>
              <a:ext uri="{FF2B5EF4-FFF2-40B4-BE49-F238E27FC236}">
                <a16:creationId xmlns:a16="http://schemas.microsoft.com/office/drawing/2014/main" id="{99F0D8FA-A6F3-CCF1-354A-B4350994B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694" y="1635760"/>
            <a:ext cx="5074765" cy="33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742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368DB4-E0C1-FF02-089A-D322782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97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CB52B4-4DC2-19B2-A659-15AC5EA27C5B}"/>
              </a:ext>
            </a:extLst>
          </p:cNvPr>
          <p:cNvPicPr>
            <a:picLocks noChangeAspect="1"/>
          </p:cNvPicPr>
          <p:nvPr/>
        </p:nvPicPr>
        <p:blipFill>
          <a:blip r:embed="rId4"/>
          <a:stretch>
            <a:fillRect/>
          </a:stretch>
        </p:blipFill>
        <p:spPr>
          <a:xfrm>
            <a:off x="7460337" y="335231"/>
            <a:ext cx="3468925" cy="1127858"/>
          </a:xfrm>
          <a:prstGeom prst="rect">
            <a:avLst/>
          </a:prstGeom>
        </p:spPr>
      </p:pic>
      <p:pic>
        <p:nvPicPr>
          <p:cNvPr id="8" name="Picture 7">
            <a:extLst>
              <a:ext uri="{FF2B5EF4-FFF2-40B4-BE49-F238E27FC236}">
                <a16:creationId xmlns:a16="http://schemas.microsoft.com/office/drawing/2014/main" id="{34C1F752-5E20-8A40-F7A7-F9412410E58E}"/>
              </a:ext>
            </a:extLst>
          </p:cNvPr>
          <p:cNvPicPr>
            <a:picLocks noChangeAspect="1"/>
          </p:cNvPicPr>
          <p:nvPr/>
        </p:nvPicPr>
        <p:blipFill>
          <a:blip r:embed="rId5"/>
          <a:stretch>
            <a:fillRect/>
          </a:stretch>
        </p:blipFill>
        <p:spPr>
          <a:xfrm>
            <a:off x="5844653" y="2000339"/>
            <a:ext cx="6525470" cy="33133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9C1E501-9901-8451-283D-AD9707044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Tree>
    <p:extLst>
      <p:ext uri="{BB962C8B-B14F-4D97-AF65-F5344CB8AC3E}">
        <p14:creationId xmlns:p14="http://schemas.microsoft.com/office/powerpoint/2010/main" val="9647740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613505" y="1953564"/>
            <a:ext cx="111156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28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Sưu tầm một số tư liệu (câu chuyện, văn bản, tranh ảnh..) kể lại được thắng lợi ở một số địa phương lớn Hà Nội, Huế, Sài Gòn….trong Cách mạng Tháng Tám năm 1945.</a:t>
            </a:r>
          </a:p>
          <a:p>
            <a:pPr lvl="0" algn="just"/>
            <a:r>
              <a:rPr lang="vi-VN" altLang="en-US" sz="28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Kể lại được một số câu chuyện về Hồ Chí Minh khi hoạt động ở Pác Pó, Tân Trào khi viết và đọc Tuyên ngôc Độc lập, chuyện về Kim Đồng, Võ Nguyên Giáp.</a:t>
            </a:r>
          </a:p>
        </p:txBody>
      </p:sp>
      <p:pic>
        <p:nvPicPr>
          <p:cNvPr id="2" name="Picture 1">
            <a:extLst>
              <a:ext uri="{FF2B5EF4-FFF2-40B4-BE49-F238E27FC236}">
                <a16:creationId xmlns:a16="http://schemas.microsoft.com/office/drawing/2014/main" id="{EE48B460-8328-0850-20ED-890B3653D2CF}"/>
              </a:ext>
            </a:extLst>
          </p:cNvPr>
          <p:cNvPicPr>
            <a:picLocks noChangeAspect="1"/>
          </p:cNvPicPr>
          <p:nvPr/>
        </p:nvPicPr>
        <p:blipFill>
          <a:blip r:embed="rId5"/>
          <a:stretch>
            <a:fillRect/>
          </a:stretch>
        </p:blipFill>
        <p:spPr>
          <a:xfrm>
            <a:off x="2654494" y="758887"/>
            <a:ext cx="7248772" cy="1499746"/>
          </a:xfrm>
          <a:prstGeom prst="rect">
            <a:avLst/>
          </a:prstGeom>
        </p:spPr>
      </p:pic>
    </p:spTree>
    <p:extLst>
      <p:ext uri="{BB962C8B-B14F-4D97-AF65-F5344CB8AC3E}">
        <p14:creationId xmlns:p14="http://schemas.microsoft.com/office/powerpoint/2010/main" val="1377554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7" name="Picture 6">
            <a:extLst>
              <a:ext uri="{FF2B5EF4-FFF2-40B4-BE49-F238E27FC236}">
                <a16:creationId xmlns:a16="http://schemas.microsoft.com/office/drawing/2014/main" id="{352B75A0-386B-5BA5-B231-C0C89F5BE485}"/>
              </a:ext>
            </a:extLst>
          </p:cNvPr>
          <p:cNvPicPr>
            <a:picLocks noChangeAspect="1"/>
          </p:cNvPicPr>
          <p:nvPr/>
        </p:nvPicPr>
        <p:blipFill>
          <a:blip r:embed="rId8"/>
          <a:stretch>
            <a:fillRect/>
          </a:stretch>
        </p:blipFill>
        <p:spPr>
          <a:xfrm>
            <a:off x="807243" y="1806284"/>
            <a:ext cx="11004234" cy="3773751"/>
          </a:xfrm>
          <a:prstGeom prst="rect">
            <a:avLst/>
          </a:prstGeom>
        </p:spPr>
      </p:pic>
    </p:spTree>
    <p:extLst>
      <p:ext uri="{BB962C8B-B14F-4D97-AF65-F5344CB8AC3E}">
        <p14:creationId xmlns:p14="http://schemas.microsoft.com/office/powerpoint/2010/main" val="236536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214079" y="1395730"/>
            <a:ext cx="4622563" cy="4524315"/>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vi-VN" altLang="en-US" sz="4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Nhiệm vụ 1: Một số thắng lợi tiêu biểu trong Cách mạng tháng Tám năm 1945.</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Cách mạng Tháng Tám năm 1945: Trang sử vàng của lịch sử dân tộc Việt Nam">
            <a:extLst>
              <a:ext uri="{FF2B5EF4-FFF2-40B4-BE49-F238E27FC236}">
                <a16:creationId xmlns:a16="http://schemas.microsoft.com/office/drawing/2014/main" id="{5A349668-165F-67E1-CF00-F03C92C0F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9550">
            <a:off x="6550868" y="656111"/>
            <a:ext cx="4026339" cy="246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79 năm Cách mạng tháng Tám và Quốc khánh 2-9 (1945 - 2024): Mốc son chói  lọi trong lịch sử dân tộc Việt Nam - Ảnh chuyên đề - Thông tấn xã Việt Nam  (TTXVN)">
            <a:extLst>
              <a:ext uri="{FF2B5EF4-FFF2-40B4-BE49-F238E27FC236}">
                <a16:creationId xmlns:a16="http://schemas.microsoft.com/office/drawing/2014/main" id="{E930D7E9-9208-6997-C442-7C648993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54" y="3159761"/>
            <a:ext cx="4107020" cy="2952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66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193256"/>
            <a:ext cx="12191365" cy="4471487"/>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690" y="359385"/>
            <a:ext cx="4158310" cy="1391778"/>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sp>
        <p:nvSpPr>
          <p:cNvPr id="8" name="Text Box 52">
            <a:extLst>
              <a:ext uri="{FF2B5EF4-FFF2-40B4-BE49-F238E27FC236}">
                <a16:creationId xmlns:a16="http://schemas.microsoft.com/office/drawing/2014/main" id="{85F59803-1BF4-4B90-9220-18437E6FB616}"/>
              </a:ext>
            </a:extLst>
          </p:cNvPr>
          <p:cNvSpPr txBox="1">
            <a:spLocks noChangeArrowheads="1"/>
          </p:cNvSpPr>
          <p:nvPr/>
        </p:nvSpPr>
        <p:spPr bwMode="auto">
          <a:xfrm>
            <a:off x="1261033" y="2304254"/>
            <a:ext cx="101536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Đọc thông tin, em hãy cho biết vì sao Đảng và Bác Hồ quyết định phát động toàn dân tổng khởi  nghĩa giành chính quyền vào tháng 8 – 1945?</a:t>
            </a:r>
            <a:endParaRPr kumimoji="0" lang="en-US" alt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6" y="-193706"/>
            <a:ext cx="2319908" cy="2497960"/>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10" name="图片 5">
            <a:extLst>
              <a:ext uri="{FF2B5EF4-FFF2-40B4-BE49-F238E27FC236}">
                <a16:creationId xmlns:a16="http://schemas.microsoft.com/office/drawing/2014/main" id="{5D8111F3-772A-375D-AD89-AE6A06B89D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56" y="5276356"/>
            <a:ext cx="1736164" cy="1670100"/>
          </a:xfrm>
          <a:prstGeom prst="rect">
            <a:avLst/>
          </a:prstGeom>
        </p:spPr>
      </p:pic>
    </p:spTree>
    <p:extLst>
      <p:ext uri="{BB962C8B-B14F-4D97-AF65-F5344CB8AC3E}">
        <p14:creationId xmlns:p14="http://schemas.microsoft.com/office/powerpoint/2010/main" val="246319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3"/>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750"/>
                                        <p:tgtEl>
                                          <p:spTgt spid="8"/>
                                        </p:tgtEl>
                                      </p:cBhvr>
                                    </p:animEffect>
                                  </p:childTnLst>
                                </p:cTn>
                              </p:par>
                              <p:par>
                                <p:cTn id="49" presetID="2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882</TotalTime>
  <Words>678</Words>
  <Application>Microsoft Office PowerPoint</Application>
  <PresentationFormat>Widescreen</PresentationFormat>
  <Paragraphs>51</Paragraphs>
  <Slides>23</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Amatic SC</vt:lpstr>
      <vt:lpstr>Arial</vt:lpstr>
      <vt:lpstr>Bebas Neue</vt:lpstr>
      <vt:lpstr>Calibri</vt:lpstr>
      <vt:lpstr>Cambria</vt:lpstr>
      <vt:lpstr>Nunito</vt:lpstr>
      <vt:lpstr>Times New Roman</vt:lpstr>
      <vt:lpstr>字魂36号-正文宋楷</vt:lpstr>
      <vt:lpstr>Office 主题</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A13740</cp:lastModifiedBy>
  <cp:revision>19</cp:revision>
  <dcterms:created xsi:type="dcterms:W3CDTF">2020-07-21T07:25:20Z</dcterms:created>
  <dcterms:modified xsi:type="dcterms:W3CDTF">2025-04-03T08:09:50Z</dcterms:modified>
  <cp:category>9Slide.vn</cp:category>
</cp:coreProperties>
</file>