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5" r:id="rId2"/>
    <p:sldMasterId id="2147483702" r:id="rId3"/>
    <p:sldMasterId id="2147483738" r:id="rId4"/>
  </p:sldMasterIdLst>
  <p:notesMasterIdLst>
    <p:notesMasterId r:id="rId40"/>
  </p:notesMasterIdLst>
  <p:handoutMasterIdLst>
    <p:handoutMasterId r:id="rId41"/>
  </p:handoutMasterIdLst>
  <p:sldIdLst>
    <p:sldId id="307" r:id="rId5"/>
    <p:sldId id="523" r:id="rId6"/>
    <p:sldId id="528" r:id="rId7"/>
    <p:sldId id="529" r:id="rId8"/>
    <p:sldId id="522" r:id="rId9"/>
    <p:sldId id="527" r:id="rId10"/>
    <p:sldId id="870" r:id="rId11"/>
    <p:sldId id="469" r:id="rId12"/>
    <p:sldId id="471" r:id="rId13"/>
    <p:sldId id="871" r:id="rId14"/>
    <p:sldId id="880" r:id="rId15"/>
    <p:sldId id="475" r:id="rId16"/>
    <p:sldId id="881" r:id="rId17"/>
    <p:sldId id="882" r:id="rId18"/>
    <p:sldId id="883" r:id="rId19"/>
    <p:sldId id="884" r:id="rId20"/>
    <p:sldId id="885" r:id="rId21"/>
    <p:sldId id="886" r:id="rId22"/>
    <p:sldId id="887" r:id="rId23"/>
    <p:sldId id="888" r:id="rId24"/>
    <p:sldId id="889" r:id="rId25"/>
    <p:sldId id="890" r:id="rId26"/>
    <p:sldId id="891" r:id="rId27"/>
    <p:sldId id="892" r:id="rId28"/>
    <p:sldId id="893" r:id="rId29"/>
    <p:sldId id="894" r:id="rId30"/>
    <p:sldId id="895" r:id="rId31"/>
    <p:sldId id="896" r:id="rId32"/>
    <p:sldId id="897" r:id="rId33"/>
    <p:sldId id="898" r:id="rId34"/>
    <p:sldId id="900" r:id="rId35"/>
    <p:sldId id="901" r:id="rId36"/>
    <p:sldId id="902" r:id="rId37"/>
    <p:sldId id="903" r:id="rId38"/>
    <p:sldId id="270" r:id="rId39"/>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473"/>
    <a:srgbClr val="6D4112"/>
    <a:srgbClr val="34AC3D"/>
    <a:srgbClr val="00A7E2"/>
    <a:srgbClr val="FFCC00"/>
    <a:srgbClr val="31C3F2"/>
    <a:srgbClr val="885118"/>
    <a:srgbClr val="09BFFF"/>
    <a:srgbClr val="A8DD5A"/>
    <a:srgbClr val="99D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68" autoAdjust="0"/>
  </p:normalViewPr>
  <p:slideViewPr>
    <p:cSldViewPr snapToGrid="0" showGuides="1">
      <p:cViewPr varScale="1">
        <p:scale>
          <a:sx n="76" d="100"/>
          <a:sy n="76" d="100"/>
        </p:scale>
        <p:origin x="989" y="62"/>
      </p:cViewPr>
      <p:guideLst>
        <p:guide orient="horz" pos="2160"/>
        <p:guide pos="3863"/>
      </p:guideLst>
    </p:cSldViewPr>
  </p:slideViewPr>
  <p:notesTextViewPr>
    <p:cViewPr>
      <p:scale>
        <a:sx n="1" d="1"/>
        <a:sy n="1" d="1"/>
      </p:scale>
      <p:origin x="0" y="0"/>
    </p:cViewPr>
  </p:notesTextViewPr>
  <p:notesViewPr>
    <p:cSldViewPr snapToGrid="0"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7DEE3-071D-4761-A08A-71B87D426CDD}" type="datetimeFigureOut">
              <a:rPr lang="zh-CN" altLang="en-US" smtClean="0"/>
              <a:t>2025/4/3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DC690B-C0CA-4CCE-9976-E69316D29AB2}" type="slidenum">
              <a:rPr lang="zh-CN" altLang="en-US" smtClean="0"/>
              <a:t>‹#›</a:t>
            </a:fld>
            <a:endParaRPr lang="zh-CN" altLang="en-US"/>
          </a:p>
        </p:txBody>
      </p:sp>
    </p:spTree>
    <p:extLst>
      <p:ext uri="{BB962C8B-B14F-4D97-AF65-F5344CB8AC3E}">
        <p14:creationId xmlns:p14="http://schemas.microsoft.com/office/powerpoint/2010/main" val="3320870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D561B-C96C-4A79-A032-32405B5A7EA9}" type="datetimeFigureOut">
              <a:rPr lang="zh-CN" altLang="en-US" smtClean="0"/>
              <a:t>2025/4/3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CA06B-2FDD-474D-90DE-5A00D6F451D7}" type="slidenum">
              <a:rPr lang="zh-CN" altLang="en-US" smtClean="0"/>
              <a:t>‹#›</a:t>
            </a:fld>
            <a:endParaRPr lang="zh-CN" altLang="en-US"/>
          </a:p>
        </p:txBody>
      </p:sp>
    </p:spTree>
    <p:extLst>
      <p:ext uri="{BB962C8B-B14F-4D97-AF65-F5344CB8AC3E}">
        <p14:creationId xmlns:p14="http://schemas.microsoft.com/office/powerpoint/2010/main" val="11353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056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59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40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9483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703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889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229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323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631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846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5790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7210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09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631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410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6"/>
          <p:cNvPicPr>
            <a:picLocks noChangeAspect="1"/>
          </p:cNvPicPr>
          <p:nvPr userDrawn="1"/>
        </p:nvPicPr>
        <p:blipFill rotWithShape="1">
          <a:blip r:embed="rId2">
            <a:extLst>
              <a:ext uri="{28A0092B-C50C-407E-A947-70E740481C1C}">
                <a14:useLocalDpi xmlns:a14="http://schemas.microsoft.com/office/drawing/2010/main" val="0"/>
              </a:ext>
            </a:extLst>
          </a:blip>
          <a:srcRect t="14815" b="17546"/>
          <a:stretch/>
        </p:blipFill>
        <p:spPr>
          <a:xfrm>
            <a:off x="0" y="-31952"/>
            <a:ext cx="12192000" cy="6880224"/>
          </a:xfrm>
          <a:prstGeom prst="rect">
            <a:avLst/>
          </a:prstGeom>
        </p:spPr>
      </p:pic>
      <p:sp>
        <p:nvSpPr>
          <p:cNvPr id="7" name="矩形 8"/>
          <p:cNvSpPr/>
          <p:nvPr userDrawn="1"/>
        </p:nvSpPr>
        <p:spPr>
          <a:xfrm>
            <a:off x="190500" y="355397"/>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207773"/>
      </p:ext>
    </p:extLst>
  </p:cSld>
  <p:clrMapOvr>
    <a:masterClrMapping/>
  </p:clrMapOvr>
  <p:transition spd="slow"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3528464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826043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57479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554284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4275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81305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5062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22292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758800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2006100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8"/>
          <p:cNvSpPr/>
          <p:nvPr userDrawn="1"/>
        </p:nvSpPr>
        <p:spPr>
          <a:xfrm>
            <a:off x="190500" y="320675"/>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1156734"/>
      </p:ext>
    </p:extLst>
  </p:cSld>
  <p:clrMapOvr>
    <a:masterClrMapping/>
  </p:clrMapOvr>
  <p:transition spd="slow" advTm="3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475859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1545296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045977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238604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274161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49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14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92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48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500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1E0CC9-8112-4F94-8BBC-A04770666807}" type="datetimeFigureOut">
              <a:rPr lang="zh-CN" altLang="en-US" smtClean="0"/>
              <a:t>2025/4/3</a:t>
            </a:fld>
            <a:endParaRPr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A2BA2C-C757-4C91-A658-BE4236C065FC}" type="slidenum">
              <a:rPr lang="zh-CN" altLang="en-US" smtClean="0"/>
              <a:t>‹#›</a:t>
            </a:fld>
            <a:endParaRPr lang="zh-CN" altLang="en-US"/>
          </a:p>
        </p:txBody>
      </p:sp>
    </p:spTree>
    <p:extLst>
      <p:ext uri="{BB962C8B-B14F-4D97-AF65-F5344CB8AC3E}">
        <p14:creationId xmlns:p14="http://schemas.microsoft.com/office/powerpoint/2010/main" val="1943978405"/>
      </p:ext>
    </p:extLst>
  </p:cSld>
  <p:clrMapOvr>
    <a:masterClrMapping/>
  </p:clrMapOvr>
  <p:transition spd="slow" advTm="300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27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2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823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53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1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39056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31185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49087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70708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48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4/3/2025</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4088850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629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23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7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03/04/2025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05294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159560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3315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91269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758581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82236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4/3/2025</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8399374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76167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1523887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6899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461862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2767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4296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11602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14185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90170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171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4/3/2025</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4414036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8291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9839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6211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4/3/2025</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0439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4/3/2025</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64886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431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image" Target="../media/image1.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33978034-6438-E247-4ECF-13BDBFA3B9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1357746952"/>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57" r:id="rId3"/>
  </p:sldLayoutIdLst>
  <p:transition spd="slow" advTm="3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C097180-B9F3-3A8C-A80B-F0235DF737F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40297769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CB3DEE3-6FC3-3347-0DEA-7EB17627856E}"/>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25516586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975104" y="0"/>
            <a:ext cx="1784715" cy="1784715"/>
          </a:xfrm>
          <a:prstGeom prst="rect">
            <a:avLst/>
          </a:prstGeom>
        </p:spPr>
      </p:pic>
    </p:spTree>
    <p:extLst>
      <p:ext uri="{BB962C8B-B14F-4D97-AF65-F5344CB8AC3E}">
        <p14:creationId xmlns:p14="http://schemas.microsoft.com/office/powerpoint/2010/main" val="171209830"/>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1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6.png"/><Relationship Id="rId5" Type="http://schemas.microsoft.com/office/2007/relationships/hdphoto" Target="../media/hdphoto5.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9" name="Group 68"/>
          <p:cNvGrpSpPr/>
          <p:nvPr/>
        </p:nvGrpSpPr>
        <p:grpSpPr>
          <a:xfrm>
            <a:off x="1315195" y="1830679"/>
            <a:ext cx="3997741" cy="1930035"/>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775797" y="2691575"/>
            <a:ext cx="9772968" cy="2219838"/>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LỊCH SỬ VÀ ĐỊA LÍ 5</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BÀI 25: VĂN MINH HY LẠP</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a:t>
            </a:r>
            <a:r>
              <a:rPr lang="en-US" sz="3200" b="1" kern="0" dirty="0" err="1">
                <a:solidFill>
                  <a:srgbClr val="000000"/>
                </a:solidFill>
                <a:latin typeface="Times New Roman" panose="02020603050405020304" pitchFamily="18" charset="0"/>
                <a:cs typeface="Times New Roman" panose="02020603050405020304" pitchFamily="18" charset="0"/>
                <a:sym typeface="Arial"/>
              </a:rPr>
              <a:t>Tiết</a:t>
            </a:r>
            <a:r>
              <a:rPr lang="en-US" sz="3200" b="1" kern="0" dirty="0">
                <a:solidFill>
                  <a:srgbClr val="000000"/>
                </a:solidFill>
                <a:latin typeface="Times New Roman" panose="02020603050405020304" pitchFamily="18" charset="0"/>
                <a:cs typeface="Times New Roman" panose="02020603050405020304" pitchFamily="18" charset="0"/>
                <a:sym typeface="Arial"/>
              </a:rPr>
              <a:t> 1)</a:t>
            </a:r>
            <a:endParaRPr lang="en-US" sz="3200" b="1" u="sng"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E7905-5DE7-223C-E02B-B79434B06774}"/>
              </a:ext>
            </a:extLst>
          </p:cNvPr>
          <p:cNvPicPr>
            <a:picLocks noChangeAspect="1"/>
          </p:cNvPicPr>
          <p:nvPr/>
        </p:nvPicPr>
        <p:blipFill>
          <a:blip r:embed="rId3"/>
          <a:stretch>
            <a:fillRect/>
          </a:stretch>
        </p:blipFill>
        <p:spPr>
          <a:xfrm>
            <a:off x="270558" y="892155"/>
            <a:ext cx="5180335" cy="5242428"/>
          </a:xfrm>
          <a:prstGeom prst="rect">
            <a:avLst/>
          </a:prstGeom>
        </p:spPr>
      </p:pic>
      <p:sp>
        <p:nvSpPr>
          <p:cNvPr id="6" name="Rectangle: Rounded Corners 5">
            <a:extLst>
              <a:ext uri="{FF2B5EF4-FFF2-40B4-BE49-F238E27FC236}">
                <a16:creationId xmlns:a16="http://schemas.microsoft.com/office/drawing/2014/main" id="{EB043077-2DEC-FD35-DC16-9B0C0B703D8A}"/>
              </a:ext>
            </a:extLst>
          </p:cNvPr>
          <p:cNvSpPr/>
          <p:nvPr/>
        </p:nvSpPr>
        <p:spPr>
          <a:xfrm>
            <a:off x="5755959" y="570651"/>
            <a:ext cx="5946046" cy="160539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200" dirty="0">
                <a:solidFill>
                  <a:srgbClr val="000000"/>
                </a:solidFill>
                <a:effectLst/>
                <a:latin typeface="Cambria" panose="02040503050406030204" pitchFamily="18" charset="0"/>
                <a:ea typeface="Cambria" panose="02040503050406030204" pitchFamily="18" charset="0"/>
              </a:rPr>
              <a:t>Hy </a:t>
            </a:r>
            <a:r>
              <a:rPr lang="en-US" sz="3200" dirty="0" err="1">
                <a:solidFill>
                  <a:srgbClr val="000000"/>
                </a:solidFill>
                <a:effectLst/>
                <a:latin typeface="Cambria" panose="02040503050406030204" pitchFamily="18" charset="0"/>
                <a:ea typeface="Cambria" panose="02040503050406030204" pitchFamily="18" charset="0"/>
              </a:rPr>
              <a:t>Lạp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quốc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gia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nằm</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a:t>
            </a:r>
            <a:r>
              <a:rPr lang="en-US" sz="3200" dirty="0" err="1">
                <a:solidFill>
                  <a:srgbClr val="000000"/>
                </a:solidFill>
                <a:effectLst/>
                <a:latin typeface="Cambria" panose="02040503050406030204" pitchFamily="18" charset="0"/>
                <a:ea typeface="Cambria" panose="02040503050406030204" pitchFamily="18" charset="0"/>
              </a:rPr>
              <a:t>Âu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cực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nam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bán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đảo</a:t>
            </a:r>
            <a:r>
              <a:rPr lang="en-US" sz="3200" dirty="0">
                <a:solidFill>
                  <a:srgbClr val="000000"/>
                </a:solidFill>
                <a:effectLst/>
                <a:latin typeface="Cambria" panose="02040503050406030204" pitchFamily="18" charset="0"/>
                <a:ea typeface="Cambria" panose="02040503050406030204" pitchFamily="18" charset="0"/>
              </a:rPr>
              <a:t> Balkan. </a:t>
            </a:r>
            <a:endParaRPr lang="en-US" sz="3200" dirty="0">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FEFB323E-DECC-BF96-67A2-DB98EDFB562E}"/>
              </a:ext>
            </a:extLst>
          </p:cNvPr>
          <p:cNvSpPr/>
          <p:nvPr/>
        </p:nvSpPr>
        <p:spPr>
          <a:xfrm>
            <a:off x="5709661" y="2457324"/>
            <a:ext cx="6223838" cy="381615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000" dirty="0">
                <a:solidFill>
                  <a:srgbClr val="000000"/>
                </a:solidFill>
                <a:latin typeface="Cambria" panose="02040503050406030204" pitchFamily="18" charset="0"/>
                <a:ea typeface="Cambria" panose="02040503050406030204" pitchFamily="18" charset="0"/>
              </a:rPr>
              <a:t>Hy </a:t>
            </a:r>
            <a:r>
              <a:rPr lang="en-US" sz="3000" dirty="0" err="1">
                <a:solidFill>
                  <a:srgbClr val="000000"/>
                </a:solidFill>
                <a:latin typeface="Cambria" panose="02040503050406030204" pitchFamily="18" charset="0"/>
                <a:ea typeface="Cambria" panose="02040503050406030204" pitchFamily="18" charset="0"/>
              </a:rPr>
              <a:t>Lạp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ngày</a:t>
            </a:r>
            <a:r>
              <a:rPr lang="en-US" sz="3000" dirty="0">
                <a:solidFill>
                  <a:srgbClr val="000000"/>
                </a:solidFill>
                <a:latin typeface="Cambria" panose="02040503050406030204" pitchFamily="18" charset="0"/>
                <a:ea typeface="Cambria" panose="02040503050406030204" pitchFamily="18" charset="0"/>
              </a:rPr>
              <a:t> nay </a:t>
            </a:r>
            <a:r>
              <a:rPr lang="en-US" sz="3000" dirty="0" err="1">
                <a:solidFill>
                  <a:srgbClr val="000000"/>
                </a:solidFill>
                <a:latin typeface="Cambria" panose="02040503050406030204" pitchFamily="18" charset="0"/>
                <a:ea typeface="Cambria" panose="02040503050406030204" pitchFamily="18" charset="0"/>
              </a:rPr>
              <a:t>nằm</a:t>
            </a:r>
            <a:r>
              <a:rPr lang="en-US" sz="3000" dirty="0">
                <a:solidFill>
                  <a:srgbClr val="000000"/>
                </a:solidFill>
                <a:latin typeface="Cambria" panose="02040503050406030204" pitchFamily="18" charset="0"/>
                <a:ea typeface="Cambria" panose="02040503050406030204" pitchFamily="18" charset="0"/>
              </a:rPr>
              <a:t> ở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châu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tiếp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An-</a:t>
            </a:r>
            <a:r>
              <a:rPr lang="en-US" sz="3000" dirty="0" err="1">
                <a:solidFill>
                  <a:srgbClr val="000000"/>
                </a:solidFill>
                <a:latin typeface="Cambria" panose="02040503050406030204" pitchFamily="18" charset="0"/>
                <a:ea typeface="Cambria" panose="02040503050406030204" pitchFamily="18" charset="0"/>
              </a:rPr>
              <a:t>ba</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(Albania),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Ma-</a:t>
            </a:r>
            <a:r>
              <a:rPr lang="en-US" sz="3000" dirty="0" err="1">
                <a:solidFill>
                  <a:srgbClr val="000000"/>
                </a:solidFill>
                <a:latin typeface="Cambria" panose="02040503050406030204" pitchFamily="18" charset="0"/>
                <a:ea typeface="Cambria" panose="02040503050406030204" pitchFamily="18" charset="0"/>
              </a:rPr>
              <a:t>xê</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đô</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-a (Macedonia)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Bun-ga-</a:t>
            </a:r>
            <a:r>
              <a:rPr lang="en-US" sz="3000" dirty="0" err="1">
                <a:solidFill>
                  <a:srgbClr val="000000"/>
                </a:solidFill>
                <a:latin typeface="Cambria" panose="02040503050406030204" pitchFamily="18" charset="0"/>
                <a:ea typeface="Cambria" panose="02040503050406030204" pitchFamily="18" charset="0"/>
              </a:rPr>
              <a:t>ri</a:t>
            </a:r>
            <a:r>
              <a:rPr lang="en-US" sz="3000" dirty="0">
                <a:solidFill>
                  <a:srgbClr val="000000"/>
                </a:solidFill>
                <a:latin typeface="Cambria" panose="02040503050406030204" pitchFamily="18" charset="0"/>
                <a:ea typeface="Cambria" panose="02040503050406030204" pitchFamily="18" charset="0"/>
              </a:rPr>
              <a:t> (Bulgaria);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đông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Thổ</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Nhĩ</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Ê-</a:t>
            </a:r>
            <a:r>
              <a:rPr lang="en-US" sz="3000" dirty="0" err="1">
                <a:solidFill>
                  <a:srgbClr val="000000"/>
                </a:solidFill>
                <a:latin typeface="Cambria" panose="02040503050406030204" pitchFamily="18" charset="0"/>
                <a:ea typeface="Cambria" panose="02040503050406030204" pitchFamily="18" charset="0"/>
              </a:rPr>
              <a:t>giê</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Aegea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tây</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I-ô-</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(Ionia)</a:t>
            </a:r>
          </a:p>
        </p:txBody>
      </p:sp>
    </p:spTree>
    <p:extLst>
      <p:ext uri="{BB962C8B-B14F-4D97-AF65-F5344CB8AC3E}">
        <p14:creationId xmlns:p14="http://schemas.microsoft.com/office/powerpoint/2010/main" val="51222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810156" y="2833221"/>
              <a:ext cx="45358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Kể tên những thành tựu tiêu biểu trong lĩnh vực kiến trúc của văn minh Hy Lạp. </a:t>
              </a:r>
              <a:endParaRPr kumimoji="0" lang="en-US"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18D4A-053A-6353-A189-C809F372DEE2}"/>
              </a:ext>
            </a:extLst>
          </p:cNvPr>
          <p:cNvPicPr>
            <a:picLocks noChangeAspect="1"/>
          </p:cNvPicPr>
          <p:nvPr/>
        </p:nvPicPr>
        <p:blipFill>
          <a:blip r:embed="rId3"/>
          <a:stretch>
            <a:fillRect/>
          </a:stretch>
        </p:blipFill>
        <p:spPr>
          <a:xfrm>
            <a:off x="145588" y="1390289"/>
            <a:ext cx="4750504" cy="3233120"/>
          </a:xfrm>
          <a:prstGeom prst="rect">
            <a:avLst/>
          </a:prstGeom>
        </p:spPr>
      </p:pic>
      <p:sp>
        <p:nvSpPr>
          <p:cNvPr id="6" name="Rectangle: Rounded Corners 5">
            <a:extLst>
              <a:ext uri="{FF2B5EF4-FFF2-40B4-BE49-F238E27FC236}">
                <a16:creationId xmlns:a16="http://schemas.microsoft.com/office/drawing/2014/main" id="{52977E7C-1A6C-AF0F-40EF-5099A5FFC232}"/>
              </a:ext>
            </a:extLst>
          </p:cNvPr>
          <p:cNvSpPr/>
          <p:nvPr/>
        </p:nvSpPr>
        <p:spPr>
          <a:xfrm>
            <a:off x="4988689" y="798653"/>
            <a:ext cx="6898511" cy="552112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được xây dựng trên đồi A-crô-pôn (Acropole) vào thế kỉ V TCN. Đền được xây dựng bằng đá cẩm thạch trắng, mái được đỡ bởi các cột tròn ở bốn mặt. Bên trong đền có một phòng lớn, phía trước đặt tượng thờ nữ thần A-tê-na cao 6 m, được chế tác từ vàng và ngà voi.</a:t>
            </a:r>
          </a:p>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là kiệt tác kiến trúc của văn minh Hy Lạp cổ đại còn được lưu giữ đến ngày nay.</a:t>
            </a:r>
          </a:p>
        </p:txBody>
      </p:sp>
    </p:spTree>
    <p:extLst>
      <p:ext uri="{BB962C8B-B14F-4D97-AF65-F5344CB8AC3E}">
        <p14:creationId xmlns:p14="http://schemas.microsoft.com/office/powerpoint/2010/main" val="2873873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977E7C-1A6C-AF0F-40EF-5099A5FFC232}"/>
              </a:ext>
            </a:extLst>
          </p:cNvPr>
          <p:cNvSpPr/>
          <p:nvPr/>
        </p:nvSpPr>
        <p:spPr>
          <a:xfrm>
            <a:off x="4734047" y="891250"/>
            <a:ext cx="7141580" cy="509286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Cambria" panose="02040503050406030204" pitchFamily="18" charset="0"/>
                <a:ea typeface="Cambria" panose="02040503050406030204" pitchFamily="18" charset="0"/>
              </a:rPr>
              <a:t>Tượng lực sĩ ném đá đĩa: </a:t>
            </a:r>
            <a:r>
              <a:rPr lang="vi-VN" sz="3200" dirty="0">
                <a:solidFill>
                  <a:srgbClr val="000000"/>
                </a:solidFill>
                <a:latin typeface="Cambria" panose="02040503050406030204" pitchFamily="18" charset="0"/>
                <a:ea typeface="Cambria" panose="02040503050406030204" pitchFamily="18" charset="0"/>
              </a:rPr>
              <a:t>là một bức tượng kinh điển của nghệ thuật tạc tượng Hy Lạp cổ đại, hiện nay được trưng bày trong Viện Bảo tàng Anh ở Luân Đôn. Vận động viên đang thực hiện động tác ném đĩa với một dáng vẻ hoàn hảo. Cơ bắp và biểu hiện tập trung tạo ra ấn tượng như một mũi tên đang căng trên dây cung trước khi được bắn ra.</a:t>
            </a:r>
          </a:p>
        </p:txBody>
      </p:sp>
      <p:pic>
        <p:nvPicPr>
          <p:cNvPr id="3" name="Picture 2">
            <a:extLst>
              <a:ext uri="{FF2B5EF4-FFF2-40B4-BE49-F238E27FC236}">
                <a16:creationId xmlns:a16="http://schemas.microsoft.com/office/drawing/2014/main" id="{1536F129-E8F2-1CB3-BFA9-807248D19947}"/>
              </a:ext>
            </a:extLst>
          </p:cNvPr>
          <p:cNvPicPr>
            <a:picLocks noChangeAspect="1"/>
          </p:cNvPicPr>
          <p:nvPr/>
        </p:nvPicPr>
        <p:blipFill>
          <a:blip r:embed="rId3"/>
          <a:stretch>
            <a:fillRect/>
          </a:stretch>
        </p:blipFill>
        <p:spPr>
          <a:xfrm>
            <a:off x="630458" y="891492"/>
            <a:ext cx="3778202" cy="4861126"/>
          </a:xfrm>
          <a:prstGeom prst="rect">
            <a:avLst/>
          </a:prstGeom>
        </p:spPr>
      </p:pic>
    </p:spTree>
    <p:extLst>
      <p:ext uri="{BB962C8B-B14F-4D97-AF65-F5344CB8AC3E}">
        <p14:creationId xmlns:p14="http://schemas.microsoft.com/office/powerpoint/2010/main" val="216479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D9114-E67C-B1BE-1118-20B18AEABBAB}"/>
              </a:ext>
            </a:extLst>
          </p:cNvPr>
          <p:cNvPicPr>
            <a:picLocks noChangeAspect="1"/>
          </p:cNvPicPr>
          <p:nvPr/>
        </p:nvPicPr>
        <p:blipFill>
          <a:blip r:embed="rId3"/>
          <a:stretch>
            <a:fillRect/>
          </a:stretch>
        </p:blipFill>
        <p:spPr>
          <a:xfrm>
            <a:off x="463529" y="2163622"/>
            <a:ext cx="6334125" cy="2762250"/>
          </a:xfrm>
          <a:prstGeom prst="rect">
            <a:avLst/>
          </a:prstGeom>
        </p:spPr>
      </p:pic>
      <p:pic>
        <p:nvPicPr>
          <p:cNvPr id="2050" name="Picture 2" descr="Đền Parthenon – Kiệt tác kiến trúc của văn minh nhân loại">
            <a:extLst>
              <a:ext uri="{FF2B5EF4-FFF2-40B4-BE49-F238E27FC236}">
                <a16:creationId xmlns:a16="http://schemas.microsoft.com/office/drawing/2014/main" id="{9C6F0E45-D2BA-09C3-A483-74C139AD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146" y="1909824"/>
            <a:ext cx="4830620" cy="289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937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píc</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188086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85256" y="452631"/>
            <a:ext cx="11374622" cy="1569660"/>
          </a:xfrm>
          <a:prstGeom prst="rect">
            <a:avLst/>
          </a:prstGeom>
        </p:spPr>
        <p:txBody>
          <a:bodyPr wrap="square">
            <a:spAutoFit/>
          </a:bodyPr>
          <a:lstStyle/>
          <a:p>
            <a:pPr lvl="0" algn="just">
              <a:defRPr/>
            </a:pP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Đ</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ọc câu chuyện A-tê-na - </a:t>
            </a: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N</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ữ thẫn trí tuệ và tài năng trong SGK, sau đó thực hiện nhiệm vụ: </a:t>
            </a:r>
            <a:r>
              <a:rPr lang="vi-VN" altLang="en-US" sz="3200" b="1" i="1" dirty="0">
                <a:solidFill>
                  <a:prstClr val="black"/>
                </a:solidFill>
                <a:latin typeface="Cambria" panose="02040503050406030204" pitchFamily="18" charset="0"/>
                <a:ea typeface="Cambria" panose="02040503050406030204" pitchFamily="18" charset="0"/>
                <a:cs typeface="Arial" panose="020B0604020202020204" pitchFamily="34" charset="0"/>
              </a:rPr>
              <a:t>Kể lại với bạn câu chuyện nữ thẫn A-tê-na và nêu cảm nhận của mình về câu chuyện đó.</a:t>
            </a:r>
            <a:endParaRPr kumimoji="0" lang="vi-VN" alt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28925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5EF3A-91A2-9BC3-4C87-E4F36523F617}"/>
              </a:ext>
            </a:extLst>
          </p:cNvPr>
          <p:cNvPicPr>
            <a:picLocks noChangeAspect="1"/>
          </p:cNvPicPr>
          <p:nvPr/>
        </p:nvPicPr>
        <p:blipFill>
          <a:blip r:embed="rId2"/>
          <a:stretch>
            <a:fillRect/>
          </a:stretch>
        </p:blipFill>
        <p:spPr>
          <a:xfrm>
            <a:off x="1175613" y="364783"/>
            <a:ext cx="9588842" cy="6129728"/>
          </a:xfrm>
          <a:prstGeom prst="rect">
            <a:avLst/>
          </a:prstGeom>
        </p:spPr>
      </p:pic>
    </p:spTree>
    <p:extLst>
      <p:ext uri="{BB962C8B-B14F-4D97-AF65-F5344CB8AC3E}">
        <p14:creationId xmlns:p14="http://schemas.microsoft.com/office/powerpoint/2010/main" val="3285450692"/>
      </p:ext>
    </p:extLst>
  </p:cSld>
  <p:clrMapOvr>
    <a:masterClrMapping/>
  </p:clrMapOvr>
  <p:transition spd="slow"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Theo thần thoại, A-tê-na được sinh ra từ đâu?</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3496014"/>
            <a:ext cx="7619597" cy="202511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Theo thần thoại, A-tê-na được sinh ra từ đầu của thần Dớt. </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0254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7"/>
            <a:ext cx="8151921" cy="1052562"/>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miêu tả như thế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1898248"/>
            <a:ext cx="7908964" cy="457200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miêu tả là một nữ thần thông minh, xinh đẹp với đôi mắt sáng rực, đầu đội mũ chiến binh.</a:t>
            </a:r>
            <a:endParaRPr lang="en-US" sz="4000"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A-tê-na là nữ </a:t>
            </a:r>
            <a:r>
              <a:rPr lang="en-US" sz="4000" dirty="0" err="1">
                <a:solidFill>
                  <a:srgbClr val="002060"/>
                </a:solidFill>
                <a:latin typeface="Cambria" panose="02040503050406030204" pitchFamily="18" charset="0"/>
                <a:ea typeface="Cambria" panose="02040503050406030204" pitchFamily="18" charset="0"/>
              </a:rPr>
              <a:t>thần</a:t>
            </a:r>
            <a:r>
              <a:rPr lang="vi-VN" sz="4000" dirty="0">
                <a:solidFill>
                  <a:srgbClr val="002060"/>
                </a:solidFill>
                <a:latin typeface="Cambria" panose="02040503050406030204" pitchFamily="18" charset="0"/>
                <a:ea typeface="Cambria" panose="02040503050406030204" pitchFamily="18" charset="0"/>
              </a:rPr>
              <a:t> gắn liền với trí tuệ, nghề thủ công mĩ nghệ và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09706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id="{E4422F34-888C-3284-AE11-126A86EE8762}"/>
              </a:ext>
            </a:extLst>
          </p:cNvPr>
          <p:cNvPicPr>
            <a:picLocks noChangeAspect="1"/>
          </p:cNvPicPr>
          <p:nvPr/>
        </p:nvPicPr>
        <p:blipFill>
          <a:blip r:embed="rId7"/>
          <a:stretch>
            <a:fillRect/>
          </a:stretch>
        </p:blipFill>
        <p:spPr>
          <a:xfrm>
            <a:off x="115747" y="1320470"/>
            <a:ext cx="12192000" cy="3453131"/>
          </a:xfrm>
          <a:prstGeom prst="rect">
            <a:avLst/>
          </a:prstGeom>
        </p:spPr>
      </p:pic>
    </p:spTree>
    <p:extLst>
      <p:ext uri="{BB962C8B-B14F-4D97-AF65-F5344CB8AC3E}">
        <p14:creationId xmlns:p14="http://schemas.microsoft.com/office/powerpoint/2010/main" val="2094805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7"/>
            <a:ext cx="8151921" cy="131877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tôn vinh trong nhiều khía cạnh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tôn vinh trong nhiều khía cạnh cuộc sống, từ bảo vệ thành phố, khuyến khích sáng tạo và nghệ thuật, đến trí tuệ và chiến lược trong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184025"/>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Bà còn là biểu tượng gì?</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3496014"/>
            <a:ext cx="7619597" cy="2256604"/>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Bà còn là biểu tượng của sự thông minh, khôn ngoan và sự mạnh mẽ của người phụ nữ.</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366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85256" y="452631"/>
            <a:ext cx="11374622" cy="1200329"/>
          </a:xfrm>
          <a:prstGeom prst="rect">
            <a:avLst/>
          </a:prstGeom>
        </p:spPr>
        <p:txBody>
          <a:bodyPr wrap="square">
            <a:spAutoFit/>
          </a:bodyPr>
          <a:lstStyle/>
          <a:p>
            <a:pPr lvl="0" algn="just">
              <a:defRPr/>
            </a:pP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chuyên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lịch</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sử</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Ô-</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lim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píc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kể</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bạn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nhóm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theo</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ý:</a:t>
            </a:r>
            <a:endParaRPr kumimoji="0" lang="vi-VN" alt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4128752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706B6-CC00-C92D-7849-6EE30456A5B9}"/>
              </a:ext>
            </a:extLst>
          </p:cNvPr>
          <p:cNvPicPr>
            <a:picLocks noChangeAspect="1"/>
          </p:cNvPicPr>
          <p:nvPr/>
        </p:nvPicPr>
        <p:blipFill>
          <a:blip r:embed="rId2"/>
          <a:stretch>
            <a:fillRect/>
          </a:stretch>
        </p:blipFill>
        <p:spPr>
          <a:xfrm>
            <a:off x="1817224" y="340247"/>
            <a:ext cx="8255763" cy="6029687"/>
          </a:xfrm>
          <a:prstGeom prst="rect">
            <a:avLst/>
          </a:prstGeom>
        </p:spPr>
      </p:pic>
    </p:spTree>
    <p:extLst>
      <p:ext uri="{BB962C8B-B14F-4D97-AF65-F5344CB8AC3E}">
        <p14:creationId xmlns:p14="http://schemas.microsoft.com/office/powerpoint/2010/main" val="42306882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Lễ hội thể thao Ô-lim-píc có nguồn gốc từ đâu?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thao Ô-</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lim</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-pic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ở Hy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Lạp</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bởi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Hê-cra-lét</a:t>
            </a:r>
            <a:r>
              <a:rPr lang="en-US" sz="4000" dirty="0">
                <a:solidFill>
                  <a:srgbClr val="002060"/>
                </a:solidFill>
                <a:latin typeface="Cambria" panose="02040503050406030204" pitchFamily="18" charset="0"/>
                <a:ea typeface="Cambria" panose="02040503050406030204" pitchFamily="18" charset="0"/>
              </a:rPr>
              <a:t> (con </a:t>
            </a:r>
            <a:r>
              <a:rPr lang="en-US" sz="4000" dirty="0" err="1">
                <a:solidFill>
                  <a:srgbClr val="002060"/>
                </a:solidFill>
                <a:latin typeface="Cambria" panose="02040503050406030204" pitchFamily="18" charset="0"/>
                <a:ea typeface="Cambria" panose="02040503050406030204" pitchFamily="18" charset="0"/>
              </a:rPr>
              <a:t>trai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Dớt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tổ</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chức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năm</a:t>
            </a:r>
            <a:r>
              <a:rPr lang="en-US" sz="4000" dirty="0">
                <a:solidFill>
                  <a:srgbClr val="002060"/>
                </a:solidFill>
                <a:latin typeface="Cambria" panose="02040503050406030204" pitchFamily="18" charset="0"/>
                <a:ea typeface="Cambria" panose="02040503050406030204" pitchFamily="18" charset="0"/>
              </a:rPr>
              <a:t> 776 TCN,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756016"/>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Mục đích của lễ hội là gì? </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134266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9804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Trong lễ hội thường tổ chức những hoạt động gì?</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5400" dirty="0">
                <a:solidFill>
                  <a:srgbClr val="002060"/>
                </a:solidFill>
                <a:latin typeface="Cambria" panose="02040503050406030204" pitchFamily="18" charset="0"/>
                <a:ea typeface="Cambria" panose="02040503050406030204" pitchFamily="18" charset="0"/>
              </a:rPr>
              <a:t>Thi đấu các môn gồm: chạy, nhảy, bơi lội, bắn cung, đua ngựa, ném đĩa...</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261860"/>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Ý nghĩa của việc duy trì lễ hội đó đến ngày nay...).</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Lễ hội không chỉ là cuộc tranh tài của các môn thể thao mà còn là biểu trưng cho tinh thần đoàn kết, hoà bình của nhân loại,...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283309"/>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olorful letters and numbers&#10;&#10;Description automatically generated with medium confidence">
            <a:extLst>
              <a:ext uri="{FF2B5EF4-FFF2-40B4-BE49-F238E27FC236}">
                <a16:creationId xmlns:a16="http://schemas.microsoft.com/office/drawing/2014/main" id="{16479B03-D80C-9940-1BE3-843A46031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682" y="1469985"/>
            <a:ext cx="9512895" cy="2502442"/>
          </a:xfrm>
          <a:prstGeom prst="rect">
            <a:avLst/>
          </a:prstGeom>
        </p:spPr>
      </p:pic>
    </p:spTree>
    <p:extLst>
      <p:ext uri="{BB962C8B-B14F-4D97-AF65-F5344CB8AC3E}">
        <p14:creationId xmlns:p14="http://schemas.microsoft.com/office/powerpoint/2010/main" val="3787256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9F8D02-6171-9E47-12DF-7781A927B3D4}"/>
              </a:ext>
            </a:extLst>
          </p:cNvPr>
          <p:cNvSpPr txBox="1"/>
          <p:nvPr/>
        </p:nvSpPr>
        <p:spPr>
          <a:xfrm>
            <a:off x="509286" y="474562"/>
            <a:ext cx="11157995" cy="1077218"/>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Hoàn thành sơ đồ tư duy (theo gợi ý dưới đây vào vở về một số thành tựu văn minh Hy Lạp cổ đại.</a:t>
            </a:r>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C834CC8-78C1-4A1F-6F2C-C068A8ED230B}"/>
              </a:ext>
            </a:extLst>
          </p:cNvPr>
          <p:cNvPicPr>
            <a:picLocks noChangeAspect="1"/>
          </p:cNvPicPr>
          <p:nvPr/>
        </p:nvPicPr>
        <p:blipFill>
          <a:blip r:embed="rId2"/>
          <a:stretch>
            <a:fillRect/>
          </a:stretch>
        </p:blipFill>
        <p:spPr>
          <a:xfrm>
            <a:off x="323186" y="2176160"/>
            <a:ext cx="11374489" cy="2430563"/>
          </a:xfrm>
          <a:prstGeom prst="rect">
            <a:avLst/>
          </a:prstGeom>
        </p:spPr>
      </p:pic>
    </p:spTree>
    <p:extLst>
      <p:ext uri="{BB962C8B-B14F-4D97-AF65-F5344CB8AC3E}">
        <p14:creationId xmlns:p14="http://schemas.microsoft.com/office/powerpoint/2010/main" val="269737914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của logo biểu tượng Olympic">
            <a:extLst>
              <a:ext uri="{FF2B5EF4-FFF2-40B4-BE49-F238E27FC236}">
                <a16:creationId xmlns:a16="http://schemas.microsoft.com/office/drawing/2014/main" id="{1DD28FE5-0AA1-577E-FAAD-8DEEAD1B8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4" y="1863525"/>
            <a:ext cx="5879938" cy="29399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62CF76D-FA69-760F-2424-A09619944D1C}"/>
              </a:ext>
            </a:extLst>
          </p:cNvPr>
          <p:cNvSpPr/>
          <p:nvPr/>
        </p:nvSpPr>
        <p:spPr>
          <a:xfrm>
            <a:off x="6423949" y="1459698"/>
            <a:ext cx="5365487" cy="1214054"/>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biểu tượng gì?</a:t>
            </a:r>
          </a:p>
        </p:txBody>
      </p:sp>
      <p:sp>
        <p:nvSpPr>
          <p:cNvPr id="4" name="Snip Diagonal Corner Rectangle 13">
            <a:extLst>
              <a:ext uri="{FF2B5EF4-FFF2-40B4-BE49-F238E27FC236}">
                <a16:creationId xmlns:a16="http://schemas.microsoft.com/office/drawing/2014/main" id="{2ADDA335-39EC-B38C-92D0-71475FD5E997}"/>
              </a:ext>
            </a:extLst>
          </p:cNvPr>
          <p:cNvSpPr/>
          <p:nvPr/>
        </p:nvSpPr>
        <p:spPr>
          <a:xfrm>
            <a:off x="6325947" y="3160890"/>
            <a:ext cx="5329759" cy="2151889"/>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Đây là biểu tượng của Thế vận hội Olimpic.</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331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C3885-4CF0-7F75-6E62-B688E6ED278E}"/>
              </a:ext>
            </a:extLst>
          </p:cNvPr>
          <p:cNvPicPr>
            <a:picLocks noChangeAspect="1"/>
          </p:cNvPicPr>
          <p:nvPr/>
        </p:nvPicPr>
        <p:blipFill>
          <a:blip r:embed="rId2"/>
          <a:stretch>
            <a:fillRect/>
          </a:stretch>
        </p:blipFill>
        <p:spPr>
          <a:xfrm>
            <a:off x="1045399" y="610383"/>
            <a:ext cx="9930444" cy="5454751"/>
          </a:xfrm>
          <a:prstGeom prst="rect">
            <a:avLst/>
          </a:prstGeom>
        </p:spPr>
      </p:pic>
    </p:spTree>
    <p:extLst>
      <p:ext uri="{BB962C8B-B14F-4D97-AF65-F5344CB8AC3E}">
        <p14:creationId xmlns:p14="http://schemas.microsoft.com/office/powerpoint/2010/main" val="219041656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906430" cy="3284879"/>
            <a:chOff x="680113" y="2029444"/>
            <a:chExt cx="5833848" cy="237351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220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ấn tượng nhất với thành tựu nào của văn minh Hy Lạp cổ đại? Vì sao?</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67481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E8E7DE-8710-7EEE-E483-57F035011176}"/>
              </a:ext>
            </a:extLst>
          </p:cNvPr>
          <p:cNvSpPr txBox="1"/>
          <p:nvPr/>
        </p:nvSpPr>
        <p:spPr>
          <a:xfrm>
            <a:off x="613458" y="856527"/>
            <a:ext cx="11215869" cy="5581271"/>
          </a:xfrm>
          <a:prstGeom prst="rect">
            <a:avLst/>
          </a:prstGeom>
          <a:noFill/>
        </p:spPr>
        <p:txBody>
          <a:bodyPr wrap="square" rtlCol="0">
            <a:spAutoFit/>
          </a:bodyPr>
          <a:lstStyle/>
          <a:p>
            <a:pPr marL="0" marR="0" algn="just">
              <a:lnSpc>
                <a:spcPct val="120000"/>
              </a:lnSpc>
              <a:spcBef>
                <a:spcPts val="0"/>
              </a:spcBef>
              <a:spcAft>
                <a:spcPts val="0"/>
              </a:spcAft>
            </a:pPr>
            <a:r>
              <a:rPr lang="en-US" sz="3000" dirty="0">
                <a:solidFill>
                  <a:srgbClr val="000000"/>
                </a:solidFill>
                <a:effectLst/>
                <a:latin typeface="Cambria" panose="02040503050406030204" pitchFamily="18" charset="0"/>
                <a:ea typeface="Cambria" panose="02040503050406030204" pitchFamily="18" charset="0"/>
              </a:rPr>
              <a:t>Em </a:t>
            </a:r>
            <a:r>
              <a:rPr lang="en-US" sz="3000" dirty="0" err="1">
                <a:solidFill>
                  <a:srgbClr val="000000"/>
                </a:solidFill>
                <a:effectLst/>
                <a:latin typeface="Cambria" panose="02040503050406030204" pitchFamily="18" charset="0"/>
                <a:ea typeface="Cambria" panose="02040503050406030204" pitchFamily="18" charset="0"/>
              </a:rPr>
              <a:t>ấn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nhất</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với</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Thần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Dớt</a:t>
            </a:r>
            <a:r>
              <a:rPr lang="en-US" sz="3000" dirty="0">
                <a:latin typeface="Cambria" panose="02040503050406030204" pitchFamily="18" charset="0"/>
                <a:ea typeface="Cambria" panose="02040503050406030204" pitchFamily="18" charset="0"/>
              </a:rPr>
              <a:t> </a:t>
            </a:r>
            <a:r>
              <a:rPr lang="en-US" sz="3000" kern="1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a:t>
            </a:r>
            <a:r>
              <a:rPr lang="en-US" sz="3000"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ì</a:t>
            </a:r>
            <a:r>
              <a:rPr lang="en-US" sz="3000"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Hy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Lạp</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Theo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thuyết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thứ</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6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Rê</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-a.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lo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lượt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nuốt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5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bụng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trốn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Crét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Địa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Trung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Hải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hang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sâu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lửa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lớn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trở</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chàng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cường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tráng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khôi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ngô</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tuấn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nổi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loạn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anh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tuyên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khổng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lồ</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kéo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dài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10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nắm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bắt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Ô-</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-pi-a.</a:t>
            </a:r>
          </a:p>
        </p:txBody>
      </p:sp>
    </p:spTree>
    <p:extLst>
      <p:ext uri="{BB962C8B-B14F-4D97-AF65-F5344CB8AC3E}">
        <p14:creationId xmlns:p14="http://schemas.microsoft.com/office/powerpoint/2010/main" val="2758802678"/>
      </p:ext>
    </p:extLst>
  </p:cSld>
  <p:clrMapOvr>
    <a:masterClrMapping/>
  </p:clrMapOvr>
  <p:transition spd="slow"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lose up of a black background&#10;&#10;Description automatically generated">
            <a:extLst>
              <a:ext uri="{FF2B5EF4-FFF2-40B4-BE49-F238E27FC236}">
                <a16:creationId xmlns:a16="http://schemas.microsoft.com/office/drawing/2014/main" id="{3D7B378B-687E-4731-391E-0410C02CB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8654" y="1157468"/>
            <a:ext cx="15130087" cy="3649230"/>
          </a:xfrm>
          <a:prstGeom prst="rect">
            <a:avLst/>
          </a:prstGeom>
        </p:spPr>
      </p:pic>
    </p:spTree>
    <p:extLst>
      <p:ext uri="{BB962C8B-B14F-4D97-AF65-F5344CB8AC3E}">
        <p14:creationId xmlns:p14="http://schemas.microsoft.com/office/powerpoint/2010/main" val="374202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906430" cy="2733339"/>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66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về một số thành tựu của Hi Lạp  trong bài chưa nhắc đến mà em biết.</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853613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85800" y="1099932"/>
            <a:ext cx="10820400" cy="4658136"/>
            <a:chOff x="0" y="0"/>
            <a:chExt cx="4863715" cy="2466109"/>
          </a:xfrm>
        </p:grpSpPr>
        <p:sp>
          <p:nvSpPr>
            <p:cNvPr id="3" name="Freeform 3"/>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chemeClr val="bg1">
                <a:alpha val="80784"/>
              </a:schemeClr>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2089999" y="1295400"/>
            <a:ext cx="8222401" cy="4114800"/>
            <a:chOff x="0" y="0"/>
            <a:chExt cx="18846748" cy="9732841"/>
          </a:xfrm>
        </p:grpSpPr>
        <p:sp>
          <p:nvSpPr>
            <p:cNvPr id="5" name="Freeform 5"/>
            <p:cNvSpPr/>
            <p:nvPr/>
          </p:nvSpPr>
          <p:spPr>
            <a:xfrm>
              <a:off x="0" y="0"/>
              <a:ext cx="18848019" cy="9732841"/>
            </a:xfrm>
            <a:custGeom>
              <a:avLst/>
              <a:gdLst/>
              <a:ahLst/>
              <a:cxnLst/>
              <a:rect l="l" t="t" r="r" b="b"/>
              <a:pathLst>
                <a:path w="18848019" h="9732841">
                  <a:moveTo>
                    <a:pt x="60960" y="482600"/>
                  </a:moveTo>
                  <a:cubicBezTo>
                    <a:pt x="289560" y="476250"/>
                    <a:pt x="474980" y="290830"/>
                    <a:pt x="481330" y="60960"/>
                  </a:cubicBezTo>
                  <a:lnTo>
                    <a:pt x="1599269" y="60960"/>
                  </a:lnTo>
                  <a:lnTo>
                    <a:pt x="1599269" y="0"/>
                  </a:lnTo>
                  <a:lnTo>
                    <a:pt x="417830" y="0"/>
                  </a:lnTo>
                  <a:lnTo>
                    <a:pt x="419100" y="31750"/>
                  </a:lnTo>
                  <a:lnTo>
                    <a:pt x="419100" y="49530"/>
                  </a:lnTo>
                  <a:cubicBezTo>
                    <a:pt x="419100" y="254000"/>
                    <a:pt x="252730" y="421640"/>
                    <a:pt x="46990" y="421640"/>
                  </a:cubicBezTo>
                  <a:lnTo>
                    <a:pt x="30480" y="421640"/>
                  </a:lnTo>
                  <a:lnTo>
                    <a:pt x="0" y="420370"/>
                  </a:lnTo>
                  <a:lnTo>
                    <a:pt x="0" y="832171"/>
                  </a:lnTo>
                  <a:lnTo>
                    <a:pt x="60960" y="832171"/>
                  </a:lnTo>
                  <a:lnTo>
                    <a:pt x="60960" y="482600"/>
                  </a:lnTo>
                  <a:close/>
                  <a:moveTo>
                    <a:pt x="196850" y="599440"/>
                  </a:moveTo>
                  <a:cubicBezTo>
                    <a:pt x="392430" y="546100"/>
                    <a:pt x="546100" y="393700"/>
                    <a:pt x="598170" y="196850"/>
                  </a:cubicBezTo>
                  <a:lnTo>
                    <a:pt x="1599269" y="196850"/>
                  </a:lnTo>
                  <a:lnTo>
                    <a:pt x="1599269" y="181610"/>
                  </a:lnTo>
                  <a:lnTo>
                    <a:pt x="585470" y="181610"/>
                  </a:lnTo>
                  <a:lnTo>
                    <a:pt x="584200" y="187960"/>
                  </a:lnTo>
                  <a:cubicBezTo>
                    <a:pt x="534670" y="383540"/>
                    <a:pt x="382270" y="535940"/>
                    <a:pt x="186690" y="586740"/>
                  </a:cubicBezTo>
                  <a:lnTo>
                    <a:pt x="180340" y="588010"/>
                  </a:lnTo>
                  <a:lnTo>
                    <a:pt x="180340" y="832171"/>
                  </a:lnTo>
                  <a:lnTo>
                    <a:pt x="195580" y="832171"/>
                  </a:lnTo>
                  <a:lnTo>
                    <a:pt x="196850" y="599440"/>
                  </a:lnTo>
                  <a:close/>
                  <a:moveTo>
                    <a:pt x="0" y="832171"/>
                  </a:moveTo>
                  <a:lnTo>
                    <a:pt x="60960" y="832171"/>
                  </a:lnTo>
                  <a:lnTo>
                    <a:pt x="60960" y="8852440"/>
                  </a:lnTo>
                  <a:lnTo>
                    <a:pt x="0" y="8852440"/>
                  </a:lnTo>
                  <a:lnTo>
                    <a:pt x="0" y="832171"/>
                  </a:lnTo>
                  <a:close/>
                  <a:moveTo>
                    <a:pt x="181610" y="832171"/>
                  </a:moveTo>
                  <a:lnTo>
                    <a:pt x="196850" y="832171"/>
                  </a:lnTo>
                  <a:lnTo>
                    <a:pt x="196850" y="8852440"/>
                  </a:lnTo>
                  <a:lnTo>
                    <a:pt x="181610" y="8852440"/>
                  </a:lnTo>
                  <a:lnTo>
                    <a:pt x="181610" y="832171"/>
                  </a:lnTo>
                  <a:close/>
                  <a:moveTo>
                    <a:pt x="1599269" y="9671881"/>
                  </a:moveTo>
                  <a:lnTo>
                    <a:pt x="17422216" y="9671881"/>
                  </a:lnTo>
                  <a:lnTo>
                    <a:pt x="17422216" y="9732841"/>
                  </a:lnTo>
                  <a:lnTo>
                    <a:pt x="1599269" y="9732841"/>
                  </a:lnTo>
                  <a:lnTo>
                    <a:pt x="1599269" y="9671881"/>
                  </a:lnTo>
                  <a:close/>
                  <a:moveTo>
                    <a:pt x="1599269" y="9535991"/>
                  </a:moveTo>
                  <a:lnTo>
                    <a:pt x="17422216" y="9535991"/>
                  </a:lnTo>
                  <a:lnTo>
                    <a:pt x="17422216" y="9551231"/>
                  </a:lnTo>
                  <a:lnTo>
                    <a:pt x="1599269" y="9551231"/>
                  </a:lnTo>
                  <a:lnTo>
                    <a:pt x="1599269" y="9535991"/>
                  </a:lnTo>
                  <a:close/>
                  <a:moveTo>
                    <a:pt x="481330" y="9671881"/>
                  </a:moveTo>
                  <a:cubicBezTo>
                    <a:pt x="480060" y="9438201"/>
                    <a:pt x="293370" y="9248971"/>
                    <a:pt x="60960" y="9241351"/>
                  </a:cubicBezTo>
                  <a:lnTo>
                    <a:pt x="60960" y="8850319"/>
                  </a:lnTo>
                  <a:lnTo>
                    <a:pt x="0" y="8850319"/>
                  </a:lnTo>
                  <a:lnTo>
                    <a:pt x="0" y="9303581"/>
                  </a:lnTo>
                  <a:lnTo>
                    <a:pt x="35560" y="9302311"/>
                  </a:lnTo>
                  <a:lnTo>
                    <a:pt x="49530" y="9302311"/>
                  </a:lnTo>
                  <a:cubicBezTo>
                    <a:pt x="254000" y="9302311"/>
                    <a:pt x="421640" y="9468681"/>
                    <a:pt x="421640" y="9674421"/>
                  </a:cubicBezTo>
                  <a:cubicBezTo>
                    <a:pt x="421640" y="9682041"/>
                    <a:pt x="421640" y="9689661"/>
                    <a:pt x="420370" y="9699821"/>
                  </a:cubicBezTo>
                  <a:lnTo>
                    <a:pt x="417830" y="9732841"/>
                  </a:lnTo>
                  <a:lnTo>
                    <a:pt x="1607767" y="9732841"/>
                  </a:lnTo>
                  <a:lnTo>
                    <a:pt x="1607767" y="9671881"/>
                  </a:lnTo>
                  <a:lnTo>
                    <a:pt x="481330" y="9671881"/>
                  </a:lnTo>
                  <a:close/>
                  <a:moveTo>
                    <a:pt x="600710" y="9535991"/>
                  </a:moveTo>
                  <a:cubicBezTo>
                    <a:pt x="549910" y="9336601"/>
                    <a:pt x="397510" y="9179121"/>
                    <a:pt x="198120" y="9125781"/>
                  </a:cubicBezTo>
                  <a:lnTo>
                    <a:pt x="198120" y="8852440"/>
                  </a:lnTo>
                  <a:lnTo>
                    <a:pt x="182880" y="8852440"/>
                  </a:lnTo>
                  <a:lnTo>
                    <a:pt x="182880" y="9138481"/>
                  </a:lnTo>
                  <a:lnTo>
                    <a:pt x="189230" y="9139751"/>
                  </a:lnTo>
                  <a:cubicBezTo>
                    <a:pt x="387350" y="9191821"/>
                    <a:pt x="541020" y="9346761"/>
                    <a:pt x="588010" y="9546151"/>
                  </a:cubicBezTo>
                  <a:lnTo>
                    <a:pt x="589280" y="9552501"/>
                  </a:lnTo>
                  <a:lnTo>
                    <a:pt x="1607767" y="9552501"/>
                  </a:lnTo>
                  <a:lnTo>
                    <a:pt x="1607767" y="9537261"/>
                  </a:lnTo>
                  <a:lnTo>
                    <a:pt x="600710" y="9535991"/>
                  </a:lnTo>
                  <a:close/>
                  <a:moveTo>
                    <a:pt x="18785788" y="9241351"/>
                  </a:moveTo>
                  <a:cubicBezTo>
                    <a:pt x="18550838" y="9245161"/>
                    <a:pt x="18360338" y="9435661"/>
                    <a:pt x="18359069" y="9671881"/>
                  </a:cubicBezTo>
                  <a:lnTo>
                    <a:pt x="17413720" y="9671881"/>
                  </a:lnTo>
                  <a:lnTo>
                    <a:pt x="17413720" y="9732841"/>
                  </a:lnTo>
                  <a:lnTo>
                    <a:pt x="18423838" y="9732841"/>
                  </a:lnTo>
                  <a:lnTo>
                    <a:pt x="18421299" y="9699821"/>
                  </a:lnTo>
                  <a:cubicBezTo>
                    <a:pt x="18420028" y="9689661"/>
                    <a:pt x="18420028" y="9680771"/>
                    <a:pt x="18420028" y="9674421"/>
                  </a:cubicBezTo>
                  <a:cubicBezTo>
                    <a:pt x="18420028" y="9469951"/>
                    <a:pt x="18586399" y="9302311"/>
                    <a:pt x="18792138" y="9302311"/>
                  </a:cubicBezTo>
                  <a:cubicBezTo>
                    <a:pt x="18799758" y="9302311"/>
                    <a:pt x="18807378" y="9302311"/>
                    <a:pt x="18814999" y="9303581"/>
                  </a:cubicBezTo>
                  <a:lnTo>
                    <a:pt x="18848019" y="9306121"/>
                  </a:lnTo>
                  <a:lnTo>
                    <a:pt x="18848019" y="8852440"/>
                  </a:lnTo>
                  <a:lnTo>
                    <a:pt x="18787058" y="8852440"/>
                  </a:lnTo>
                  <a:lnTo>
                    <a:pt x="18785788" y="9241351"/>
                  </a:lnTo>
                  <a:close/>
                  <a:moveTo>
                    <a:pt x="18649899" y="9123241"/>
                  </a:moveTo>
                  <a:cubicBezTo>
                    <a:pt x="18450508" y="9175311"/>
                    <a:pt x="18290488" y="9335331"/>
                    <a:pt x="18240958" y="9534721"/>
                  </a:cubicBezTo>
                  <a:lnTo>
                    <a:pt x="17422217" y="9534721"/>
                  </a:lnTo>
                  <a:lnTo>
                    <a:pt x="17422217" y="9549961"/>
                  </a:lnTo>
                  <a:lnTo>
                    <a:pt x="18253658" y="9549961"/>
                  </a:lnTo>
                  <a:lnTo>
                    <a:pt x="18254929" y="9543611"/>
                  </a:lnTo>
                  <a:cubicBezTo>
                    <a:pt x="18303188" y="9344221"/>
                    <a:pt x="18461938" y="9184201"/>
                    <a:pt x="18660058" y="9135941"/>
                  </a:cubicBezTo>
                  <a:lnTo>
                    <a:pt x="18666408" y="9134671"/>
                  </a:lnTo>
                  <a:lnTo>
                    <a:pt x="18666408" y="8848197"/>
                  </a:lnTo>
                  <a:lnTo>
                    <a:pt x="18651169" y="8848197"/>
                  </a:lnTo>
                  <a:lnTo>
                    <a:pt x="18649899" y="9123241"/>
                  </a:lnTo>
                  <a:close/>
                  <a:moveTo>
                    <a:pt x="18785788" y="832171"/>
                  </a:moveTo>
                  <a:lnTo>
                    <a:pt x="18846749" y="832171"/>
                  </a:lnTo>
                  <a:lnTo>
                    <a:pt x="18846749" y="8852440"/>
                  </a:lnTo>
                  <a:lnTo>
                    <a:pt x="18785788" y="8852440"/>
                  </a:lnTo>
                  <a:lnTo>
                    <a:pt x="18785788" y="832171"/>
                  </a:lnTo>
                  <a:close/>
                  <a:moveTo>
                    <a:pt x="18649899" y="832171"/>
                  </a:moveTo>
                  <a:lnTo>
                    <a:pt x="18665138" y="832171"/>
                  </a:lnTo>
                  <a:lnTo>
                    <a:pt x="18665138" y="8852440"/>
                  </a:lnTo>
                  <a:lnTo>
                    <a:pt x="18649899" y="8852440"/>
                  </a:lnTo>
                  <a:lnTo>
                    <a:pt x="18649899" y="832171"/>
                  </a:lnTo>
                  <a:close/>
                  <a:moveTo>
                    <a:pt x="18359069" y="60960"/>
                  </a:moveTo>
                  <a:cubicBezTo>
                    <a:pt x="18365419" y="292100"/>
                    <a:pt x="18553378" y="480060"/>
                    <a:pt x="18785788" y="482600"/>
                  </a:cubicBezTo>
                  <a:lnTo>
                    <a:pt x="18785788" y="830049"/>
                  </a:lnTo>
                  <a:lnTo>
                    <a:pt x="18846749" y="830049"/>
                  </a:lnTo>
                  <a:lnTo>
                    <a:pt x="18846749" y="419100"/>
                  </a:lnTo>
                  <a:lnTo>
                    <a:pt x="18813728" y="421640"/>
                  </a:lnTo>
                  <a:cubicBezTo>
                    <a:pt x="18806108" y="421640"/>
                    <a:pt x="18798488" y="422910"/>
                    <a:pt x="18790869" y="422910"/>
                  </a:cubicBezTo>
                  <a:cubicBezTo>
                    <a:pt x="18586399" y="422910"/>
                    <a:pt x="18418758" y="256540"/>
                    <a:pt x="18418758" y="50800"/>
                  </a:cubicBezTo>
                  <a:lnTo>
                    <a:pt x="18418758" y="33020"/>
                  </a:lnTo>
                  <a:lnTo>
                    <a:pt x="18420028" y="1270"/>
                  </a:lnTo>
                  <a:lnTo>
                    <a:pt x="17396723" y="1270"/>
                  </a:lnTo>
                  <a:lnTo>
                    <a:pt x="17396723" y="62230"/>
                  </a:lnTo>
                  <a:lnTo>
                    <a:pt x="18359069" y="60960"/>
                  </a:lnTo>
                  <a:close/>
                  <a:moveTo>
                    <a:pt x="18242228" y="196850"/>
                  </a:moveTo>
                  <a:cubicBezTo>
                    <a:pt x="18295569" y="394970"/>
                    <a:pt x="18450508" y="549910"/>
                    <a:pt x="18649899" y="600710"/>
                  </a:cubicBezTo>
                  <a:lnTo>
                    <a:pt x="18649899" y="830049"/>
                  </a:lnTo>
                  <a:lnTo>
                    <a:pt x="18665138" y="830049"/>
                  </a:lnTo>
                  <a:lnTo>
                    <a:pt x="18665138" y="589280"/>
                  </a:lnTo>
                  <a:lnTo>
                    <a:pt x="18658788" y="588010"/>
                  </a:lnTo>
                  <a:cubicBezTo>
                    <a:pt x="18460669" y="539750"/>
                    <a:pt x="18305728" y="386080"/>
                    <a:pt x="18254928" y="187960"/>
                  </a:cubicBezTo>
                  <a:lnTo>
                    <a:pt x="18253658" y="181610"/>
                  </a:lnTo>
                  <a:lnTo>
                    <a:pt x="17413718" y="181610"/>
                  </a:lnTo>
                  <a:lnTo>
                    <a:pt x="17413718" y="196850"/>
                  </a:lnTo>
                  <a:lnTo>
                    <a:pt x="18242228" y="196850"/>
                  </a:lnTo>
                  <a:close/>
                  <a:moveTo>
                    <a:pt x="1599269" y="0"/>
                  </a:moveTo>
                  <a:lnTo>
                    <a:pt x="17422216" y="0"/>
                  </a:lnTo>
                  <a:lnTo>
                    <a:pt x="17422216" y="60960"/>
                  </a:lnTo>
                  <a:lnTo>
                    <a:pt x="1599269" y="60960"/>
                  </a:lnTo>
                  <a:lnTo>
                    <a:pt x="1599269" y="0"/>
                  </a:lnTo>
                  <a:close/>
                  <a:moveTo>
                    <a:pt x="1599269" y="181610"/>
                  </a:moveTo>
                  <a:lnTo>
                    <a:pt x="17422216" y="181610"/>
                  </a:lnTo>
                  <a:lnTo>
                    <a:pt x="17422216" y="196850"/>
                  </a:lnTo>
                  <a:lnTo>
                    <a:pt x="1599269" y="196850"/>
                  </a:lnTo>
                  <a:lnTo>
                    <a:pt x="1599269" y="18161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7" name="Picture 6">
            <a:extLst>
              <a:ext uri="{FF2B5EF4-FFF2-40B4-BE49-F238E27FC236}">
                <a16:creationId xmlns:a16="http://schemas.microsoft.com/office/drawing/2014/main" id="{EC4B789A-F4C2-4BFA-B2AF-F27D17DFCB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583" b="78277" l="5461" r="96905">
                        <a14:foregroundMark x1="55947" y1="39138" x2="57282" y2="40837"/>
                        <a14:foregroundMark x1="62439" y1="34163" x2="63410" y2="36408"/>
                        <a14:foregroundMark x1="71117" y1="32706" x2="70570" y2="35316"/>
                        <a14:foregroundMark x1="79490" y1="34041" x2="78337" y2="36408"/>
                        <a14:foregroundMark x1="86165" y1="38896" x2="85073" y2="40473"/>
                        <a14:foregroundMark x1="90473" y1="45995" x2="89138" y2="46845"/>
                        <a14:foregroundMark x1="91444" y1="53216" x2="90898" y2="54854"/>
                        <a14:foregroundMark x1="90109" y1="61226" x2="89684" y2="62621"/>
                        <a14:foregroundMark x1="85316" y1="68083" x2="84830" y2="69478"/>
                        <a14:foregroundMark x1="77791" y1="72876" x2="79126" y2="73058"/>
                        <a14:foregroundMark x1="70024" y1="74090" x2="71117" y2="75364"/>
                        <a14:foregroundMark x1="62621" y1="72512" x2="63653" y2="72937"/>
                        <a14:foregroundMark x1="56250" y1="68083" x2="56796" y2="69600"/>
                      </a14:backgroundRemoval>
                    </a14:imgEffect>
                  </a14:imgLayer>
                </a14:imgProps>
              </a:ext>
              <a:ext uri="{28A0092B-C50C-407E-A947-70E740481C1C}">
                <a14:useLocalDpi xmlns:a14="http://schemas.microsoft.com/office/drawing/2010/main" val="0"/>
              </a:ext>
            </a:extLst>
          </a:blip>
          <a:srcRect t="31007" r="2797" b="22410"/>
          <a:stretch/>
        </p:blipFill>
        <p:spPr>
          <a:xfrm>
            <a:off x="-81534" y="135161"/>
            <a:ext cx="3304371" cy="1651535"/>
          </a:xfrm>
          <a:prstGeom prst="rect">
            <a:avLst/>
          </a:prstGeom>
        </p:spPr>
      </p:pic>
      <p:pic>
        <p:nvPicPr>
          <p:cNvPr id="8" name="Picture 7">
            <a:extLst>
              <a:ext uri="{FF2B5EF4-FFF2-40B4-BE49-F238E27FC236}">
                <a16:creationId xmlns:a16="http://schemas.microsoft.com/office/drawing/2014/main" id="{6EDED46E-43EB-4CF8-9396-A2BD479965B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8923619" y="574018"/>
            <a:ext cx="2519640" cy="1421918"/>
          </a:xfrm>
          <a:prstGeom prst="rect">
            <a:avLst/>
          </a:prstGeom>
        </p:spPr>
      </p:pic>
      <p:pic>
        <p:nvPicPr>
          <p:cNvPr id="10" name="Picture 9" descr="A group of blue and pink letters&#10;&#10;Description automatically generated">
            <a:extLst>
              <a:ext uri="{FF2B5EF4-FFF2-40B4-BE49-F238E27FC236}">
                <a16:creationId xmlns:a16="http://schemas.microsoft.com/office/drawing/2014/main" id="{335F2EC9-2D3E-A2E2-F685-562B480FC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2CF76D-FA69-760F-2424-A09619944D1C}"/>
              </a:ext>
            </a:extLst>
          </p:cNvPr>
          <p:cNvSpPr/>
          <p:nvPr/>
        </p:nvSpPr>
        <p:spPr>
          <a:xfrm>
            <a:off x="1238491" y="902825"/>
            <a:ext cx="10550945" cy="1331089"/>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Calibri" panose="020F0502020204030204" pitchFamily="34" charset="0"/>
                <a:cs typeface="Calibri" panose="020F0502020204030204" pitchFamily="34" charset="0"/>
              </a:rPr>
              <a:t>Theo em sự kiện thể thao lớn nhất hành tinh được khởi nguồn từ nền văn minh cổ đại nào?</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Snip Diagonal Corner Rectangle 13">
            <a:extLst>
              <a:ext uri="{FF2B5EF4-FFF2-40B4-BE49-F238E27FC236}">
                <a16:creationId xmlns:a16="http://schemas.microsoft.com/office/drawing/2014/main" id="{2ADDA335-39EC-B38C-92D0-71475FD5E997}"/>
              </a:ext>
            </a:extLst>
          </p:cNvPr>
          <p:cNvSpPr/>
          <p:nvPr/>
        </p:nvSpPr>
        <p:spPr>
          <a:xfrm>
            <a:off x="787078" y="3091442"/>
            <a:ext cx="10532963" cy="2279211"/>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1" b="1">
                <a:solidFill>
                  <a:prstClr val="white"/>
                </a:solidFill>
                <a:latin typeface="Cambria" panose="02040503050406030204" pitchFamily="18" charset="0"/>
                <a:ea typeface="Cambria" panose="02040503050406030204" pitchFamily="18" charset="0"/>
              </a:rPr>
              <a:t>Thế Vận hội Olympic được tổ chức lần đầu tiên vào năm 1896 tại Athens, Hy Lạp. Từ đó, Thế Vận Hội Olympic đã trở thành một sự kiện quan trọng và phổ biến trên toàn thế giới.</a:t>
            </a:r>
            <a:endParaRPr kumimoji="0" lang="en-US" sz="3601"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6879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9000" r="-9000"/>
          </a:stretch>
        </a:blipFill>
        <a:effectLst/>
      </p:bgPr>
    </p:bg>
    <p:spTree>
      <p:nvGrpSpPr>
        <p:cNvPr id="1" name=""/>
        <p:cNvGrpSpPr/>
        <p:nvPr/>
      </p:nvGrpSpPr>
      <p:grpSpPr>
        <a:xfrm>
          <a:off x="0" y="0"/>
          <a:ext cx="0" cy="0"/>
          <a:chOff x="0" y="0"/>
          <a:chExt cx="0" cy="0"/>
        </a:xfrm>
      </p:grpSpPr>
      <p:pic>
        <p:nvPicPr>
          <p:cNvPr id="3" name="Picture 2" descr="A person holding a spear and standing in front of a map&#10;&#10;Description automatically generated">
            <a:extLst>
              <a:ext uri="{FF2B5EF4-FFF2-40B4-BE49-F238E27FC236}">
                <a16:creationId xmlns:a16="http://schemas.microsoft.com/office/drawing/2014/main" id="{6C7C06E2-6569-AEDB-2E35-DFFB9887B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8491"/>
            <a:ext cx="12192000" cy="8831483"/>
          </a:xfrm>
          <a:prstGeom prst="rect">
            <a:avLst/>
          </a:prstGeom>
        </p:spPr>
      </p:pic>
      <p:sp>
        <p:nvSpPr>
          <p:cNvPr id="4" name="!!2">
            <a:extLst>
              <a:ext uri="{FF2B5EF4-FFF2-40B4-BE49-F238E27FC236}">
                <a16:creationId xmlns:a16="http://schemas.microsoft.com/office/drawing/2014/main" id="{B7841C2C-7C62-EAB0-2BB0-E2191FF253DA}"/>
              </a:ext>
            </a:extLst>
          </p:cNvPr>
          <p:cNvSpPr/>
          <p:nvPr/>
        </p:nvSpPr>
        <p:spPr>
          <a:xfrm>
            <a:off x="2743200" y="737107"/>
            <a:ext cx="9059162" cy="4969212"/>
          </a:xfrm>
          <a:custGeom>
            <a:avLst/>
            <a:gdLst>
              <a:gd name="connsiteX0" fmla="*/ 0 w 10170980"/>
              <a:gd name="connsiteY0" fmla="*/ 0 h 406309"/>
              <a:gd name="connsiteX1" fmla="*/ 10170980 w 10170980"/>
              <a:gd name="connsiteY1" fmla="*/ 0 h 406309"/>
              <a:gd name="connsiteX2" fmla="*/ 10170980 w 10170980"/>
              <a:gd name="connsiteY2" fmla="*/ 406309 h 406309"/>
              <a:gd name="connsiteX3" fmla="*/ 0 w 10170980"/>
              <a:gd name="connsiteY3" fmla="*/ 406309 h 406309"/>
            </a:gdLst>
            <a:ahLst/>
            <a:cxnLst>
              <a:cxn ang="0">
                <a:pos x="connsiteX0" y="connsiteY0"/>
              </a:cxn>
              <a:cxn ang="0">
                <a:pos x="connsiteX1" y="connsiteY1"/>
              </a:cxn>
              <a:cxn ang="0">
                <a:pos x="connsiteX2" y="connsiteY2"/>
              </a:cxn>
              <a:cxn ang="0">
                <a:pos x="connsiteX3" y="connsiteY3"/>
              </a:cxn>
            </a:cxnLst>
            <a:rect l="l" t="t" r="r" b="b"/>
            <a:pathLst>
              <a:path w="10170980" h="406309">
                <a:moveTo>
                  <a:pt x="0" y="0"/>
                </a:moveTo>
                <a:lnTo>
                  <a:pt x="10170980" y="0"/>
                </a:lnTo>
                <a:lnTo>
                  <a:pt x="10170980" y="406309"/>
                </a:lnTo>
                <a:lnTo>
                  <a:pt x="0" y="406309"/>
                </a:lnTo>
                <a:close/>
              </a:path>
            </a:pathLst>
          </a:custGeom>
          <a:solidFill>
            <a:srgbClr val="FEE9B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5593848C-2097-4EEA-717D-FD7E393CA03D}"/>
              </a:ext>
            </a:extLst>
          </p:cNvPr>
          <p:cNvPicPr>
            <a:picLocks noChangeAspect="1"/>
          </p:cNvPicPr>
          <p:nvPr/>
        </p:nvPicPr>
        <p:blipFill>
          <a:blip r:embed="rId5"/>
          <a:stretch>
            <a:fillRect/>
          </a:stretch>
        </p:blipFill>
        <p:spPr>
          <a:xfrm>
            <a:off x="3707231" y="937550"/>
            <a:ext cx="7491508" cy="1312287"/>
          </a:xfrm>
          <a:prstGeom prst="rect">
            <a:avLst/>
          </a:prstGeom>
        </p:spPr>
      </p:pic>
      <p:pic>
        <p:nvPicPr>
          <p:cNvPr id="11" name="Picture 10">
            <a:extLst>
              <a:ext uri="{FF2B5EF4-FFF2-40B4-BE49-F238E27FC236}">
                <a16:creationId xmlns:a16="http://schemas.microsoft.com/office/drawing/2014/main" id="{FA231DC0-7244-6E15-E978-FBB0BFD8DDDE}"/>
              </a:ext>
            </a:extLst>
          </p:cNvPr>
          <p:cNvPicPr>
            <a:picLocks noChangeAspect="1"/>
          </p:cNvPicPr>
          <p:nvPr/>
        </p:nvPicPr>
        <p:blipFill>
          <a:blip r:embed="rId6"/>
          <a:stretch>
            <a:fillRect/>
          </a:stretch>
        </p:blipFill>
        <p:spPr>
          <a:xfrm>
            <a:off x="3268305" y="2164466"/>
            <a:ext cx="8923695" cy="3835379"/>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38551C30-C5C5-913E-98B5-107F3505FF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0AB29F97-6290-8780-DF02-F72FAABB71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6787" y="4857182"/>
            <a:ext cx="1666249" cy="1666249"/>
          </a:xfrm>
          <a:prstGeom prst="rect">
            <a:avLst/>
          </a:prstGeom>
        </p:spPr>
      </p:pic>
    </p:spTree>
    <p:extLst>
      <p:ext uri="{BB962C8B-B14F-4D97-AF65-F5344CB8AC3E}">
        <p14:creationId xmlns:p14="http://schemas.microsoft.com/office/powerpoint/2010/main" val="899566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id="{DF55AB94-9533-ABED-5E84-EFC8B9BDB89F}"/>
              </a:ext>
            </a:extLst>
          </p:cNvPr>
          <p:cNvPicPr>
            <a:picLocks noChangeAspect="1"/>
          </p:cNvPicPr>
          <p:nvPr/>
        </p:nvPicPr>
        <p:blipFill>
          <a:blip r:embed="rId7"/>
          <a:stretch>
            <a:fillRect/>
          </a:stretch>
        </p:blipFill>
        <p:spPr>
          <a:xfrm>
            <a:off x="-104173" y="1488494"/>
            <a:ext cx="12192000" cy="3626368"/>
          </a:xfrm>
          <a:prstGeom prst="rect">
            <a:avLst/>
          </a:prstGeom>
        </p:spPr>
      </p:pic>
    </p:spTree>
    <p:extLst>
      <p:ext uri="{BB962C8B-B14F-4D97-AF65-F5344CB8AC3E}">
        <p14:creationId xmlns:p14="http://schemas.microsoft.com/office/powerpoint/2010/main" val="349058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địa</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tiêu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biểu</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79997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15808" y="1251284"/>
            <a:ext cx="5714602" cy="3970318"/>
          </a:xfrm>
          <a:prstGeom prst="rect">
            <a:avLst/>
          </a:prstGeom>
        </p:spPr>
        <p:txBody>
          <a:bodyPr wrap="square">
            <a:spAutoFit/>
          </a:bodyPr>
          <a:lstStyle/>
          <a:p>
            <a:pPr lvl="0" algn="just">
              <a:defRPr/>
            </a:pPr>
            <a:r>
              <a:rPr lang="vi-VN"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Quan sát lược đồ hình 2, thảo luận nhóm theo các câu hỏi gợi ý: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Hy Lạp thuộc châu lục nào?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Tiếp giáp với những quốc gia, đại dương nào?</a:t>
            </a:r>
          </a:p>
        </p:txBody>
      </p:sp>
      <p:pic>
        <p:nvPicPr>
          <p:cNvPr id="4" name="Picture 3">
            <a:extLst>
              <a:ext uri="{FF2B5EF4-FFF2-40B4-BE49-F238E27FC236}">
                <a16:creationId xmlns:a16="http://schemas.microsoft.com/office/drawing/2014/main" id="{F86E7905-5DE7-223C-E02B-B79434B06774}"/>
              </a:ext>
            </a:extLst>
          </p:cNvPr>
          <p:cNvPicPr>
            <a:picLocks noChangeAspect="1"/>
          </p:cNvPicPr>
          <p:nvPr/>
        </p:nvPicPr>
        <p:blipFill>
          <a:blip r:embed="rId3"/>
          <a:stretch>
            <a:fillRect/>
          </a:stretch>
        </p:blipFill>
        <p:spPr>
          <a:xfrm>
            <a:off x="6243095" y="938453"/>
            <a:ext cx="5562600" cy="5629275"/>
          </a:xfrm>
          <a:prstGeom prst="rect">
            <a:avLst/>
          </a:prstGeom>
        </p:spPr>
      </p:pic>
    </p:spTree>
    <p:extLst>
      <p:ext uri="{BB962C8B-B14F-4D97-AF65-F5344CB8AC3E}">
        <p14:creationId xmlns:p14="http://schemas.microsoft.com/office/powerpoint/2010/main" val="410620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C2CE8BBE-FFD2-4AD3-8203-6DC8DE0B7D0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506683" y="1892048"/>
            <a:ext cx="9009800" cy="5329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9CCF1-49AE-97BD-70E6-82AB9ACCF2D0}"/>
              </a:ext>
            </a:extLst>
          </p:cNvPr>
          <p:cNvPicPr>
            <a:picLocks noChangeAspect="1"/>
          </p:cNvPicPr>
          <p:nvPr/>
        </p:nvPicPr>
        <p:blipFill>
          <a:blip r:embed="rId5"/>
          <a:stretch>
            <a:fillRect/>
          </a:stretch>
        </p:blipFill>
        <p:spPr>
          <a:xfrm>
            <a:off x="873617" y="988117"/>
            <a:ext cx="10699407" cy="1201016"/>
          </a:xfrm>
          <a:prstGeom prst="rect">
            <a:avLst/>
          </a:prstGeom>
        </p:spPr>
      </p:pic>
    </p:spTree>
    <p:extLst>
      <p:ext uri="{BB962C8B-B14F-4D97-AF65-F5344CB8AC3E}">
        <p14:creationId xmlns:p14="http://schemas.microsoft.com/office/powerpoint/2010/main" val="33406326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1302</TotalTime>
  <Words>1017</Words>
  <Application>Microsoft Office PowerPoint</Application>
  <PresentationFormat>Widescreen</PresentationFormat>
  <Paragraphs>58</Paragraphs>
  <Slides>35</Slides>
  <Notes>16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35</vt:i4>
      </vt:variant>
    </vt:vector>
  </HeadingPairs>
  <TitlesOfParts>
    <vt:vector size="46" baseType="lpstr">
      <vt:lpstr>Amatic SC</vt:lpstr>
      <vt:lpstr>Arial</vt:lpstr>
      <vt:lpstr>Bebas Neue</vt:lpstr>
      <vt:lpstr>Calibri</vt:lpstr>
      <vt:lpstr>Cambria</vt:lpstr>
      <vt:lpstr>Nunito</vt:lpstr>
      <vt:lpstr>Times New Roman</vt:lpstr>
      <vt:lpstr>Office 主题</vt:lpstr>
      <vt:lpstr>Custom Design</vt:lpstr>
      <vt:lpstr>Office Theme</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A13740</cp:lastModifiedBy>
  <cp:revision>33</cp:revision>
  <dcterms:created xsi:type="dcterms:W3CDTF">2020-03-29T14:19:19Z</dcterms:created>
  <dcterms:modified xsi:type="dcterms:W3CDTF">2025-04-03T08:18:42Z</dcterms:modified>
  <cp:category>9Slide.vn</cp:category>
</cp:coreProperties>
</file>