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7"/>
  </p:notesMasterIdLst>
  <p:sldIdLst>
    <p:sldId id="307" r:id="rId4"/>
    <p:sldId id="258" r:id="rId5"/>
    <p:sldId id="303" r:id="rId6"/>
    <p:sldId id="256" r:id="rId7"/>
    <p:sldId id="259" r:id="rId8"/>
    <p:sldId id="2635" r:id="rId9"/>
    <p:sldId id="2640" r:id="rId10"/>
    <p:sldId id="2636" r:id="rId11"/>
    <p:sldId id="2641" r:id="rId12"/>
    <p:sldId id="2642" r:id="rId13"/>
    <p:sldId id="299" r:id="rId14"/>
    <p:sldId id="2643"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CC00FF"/>
    <a:srgbClr val="F3CF0B"/>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83" d="100"/>
          <a:sy n="83" d="100"/>
        </p:scale>
        <p:origin x="9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280847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46335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89633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26415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574367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80746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2108656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49244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854630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8448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37553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7088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59430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95383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32154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02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725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455967" y="365100"/>
            <a:ext cx="11370800" cy="6148800"/>
          </a:xfrm>
          <a:prstGeom prst="roundRect">
            <a:avLst>
              <a:gd name="adj" fmla="val 4554"/>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581321" y="1047759"/>
            <a:ext cx="207200" cy="4718367"/>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1125000" y="384833"/>
            <a:ext cx="0" cy="61180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1299467" y="716000"/>
            <a:ext cx="9942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1315200"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6372633" y="1793999"/>
            <a:ext cx="4857600" cy="42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87642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4/3/2025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975104" y="0"/>
            <a:ext cx="1784715" cy="1784715"/>
          </a:xfrm>
          <a:prstGeom prst="rect">
            <a:avLst/>
          </a:prstGeom>
        </p:spPr>
      </p:pic>
    </p:spTree>
    <p:extLst>
      <p:ext uri="{BB962C8B-B14F-4D97-AF65-F5344CB8AC3E}">
        <p14:creationId xmlns:p14="http://schemas.microsoft.com/office/powerpoint/2010/main" val="29328166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11137595" y="716005"/>
            <a:ext cx="207200" cy="2072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8" name="Google Shape;7578;p75"/>
          <p:cNvGrpSpPr/>
          <p:nvPr/>
        </p:nvGrpSpPr>
        <p:grpSpPr>
          <a:xfrm>
            <a:off x="10413528" y="5567139"/>
            <a:ext cx="207200" cy="2072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81" name="Google Shape;7581;p75"/>
          <p:cNvGrpSpPr/>
          <p:nvPr/>
        </p:nvGrpSpPr>
        <p:grpSpPr>
          <a:xfrm rot="5741575">
            <a:off x="400960" y="6149625"/>
            <a:ext cx="600832" cy="658809"/>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2" name="Google Shape;7572;p75"/>
          <p:cNvGrpSpPr/>
          <p:nvPr/>
        </p:nvGrpSpPr>
        <p:grpSpPr>
          <a:xfrm>
            <a:off x="1315195" y="784821"/>
            <a:ext cx="207200" cy="2072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575" name="Google Shape;7575;p75"/>
          <p:cNvGrpSpPr/>
          <p:nvPr/>
        </p:nvGrpSpPr>
        <p:grpSpPr>
          <a:xfrm>
            <a:off x="1940361" y="1091172"/>
            <a:ext cx="207200" cy="2072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9" name="Group 68"/>
          <p:cNvGrpSpPr/>
          <p:nvPr/>
        </p:nvGrpSpPr>
        <p:grpSpPr>
          <a:xfrm>
            <a:off x="1315195" y="1830679"/>
            <a:ext cx="3997741" cy="1930035"/>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extBox 2">
            <a:extLst>
              <a:ext uri="{FF2B5EF4-FFF2-40B4-BE49-F238E27FC236}">
                <a16:creationId xmlns:a16="http://schemas.microsoft.com/office/drawing/2014/main" id="{1CE7E6A0-084A-1B72-DB60-56904644356F}"/>
              </a:ext>
            </a:extLst>
          </p:cNvPr>
          <p:cNvSpPr txBox="1"/>
          <p:nvPr/>
        </p:nvSpPr>
        <p:spPr>
          <a:xfrm>
            <a:off x="1315195" y="265607"/>
            <a:ext cx="10694175" cy="1077218"/>
          </a:xfrm>
          <a:prstGeom prst="rect">
            <a:avLst/>
          </a:prstGeom>
          <a:noFill/>
        </p:spPr>
        <p:txBody>
          <a:bodyPr wrap="square" rtlCol="0">
            <a:spAutoFit/>
          </a:bodyPr>
          <a:lstStyle/>
          <a:p>
            <a:pPr algn="ctr" defTabSz="1219170">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32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
        <p:nvSpPr>
          <p:cNvPr id="4" name="TextBox 3">
            <a:extLst>
              <a:ext uri="{FF2B5EF4-FFF2-40B4-BE49-F238E27FC236}">
                <a16:creationId xmlns:a16="http://schemas.microsoft.com/office/drawing/2014/main" id="{1BBE927E-620B-574B-CB14-FA01C6B9DC35}"/>
              </a:ext>
            </a:extLst>
          </p:cNvPr>
          <p:cNvSpPr txBox="1"/>
          <p:nvPr/>
        </p:nvSpPr>
        <p:spPr>
          <a:xfrm>
            <a:off x="1775797" y="2691575"/>
            <a:ext cx="9772968" cy="2219838"/>
          </a:xfrm>
          <a:prstGeom prst="rect">
            <a:avLst/>
          </a:prstGeom>
          <a:noFill/>
        </p:spPr>
        <p:txBody>
          <a:bodyPr wrap="square" rtlCol="0">
            <a:spAutoFit/>
          </a:bodyPr>
          <a:lstStyle/>
          <a:p>
            <a:pPr algn="ctr" defTabSz="121917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LỊCH SỬ VÀ ĐỊA LÍ 5</a:t>
            </a:r>
          </a:p>
          <a:p>
            <a:pPr algn="ctr" defTabSz="1219170">
              <a:lnSpc>
                <a:spcPct val="150000"/>
              </a:lnSpc>
              <a:buClr>
                <a:srgbClr val="000000"/>
              </a:buClr>
            </a:pPr>
            <a:r>
              <a:rPr lang="en-US" sz="3200" b="1" kern="0">
                <a:solidFill>
                  <a:srgbClr val="000000"/>
                </a:solidFill>
                <a:latin typeface="Times New Roman" panose="02020603050405020304" pitchFamily="18" charset="0"/>
                <a:cs typeface="Times New Roman" panose="02020603050405020304" pitchFamily="18" charset="0"/>
                <a:sym typeface="Arial"/>
              </a:rPr>
              <a:t>ÔN TẬP</a:t>
            </a:r>
            <a:endParaRPr lang="en-US" sz="3200" b="1" kern="0" dirty="0">
              <a:solidFill>
                <a:srgbClr val="000000"/>
              </a:solidFill>
              <a:latin typeface="Times New Roman" panose="02020603050405020304" pitchFamily="18" charset="0"/>
              <a:cs typeface="Times New Roman" panose="02020603050405020304" pitchFamily="18" charset="0"/>
              <a:sym typeface="Arial"/>
            </a:endParaRPr>
          </a:p>
          <a:p>
            <a:pPr algn="ctr" defTabSz="1219170">
              <a:lnSpc>
                <a:spcPct val="150000"/>
              </a:lnSpc>
              <a:buClr>
                <a:srgbClr val="000000"/>
              </a:buClr>
            </a:pPr>
            <a:r>
              <a:rPr lang="en-US" sz="3200" b="1" kern="0" dirty="0">
                <a:solidFill>
                  <a:srgbClr val="000000"/>
                </a:solidFill>
                <a:latin typeface="Times New Roman" panose="02020603050405020304" pitchFamily="18" charset="0"/>
                <a:cs typeface="Times New Roman" panose="02020603050405020304" pitchFamily="18" charset="0"/>
                <a:sym typeface="Arial"/>
              </a:rPr>
              <a:t>(</a:t>
            </a:r>
            <a:r>
              <a:rPr lang="en-US" sz="3200" b="1" kern="0" dirty="0" err="1">
                <a:solidFill>
                  <a:srgbClr val="000000"/>
                </a:solidFill>
                <a:latin typeface="Times New Roman" panose="02020603050405020304" pitchFamily="18" charset="0"/>
                <a:cs typeface="Times New Roman" panose="02020603050405020304" pitchFamily="18" charset="0"/>
                <a:sym typeface="Arial"/>
              </a:rPr>
              <a:t>Tiết</a:t>
            </a:r>
            <a:r>
              <a:rPr lang="en-US" sz="3200" b="1" kern="0" dirty="0">
                <a:solidFill>
                  <a:srgbClr val="000000"/>
                </a:solidFill>
                <a:latin typeface="Times New Roman" panose="02020603050405020304" pitchFamily="18" charset="0"/>
                <a:cs typeface="Times New Roman" panose="02020603050405020304" pitchFamily="18" charset="0"/>
                <a:sym typeface="Arial"/>
              </a:rPr>
              <a:t> 1)</a:t>
            </a:r>
            <a:endParaRPr lang="en-US" sz="3200" b="1" u="sng"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2062103"/>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4. </a:t>
            </a:r>
            <a:r>
              <a:rPr lang="en-US" sz="3200" dirty="0" err="1">
                <a:latin typeface="Cambria" panose="02040503050406030204" pitchFamily="18" charset="0"/>
                <a:ea typeface="Cambria" panose="02040503050406030204" pitchFamily="18" charset="0"/>
              </a:rPr>
              <a:t>Chọn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Hậu</a:t>
            </a:r>
            <a:r>
              <a:rPr lang="en-US" sz="3200" dirty="0">
                <a:latin typeface="Cambria" panose="02040503050406030204" pitchFamily="18" charset="0"/>
                <a:ea typeface="Cambria" panose="02040503050406030204" pitchFamily="18" charset="0"/>
              </a:rPr>
              <a:t> Lê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về</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54912" y="302359"/>
            <a:ext cx="10738884" cy="6124754"/>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Câu chuyện về nhân vật trong khởi nghĩa Lam Sơn của Triều Hậu Lê: Lê Lai đã quên mình cứu chúa:</a:t>
            </a:r>
          </a:p>
          <a:p>
            <a:pPr algn="just"/>
            <a:r>
              <a:rPr lang="vi-VN" sz="2800" b="0" i="0" dirty="0">
                <a:solidFill>
                  <a:srgbClr val="000000"/>
                </a:solidFill>
                <a:effectLst/>
                <a:latin typeface="Cambria" panose="02040503050406030204" pitchFamily="18" charset="0"/>
                <a:ea typeface="Cambria" panose="02040503050406030204" pitchFamily="18" charset="0"/>
              </a:rPr>
              <a:t>+ Vào năm 1418, khi giặc Minh vây kín núi Chí Linh, Lê Lợi đã hỏi các tướng xem ai có thể thay ông mặc hoàng bào, xông ra giết giặc để quân tướng có đường thoát.</a:t>
            </a:r>
          </a:p>
          <a:p>
            <a:pPr algn="just"/>
            <a:r>
              <a:rPr lang="vi-VN" sz="2800" b="0" i="0" dirty="0">
                <a:solidFill>
                  <a:srgbClr val="000000"/>
                </a:solidFill>
                <a:effectLst/>
                <a:latin typeface="Cambria" panose="02040503050406030204" pitchFamily="18" charset="0"/>
                <a:ea typeface="Cambria" panose="02040503050406030204" pitchFamily="18" charset="0"/>
              </a:rPr>
              <a:t>+ Trong lúc các tướng còn im lặng, Lê Lai đã đồng ý mặc áo bào, cưỡi ngựa xông trận, giặc tưởng Lê Lai là Lê Lợi nên vội dồn hết quân vây bắt.</a:t>
            </a:r>
          </a:p>
          <a:p>
            <a:pPr algn="just"/>
            <a:r>
              <a:rPr lang="vi-VN" sz="2800" b="0" i="0" dirty="0">
                <a:solidFill>
                  <a:srgbClr val="000000"/>
                </a:solidFill>
                <a:effectLst/>
                <a:latin typeface="Cambria" panose="02040503050406030204" pitchFamily="18" charset="0"/>
                <a:ea typeface="Cambria" panose="02040503050406030204" pitchFamily="18" charset="0"/>
              </a:rPr>
              <a:t>+ Sau đó, Lê lợi cùng nghĩa quân rút khỏi vòng vây, từng bước khôi phục lực lượng, tiếp tục khởi nghĩa.</a:t>
            </a:r>
          </a:p>
          <a:p>
            <a:pPr algn="just"/>
            <a:r>
              <a:rPr lang="vi-VN" sz="2800" b="0" i="0" dirty="0">
                <a:solidFill>
                  <a:srgbClr val="000000"/>
                </a:solidFill>
                <a:effectLst/>
                <a:latin typeface="Cambria" panose="02040503050406030204" pitchFamily="18" charset="0"/>
                <a:ea typeface="Cambria" panose="02040503050406030204" pitchFamily="18" charset="0"/>
              </a:rPr>
              <a:t>- Qua câu chuyện cảm động trên, em thấy được tấm lòng trung quân, chí khí cao cả, cương trực, giàu lòng yêu nước và căm thù giặc của Lê Lai, từ đó thêm tự hào về những nhân vật lịch sử anh dũng đã hi sinh bản thân mình trong công cuộc đánh bại giặc ngoại xâm.</a:t>
            </a:r>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5" name="Picture 4" descr="A green and red text with white border&#10;&#10;Description automatically generated">
            <a:extLst>
              <a:ext uri="{FF2B5EF4-FFF2-40B4-BE49-F238E27FC236}">
                <a16:creationId xmlns:a16="http://schemas.microsoft.com/office/drawing/2014/main" id="{BD982EAE-10CA-AEAA-8FA6-A584C48C7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extLst>
      <p:ext uri="{BB962C8B-B14F-4D97-AF65-F5344CB8AC3E}">
        <p14:creationId xmlns:p14="http://schemas.microsoft.com/office/powerpoint/2010/main" val="393810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3300" b="60045"/>
          <a:stretch/>
        </p:blipFill>
        <p:spPr>
          <a:xfrm>
            <a:off x="3261635" y="192858"/>
            <a:ext cx="8349117" cy="41771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0" y="3048800"/>
            <a:ext cx="3623734" cy="3809200"/>
          </a:xfrm>
          <a:prstGeom prst="rect">
            <a:avLst/>
          </a:prstGeom>
        </p:spPr>
      </p:pic>
      <p:sp>
        <p:nvSpPr>
          <p:cNvPr id="7" name="TextBox 6">
            <a:extLst>
              <a:ext uri="{FF2B5EF4-FFF2-40B4-BE49-F238E27FC236}">
                <a16:creationId xmlns:a16="http://schemas.microsoft.com/office/drawing/2014/main" id="{F2282F9D-D07A-8CAB-8979-F08529A3AE85}"/>
              </a:ext>
            </a:extLst>
          </p:cNvPr>
          <p:cNvSpPr txBox="1"/>
          <p:nvPr/>
        </p:nvSpPr>
        <p:spPr>
          <a:xfrm>
            <a:off x="3615070" y="882502"/>
            <a:ext cx="7804297" cy="769441"/>
          </a:xfrm>
          <a:prstGeom prst="rect">
            <a:avLst/>
          </a:prstGeom>
          <a:noFill/>
        </p:spPr>
        <p:txBody>
          <a:bodyPr wrap="square" rtlCol="0">
            <a:spAutoFit/>
          </a:bodyPr>
          <a:lstStyle/>
          <a:p>
            <a:pPr marL="571500" indent="-571500">
              <a:buFont typeface="Arial" panose="020B0604020202020204" pitchFamily="34" charset="0"/>
              <a:buChar char="•"/>
            </a:pP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nói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về</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nội</a:t>
            </a:r>
            <a:r>
              <a:rPr lang="en-US" sz="4400" b="1" dirty="0">
                <a:solidFill>
                  <a:schemeClr val="bg1"/>
                </a:solidFill>
                <a:latin typeface="Cambria" panose="02040503050406030204" pitchFamily="18" charset="0"/>
                <a:ea typeface="Cambria" panose="02040503050406030204" pitchFamily="18" charset="0"/>
              </a:rPr>
              <a:t> dung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7D26670-5B62-EFC4-EE73-B91F3A89BF7C}"/>
              </a:ext>
            </a:extLst>
          </p:cNvPr>
          <p:cNvSpPr txBox="1"/>
          <p:nvPr/>
        </p:nvSpPr>
        <p:spPr>
          <a:xfrm>
            <a:off x="3604438" y="1828800"/>
            <a:ext cx="7368363" cy="1446550"/>
          </a:xfrm>
          <a:prstGeom prst="rect">
            <a:avLst/>
          </a:prstGeom>
          <a:noFill/>
        </p:spPr>
        <p:txBody>
          <a:bodyPr wrap="square" rtlCol="0">
            <a:spAutoFit/>
          </a:bodyPr>
          <a:lstStyle/>
          <a:p>
            <a:pPr marL="571500" indent="-571500" algn="just">
              <a:buFont typeface="Arial" panose="020B0604020202020204" pitchFamily="34" charset="0"/>
              <a:buChar char="•"/>
            </a:pPr>
            <a:r>
              <a:rPr lang="en-US" sz="4400" b="1" dirty="0">
                <a:solidFill>
                  <a:schemeClr val="bg1"/>
                </a:solidFill>
                <a:latin typeface="Cambria" panose="02040503050406030204" pitchFamily="18" charset="0"/>
                <a:ea typeface="Cambria" panose="02040503050406030204" pitchFamily="18" charset="0"/>
              </a:rPr>
              <a:t>Em </a:t>
            </a:r>
            <a:r>
              <a:rPr lang="en-US" sz="4400" b="1" dirty="0" err="1">
                <a:solidFill>
                  <a:schemeClr val="bg1"/>
                </a:solidFill>
                <a:latin typeface="Cambria" panose="02040503050406030204" pitchFamily="18" charset="0"/>
                <a:ea typeface="Cambria" panose="02040503050406030204" pitchFamily="18" charset="0"/>
              </a:rPr>
              <a:t>có</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cảm</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nhận</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khi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nghe</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này</a:t>
            </a:r>
            <a:r>
              <a:rPr lang="en-US" sz="4400" b="1"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09847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401" y="240949"/>
            <a:ext cx="8191198" cy="646331"/>
          </a:xfrm>
          <a:prstGeom prst="rect">
            <a:avLst/>
          </a:prstGeom>
          <a:noFill/>
        </p:spPr>
        <p:txBody>
          <a:bodyPr wrap="square" rtlCol="0">
            <a:spAutoFit/>
          </a:bodyPr>
          <a:lstStyle/>
          <a:p>
            <a:pPr algn="ctr"/>
            <a:r>
              <a:rPr lang="en-US" sz="3600" b="1" dirty="0" err="1"/>
              <a:t>Thứ</a:t>
            </a:r>
            <a:r>
              <a:rPr lang="en-US" sz="3600" b="1" dirty="0"/>
              <a:t>……. </a:t>
            </a:r>
            <a:r>
              <a:rPr lang="en-US" sz="3600" b="1" dirty="0" err="1"/>
              <a:t>ngày</a:t>
            </a:r>
            <a:r>
              <a:rPr lang="en-US" sz="3600" b="1" dirty="0"/>
              <a:t>……. </a:t>
            </a:r>
            <a:r>
              <a:rPr lang="en-US" sz="3600" b="1" dirty="0" err="1"/>
              <a:t>tháng</a:t>
            </a:r>
            <a:r>
              <a:rPr lang="en-US" sz="3600" b="1" dirty="0"/>
              <a:t>…… </a:t>
            </a:r>
            <a:r>
              <a:rPr lang="en-US" sz="3600" b="1" dirty="0" err="1"/>
              <a:t>năm</a:t>
            </a:r>
            <a:endParaRPr lang="en-US" sz="3600" b="1" dirty="0"/>
          </a:p>
        </p:txBody>
      </p:sp>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193465" y="1566347"/>
            <a:ext cx="8151058" cy="3700593"/>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H</a:t>
            </a:r>
            <a:r>
              <a:rPr lang="vi-VN" sz="3200" b="1" dirty="0">
                <a:solidFill>
                  <a:srgbClr val="002060"/>
                </a:solidFill>
                <a:latin typeface="Cambria" panose="02040503050406030204" pitchFamily="18" charset="0"/>
                <a:ea typeface="Cambria" panose="02040503050406030204" pitchFamily="18" charset="0"/>
              </a:rPr>
              <a:t>oàn thành bảng (theo gợi ý dưới đây vào vở) về một số nét chính về lịch sử Việt Nam dưới Triều Hậu Lê và Triều Nguyễn.</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2" name="Table 1">
            <a:extLst>
              <a:ext uri="{FF2B5EF4-FFF2-40B4-BE49-F238E27FC236}">
                <a16:creationId xmlns:a16="http://schemas.microsoft.com/office/drawing/2014/main" id="{D6CD5F51-4751-FCB6-FBA8-A3DF5C1431B9}"/>
              </a:ext>
            </a:extLst>
          </p:cNvPr>
          <p:cNvGraphicFramePr>
            <a:graphicFrameLocks noGrp="1"/>
          </p:cNvGraphicFramePr>
          <p:nvPr>
            <p:extLst>
              <p:ext uri="{D42A27DB-BD31-4B8C-83A1-F6EECF244321}">
                <p14:modId xmlns:p14="http://schemas.microsoft.com/office/powerpoint/2010/main" val="3382165461"/>
              </p:ext>
            </p:extLst>
          </p:nvPr>
        </p:nvGraphicFramePr>
        <p:xfrm>
          <a:off x="806302" y="2212897"/>
          <a:ext cx="10515600" cy="3518050"/>
        </p:xfrm>
        <a:graphic>
          <a:graphicData uri="http://schemas.openxmlformats.org/drawingml/2006/table">
            <a:tbl>
              <a:tblPr/>
              <a:tblGrid>
                <a:gridCol w="1862470">
                  <a:extLst>
                    <a:ext uri="{9D8B030D-6E8A-4147-A177-3AD203B41FA5}">
                      <a16:colId xmlns:a16="http://schemas.microsoft.com/office/drawing/2014/main" val="3189875631"/>
                    </a:ext>
                  </a:extLst>
                </a:gridCol>
                <a:gridCol w="2679405">
                  <a:extLst>
                    <a:ext uri="{9D8B030D-6E8A-4147-A177-3AD203B41FA5}">
                      <a16:colId xmlns:a16="http://schemas.microsoft.com/office/drawing/2014/main" val="3857657827"/>
                    </a:ext>
                  </a:extLst>
                </a:gridCol>
                <a:gridCol w="5973725">
                  <a:extLst>
                    <a:ext uri="{9D8B030D-6E8A-4147-A177-3AD203B41FA5}">
                      <a16:colId xmlns:a16="http://schemas.microsoft.com/office/drawing/2014/main" val="3403863560"/>
                    </a:ext>
                  </a:extLst>
                </a:gridCol>
              </a:tblGrid>
              <a:tr h="1055415">
                <a:tc>
                  <a:txBody>
                    <a:bodyPr/>
                    <a:lstStyle/>
                    <a:p>
                      <a:pPr algn="ctr"/>
                      <a:r>
                        <a:rPr lang="en-US" sz="3600" b="1" dirty="0">
                          <a:solidFill>
                            <a:srgbClr val="000000"/>
                          </a:solidFill>
                          <a:effectLst/>
                          <a:latin typeface="Cambria" panose="02040503050406030204" pitchFamily="18" charset="0"/>
                          <a:ea typeface="Cambria" panose="02040503050406030204" pitchFamily="18" charset="0"/>
                        </a:rPr>
                        <a:t>STT</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Triều</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đại</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b="1" dirty="0" err="1">
                          <a:solidFill>
                            <a:srgbClr val="000000"/>
                          </a:solidFill>
                          <a:effectLst/>
                          <a:latin typeface="Cambria" panose="02040503050406030204" pitchFamily="18" charset="0"/>
                          <a:ea typeface="Cambria" panose="02040503050406030204" pitchFamily="18" charset="0"/>
                        </a:rPr>
                        <a:t>Một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số</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nét</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chính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về</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lịch</a:t>
                      </a:r>
                      <a:r>
                        <a:rPr lang="en-US" sz="3600" b="1" dirty="0">
                          <a:solidFill>
                            <a:srgbClr val="000000"/>
                          </a:solidFill>
                          <a:effectLst/>
                          <a:latin typeface="Cambria" panose="02040503050406030204" pitchFamily="18" charset="0"/>
                          <a:ea typeface="Cambria" panose="02040503050406030204" pitchFamily="18" charset="0"/>
                        </a:rPr>
                        <a:t> </a:t>
                      </a:r>
                      <a:r>
                        <a:rPr lang="en-US" sz="3600" b="1" dirty="0" err="1">
                          <a:solidFill>
                            <a:srgbClr val="000000"/>
                          </a:solidFill>
                          <a:effectLst/>
                          <a:latin typeface="Cambria" panose="02040503050406030204" pitchFamily="18" charset="0"/>
                          <a:ea typeface="Cambria" panose="02040503050406030204" pitchFamily="18" charset="0"/>
                        </a:rPr>
                        <a:t>sử</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65419798"/>
                  </a:ext>
                </a:extLst>
              </a:tr>
              <a:tr h="1055415">
                <a:tc>
                  <a:txBody>
                    <a:bodyPr/>
                    <a:lstStyle/>
                    <a:p>
                      <a:pPr algn="just"/>
                      <a:r>
                        <a:rPr lang="en-US" sz="36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Hậu</a:t>
                      </a:r>
                      <a:r>
                        <a:rPr lang="en-US" sz="3600" dirty="0">
                          <a:solidFill>
                            <a:srgbClr val="000000"/>
                          </a:solidFill>
                          <a:effectLst/>
                          <a:latin typeface="Cambria" panose="02040503050406030204" pitchFamily="18" charset="0"/>
                          <a:ea typeface="Cambria" panose="02040503050406030204" pitchFamily="18" charset="0"/>
                        </a:rPr>
                        <a:t> Lê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a:solidFill>
                            <a:srgbClr val="000000"/>
                          </a:solidFill>
                          <a:effectLst/>
                          <a:latin typeface="Cambria" panose="02040503050406030204" pitchFamily="18" charset="0"/>
                          <a:ea typeface="Cambria" panose="02040503050406030204" pitchFamily="18" charset="0"/>
                        </a:rPr>
                        <a:t>- Vẽ bản đồ Hồng Đức.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190278"/>
                  </a:ext>
                </a:extLst>
              </a:tr>
              <a:tr h="1407220">
                <a:tc>
                  <a:txBody>
                    <a:bodyPr/>
                    <a:lstStyle/>
                    <a:p>
                      <a:pPr algn="just"/>
                      <a:r>
                        <a:rPr lang="en-US" sz="36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US" sz="3600" dirty="0" err="1">
                          <a:solidFill>
                            <a:srgbClr val="000000"/>
                          </a:solidFill>
                          <a:effectLst/>
                          <a:latin typeface="Cambria" panose="02040503050406030204" pitchFamily="18" charset="0"/>
                          <a:ea typeface="Cambria" panose="02040503050406030204" pitchFamily="18" charset="0"/>
                        </a:rPr>
                        <a:t>Triều</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Nguyễn</a:t>
                      </a:r>
                      <a:endParaRPr lang="en-US" sz="36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29460"/>
                  </a:ext>
                </a:extLst>
              </a:tr>
            </a:tbl>
          </a:graphicData>
        </a:graphic>
      </p:graphicFrame>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C9B92285-6DC7-E3C2-9FB1-74A5C775EA17}"/>
              </a:ext>
            </a:extLst>
          </p:cNvPr>
          <p:cNvGraphicFramePr>
            <a:graphicFrameLocks noGrp="1"/>
          </p:cNvGraphicFramePr>
          <p:nvPr>
            <p:extLst>
              <p:ext uri="{D42A27DB-BD31-4B8C-83A1-F6EECF244321}">
                <p14:modId xmlns:p14="http://schemas.microsoft.com/office/powerpoint/2010/main" val="2565945171"/>
              </p:ext>
            </p:extLst>
          </p:nvPr>
        </p:nvGraphicFramePr>
        <p:xfrm>
          <a:off x="1073888" y="871871"/>
          <a:ext cx="9983973" cy="4710221"/>
        </p:xfrm>
        <a:graphic>
          <a:graphicData uri="http://schemas.openxmlformats.org/drawingml/2006/table">
            <a:tbl>
              <a:tblPr firstRow="1" firstCol="1" bandRow="1">
                <a:tableStyleId>{5C22544A-7EE6-4342-B048-85BDC9FD1C3A}</a:tableStyleId>
              </a:tblPr>
              <a:tblGrid>
                <a:gridCol w="1217460">
                  <a:extLst>
                    <a:ext uri="{9D8B030D-6E8A-4147-A177-3AD203B41FA5}">
                      <a16:colId xmlns:a16="http://schemas.microsoft.com/office/drawing/2014/main" val="1227050089"/>
                    </a:ext>
                  </a:extLst>
                </a:gridCol>
                <a:gridCol w="2574230">
                  <a:extLst>
                    <a:ext uri="{9D8B030D-6E8A-4147-A177-3AD203B41FA5}">
                      <a16:colId xmlns:a16="http://schemas.microsoft.com/office/drawing/2014/main" val="1648837997"/>
                    </a:ext>
                  </a:extLst>
                </a:gridCol>
                <a:gridCol w="6192283">
                  <a:extLst>
                    <a:ext uri="{9D8B030D-6E8A-4147-A177-3AD203B41FA5}">
                      <a16:colId xmlns:a16="http://schemas.microsoft.com/office/drawing/2014/main" val="2900067611"/>
                    </a:ext>
                  </a:extLst>
                </a:gridCol>
              </a:tblGrid>
              <a:tr h="933215">
                <a:tc>
                  <a:txBody>
                    <a:bodyPr/>
                    <a:lstStyle/>
                    <a:p>
                      <a:pPr marL="0" marR="0" algn="ctr">
                        <a:lnSpc>
                          <a:spcPct val="115000"/>
                        </a:lnSpc>
                        <a:spcBef>
                          <a:spcPts val="0"/>
                        </a:spcBef>
                        <a:spcAft>
                          <a:spcPts val="0"/>
                        </a:spcAft>
                      </a:pPr>
                      <a:r>
                        <a:rPr lang="en-US" sz="3200" dirty="0">
                          <a:effectLst/>
                          <a:latin typeface="Cambria" panose="02040503050406030204" pitchFamily="18" charset="0"/>
                          <a:ea typeface="Cambria" panose="02040503050406030204" pitchFamily="18" charset="0"/>
                        </a:rPr>
                        <a:t>STT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Triều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đại</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số</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nét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chính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về</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lịch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sử</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34981528"/>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Triều</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Hậu</a:t>
                      </a:r>
                      <a:r>
                        <a:rPr lang="en-US" sz="32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6855"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Vẽ bản đổ Hồng Đức</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Coi trọng và khuyến khích phát triển nông nghiệp</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4855024"/>
                  </a:ext>
                </a:extLst>
              </a:tr>
              <a:tr h="1888503">
                <a:tc>
                  <a:txBody>
                    <a:bodyPr/>
                    <a:lstStyle/>
                    <a:p>
                      <a:pPr marL="0" marR="0" algn="just">
                        <a:lnSpc>
                          <a:spcPct val="115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Triều Nguyễn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3200" dirty="0">
                          <a:solidFill>
                            <a:srgbClr val="002060"/>
                          </a:solidFill>
                          <a:effectLst/>
                          <a:latin typeface="Cambria" panose="02040503050406030204" pitchFamily="18" charset="0"/>
                          <a:ea typeface="Cambria" panose="02040503050406030204" pitchFamily="18" charset="0"/>
                        </a:rPr>
                        <a:t>- </a:t>
                      </a:r>
                      <a:r>
                        <a:rPr lang="vi-VN" sz="3200" dirty="0">
                          <a:solidFill>
                            <a:srgbClr val="002060"/>
                          </a:solidFill>
                          <a:effectLst/>
                          <a:latin typeface="Cambria" panose="02040503050406030204" pitchFamily="18" charset="0"/>
                          <a:ea typeface="Cambria" panose="02040503050406030204" pitchFamily="18" charset="0"/>
                        </a:rPr>
                        <a:t>Ban hành bộ Hoàng Việt luật lệ</a:t>
                      </a:r>
                      <a:endParaRPr lang="en-US" sz="32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3200" dirty="0">
                          <a:solidFill>
                            <a:srgbClr val="002060"/>
                          </a:solidFill>
                          <a:effectLst/>
                          <a:latin typeface="Cambria" panose="02040503050406030204" pitchFamily="18" charset="0"/>
                          <a:ea typeface="Cambria" panose="02040503050406030204" pitchFamily="18" charset="0"/>
                        </a:rPr>
                        <a:t>- Vẽ bản đồ hành chính</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994650"/>
                  </a:ext>
                </a:extLst>
              </a:tr>
            </a:tbl>
          </a:graphicData>
        </a:graphic>
      </p:graphicFrame>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vẽ và hoàn thành trục thời gian (theo gợi ý dưới đây vào vở) thể hiện một số sự kiện tiêu biểu của lịch sử Việt Nam từ 1945 đến nay.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1DC734E-B68A-0E8F-96AD-44719C4EDCC4}"/>
              </a:ext>
            </a:extLst>
          </p:cNvPr>
          <p:cNvPicPr>
            <a:picLocks noChangeAspect="1"/>
          </p:cNvPicPr>
          <p:nvPr/>
        </p:nvPicPr>
        <p:blipFill>
          <a:blip r:embed="rId4"/>
          <a:stretch>
            <a:fillRect/>
          </a:stretch>
        </p:blipFill>
        <p:spPr>
          <a:xfrm>
            <a:off x="574157" y="2790165"/>
            <a:ext cx="11288233" cy="2914512"/>
          </a:xfrm>
          <a:prstGeom prst="rect">
            <a:avLst/>
          </a:prstGeom>
        </p:spPr>
      </p:pic>
      <p:sp>
        <p:nvSpPr>
          <p:cNvPr id="6" name="Rectangle 5">
            <a:extLst>
              <a:ext uri="{FF2B5EF4-FFF2-40B4-BE49-F238E27FC236}">
                <a16:creationId xmlns:a16="http://schemas.microsoft.com/office/drawing/2014/main" id="{8B8D9400-2BD7-4384-2FD0-CDAB5BEA3F16}"/>
              </a:ext>
            </a:extLst>
          </p:cNvPr>
          <p:cNvSpPr/>
          <p:nvPr/>
        </p:nvSpPr>
        <p:spPr>
          <a:xfrm>
            <a:off x="4401879" y="2945219"/>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Chiến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dịch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Điện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Biên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Phủ</a:t>
            </a:r>
            <a:endParaRPr lang="en-US" sz="2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39E5A867-BD97-D8D0-F833-EAD4C1710757}"/>
              </a:ext>
            </a:extLst>
          </p:cNvPr>
          <p:cNvSpPr/>
          <p:nvPr/>
        </p:nvSpPr>
        <p:spPr>
          <a:xfrm>
            <a:off x="7134447" y="2923954"/>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a:solidFill>
                  <a:srgbClr val="FF0000"/>
                </a:solidFill>
                <a:latin typeface="Cambria" panose="02040503050406030204" pitchFamily="18" charset="0"/>
                <a:ea typeface="Cambria" panose="02040503050406030204" pitchFamily="18" charset="0"/>
              </a:rPr>
              <a:t>Chiến dịch Hồ Chí Minh</a:t>
            </a:r>
            <a:endParaRPr lang="en-US" sz="2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89356CA-D4E7-ED96-5894-0A5FCE2F474F}"/>
              </a:ext>
            </a:extLst>
          </p:cNvPr>
          <p:cNvSpPr/>
          <p:nvPr/>
        </p:nvSpPr>
        <p:spPr>
          <a:xfrm>
            <a:off x="9813851" y="2892056"/>
            <a:ext cx="2126512" cy="1275907"/>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2400" b="1">
                <a:solidFill>
                  <a:srgbClr val="FF0000"/>
                </a:solidFill>
                <a:latin typeface="Cambria" panose="02040503050406030204" pitchFamily="18" charset="0"/>
                <a:ea typeface="Cambria" panose="02040503050406030204" pitchFamily="18" charset="0"/>
              </a:rPr>
              <a:t>Đất nước đổi mới.</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sp>
        <p:nvSpPr>
          <p:cNvPr id="2" name="TextBox 1">
            <a:extLst>
              <a:ext uri="{FF2B5EF4-FFF2-40B4-BE49-F238E27FC236}">
                <a16:creationId xmlns:a16="http://schemas.microsoft.com/office/drawing/2014/main" id="{02408ACD-0B16-59F8-00B2-B32137DEFF98}"/>
              </a:ext>
            </a:extLst>
          </p:cNvPr>
          <p:cNvSpPr txBox="1"/>
          <p:nvPr/>
        </p:nvSpPr>
        <p:spPr>
          <a:xfrm>
            <a:off x="914400" y="531628"/>
            <a:ext cx="10334847" cy="1077218"/>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3. </a:t>
            </a:r>
            <a:r>
              <a:rPr lang="en-US" sz="3200" b="1" dirty="0" err="1">
                <a:latin typeface="Cambria" panose="02040503050406030204" pitchFamily="18" charset="0"/>
                <a:ea typeface="Cambria" panose="02040503050406030204" pitchFamily="18" charset="0"/>
              </a:rPr>
              <a:t>Lựa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thông</a:t>
            </a:r>
            <a:r>
              <a:rPr lang="en-US" sz="3200" b="1" dirty="0">
                <a:latin typeface="Cambria" panose="02040503050406030204" pitchFamily="18" charset="0"/>
                <a:ea typeface="Cambria" panose="02040503050406030204" pitchFamily="18" charset="0"/>
              </a:rPr>
              <a:t> tin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hợp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Hậu</a:t>
            </a:r>
            <a:r>
              <a:rPr lang="en-US" sz="3200" b="1" dirty="0">
                <a:latin typeface="Cambria" panose="02040503050406030204" pitchFamily="18" charset="0"/>
                <a:ea typeface="Cambria" panose="02040503050406030204" pitchFamily="18" charset="0"/>
              </a:rPr>
              <a:t> Lê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Triều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Nguyễn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ghi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vở</a:t>
            </a:r>
            <a:r>
              <a:rPr lang="en-US" sz="32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5E14C28-B7E6-24BA-E19B-6B4A1F4C1811}"/>
              </a:ext>
            </a:extLst>
          </p:cNvPr>
          <p:cNvPicPr>
            <a:picLocks noChangeAspect="1"/>
          </p:cNvPicPr>
          <p:nvPr/>
        </p:nvPicPr>
        <p:blipFill>
          <a:blip r:embed="rId4"/>
          <a:stretch>
            <a:fillRect/>
          </a:stretch>
        </p:blipFill>
        <p:spPr>
          <a:xfrm>
            <a:off x="1889605" y="1614930"/>
            <a:ext cx="8391525" cy="4733925"/>
          </a:xfrm>
          <a:prstGeom prst="rect">
            <a:avLst/>
          </a:prstGeom>
        </p:spPr>
      </p:pic>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82A841FA-8CFF-371F-949A-17AA628D7C49}"/>
              </a:ext>
            </a:extLst>
          </p:cNvPr>
          <p:cNvGraphicFramePr>
            <a:graphicFrameLocks noGrp="1"/>
          </p:cNvGraphicFramePr>
          <p:nvPr>
            <p:extLst>
              <p:ext uri="{D42A27DB-BD31-4B8C-83A1-F6EECF244321}">
                <p14:modId xmlns:p14="http://schemas.microsoft.com/office/powerpoint/2010/main" val="3868462553"/>
              </p:ext>
            </p:extLst>
          </p:nvPr>
        </p:nvGraphicFramePr>
        <p:xfrm>
          <a:off x="818708" y="467830"/>
          <a:ext cx="10802678" cy="6110097"/>
        </p:xfrm>
        <a:graphic>
          <a:graphicData uri="http://schemas.openxmlformats.org/drawingml/2006/table">
            <a:tbl>
              <a:tblPr firstRow="1" firstCol="1" bandRow="1">
                <a:tableStyleId>{5C22544A-7EE6-4342-B048-85BDC9FD1C3A}</a:tableStyleId>
              </a:tblPr>
              <a:tblGrid>
                <a:gridCol w="5400246">
                  <a:extLst>
                    <a:ext uri="{9D8B030D-6E8A-4147-A177-3AD203B41FA5}">
                      <a16:colId xmlns:a16="http://schemas.microsoft.com/office/drawing/2014/main" val="2957474369"/>
                    </a:ext>
                  </a:extLst>
                </a:gridCol>
                <a:gridCol w="5402432">
                  <a:extLst>
                    <a:ext uri="{9D8B030D-6E8A-4147-A177-3AD203B41FA5}">
                      <a16:colId xmlns:a16="http://schemas.microsoft.com/office/drawing/2014/main" val="3318303922"/>
                    </a:ext>
                  </a:extLst>
                </a:gridCol>
              </a:tblGrid>
              <a:tr h="882142">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Hậu</a:t>
                      </a:r>
                      <a:r>
                        <a:rPr lang="en-US" sz="3600" dirty="0">
                          <a:solidFill>
                            <a:srgbClr val="002060"/>
                          </a:solidFill>
                          <a:effectLst/>
                          <a:latin typeface="Cambria" panose="02040503050406030204" pitchFamily="18" charset="0"/>
                          <a:ea typeface="Cambria" panose="02040503050406030204" pitchFamily="18" charset="0"/>
                        </a:rPr>
                        <a:t> Lê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Triều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Nguyễn</a:t>
                      </a:r>
                      <a:endParaRPr lang="en-US" sz="36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38371553"/>
                  </a:ext>
                </a:extLst>
              </a:tr>
              <a:tr h="359509">
                <a:tc>
                  <a:txBody>
                    <a:bodyPr/>
                    <a:lstStyle/>
                    <a:p>
                      <a:pPr marL="342900" indent="-342900" algn="just">
                        <a:buAutoNum type="arabicPeriod"/>
                      </a:pPr>
                      <a:r>
                        <a:rPr lang="vi-VN" sz="2800" dirty="0">
                          <a:solidFill>
                            <a:srgbClr val="002060"/>
                          </a:solidFill>
                          <a:effectLst/>
                          <a:latin typeface="Cambria" panose="02040503050406030204" pitchFamily="18" charset="0"/>
                          <a:ea typeface="Cambria" panose="02040503050406030204" pitchFamily="18" charset="0"/>
                        </a:rPr>
                        <a:t>Khởi nghĩa Lam Sơn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4. </a:t>
                      </a:r>
                      <a:r>
                        <a:rPr lang="en-US" sz="2800" dirty="0" err="1">
                          <a:solidFill>
                            <a:srgbClr val="002060"/>
                          </a:solidFill>
                          <a:effectLst/>
                          <a:latin typeface="Cambria" panose="02040503050406030204" pitchFamily="18" charset="0"/>
                          <a:ea typeface="Cambria" panose="02040503050406030204" pitchFamily="18" charset="0"/>
                        </a:rPr>
                        <a:t>Quốc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triều</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hình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luật</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5. Bản đồ Hồng Đức</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9. Lê Lợi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en-US" sz="2800" dirty="0">
                          <a:solidFill>
                            <a:srgbClr val="002060"/>
                          </a:solidFill>
                          <a:effectLst/>
                          <a:latin typeface="Cambria" panose="02040503050406030204" pitchFamily="18" charset="0"/>
                          <a:ea typeface="Cambria" panose="02040503050406030204" pitchFamily="18" charset="0"/>
                        </a:rPr>
                        <a:t>10. </a:t>
                      </a:r>
                      <a:r>
                        <a:rPr lang="en-US" sz="2800" dirty="0" err="1">
                          <a:solidFill>
                            <a:srgbClr val="002060"/>
                          </a:solidFill>
                          <a:effectLst/>
                          <a:latin typeface="Cambria" panose="02040503050406030204" pitchFamily="18" charset="0"/>
                          <a:ea typeface="Cambria" panose="02040503050406030204" pitchFamily="18" charset="0"/>
                        </a:rPr>
                        <a:t>Nguyễn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Trãi</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12. Lương Thế Vinh</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r>
                        <a:rPr lang="vi-VN" sz="2800" dirty="0">
                          <a:solidFill>
                            <a:srgbClr val="002060"/>
                          </a:solidFill>
                          <a:effectLst/>
                          <a:latin typeface="Cambria" panose="02040503050406030204" pitchFamily="18" charset="0"/>
                          <a:ea typeface="Cambria" panose="02040503050406030204" pitchFamily="18" charset="0"/>
                        </a:rPr>
                        <a:t>13. Ngô Sĩ Liên</a:t>
                      </a:r>
                      <a:endParaRPr lang="en-US" sz="28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p>
                      <a:pPr marL="0" indent="0" algn="just">
                        <a:buNone/>
                      </a:pPr>
                      <a:endParaRPr lang="en-US" sz="20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2. Kháng chiến chống Pháp</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3. Phong trào Cần vương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6. Thực thi chủ quyền ở quần đảo Hoàng Sa, quần đảo Trường Sa</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7. Gia Long</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8. Minh </a:t>
                      </a:r>
                      <a:r>
                        <a:rPr lang="en-US" sz="2400" b="1" dirty="0" err="1">
                          <a:solidFill>
                            <a:srgbClr val="002060"/>
                          </a:solidFill>
                          <a:effectLst/>
                          <a:latin typeface="Cambria" panose="02040503050406030204" pitchFamily="18" charset="0"/>
                          <a:ea typeface="Cambria" panose="02040503050406030204" pitchFamily="18" charset="0"/>
                        </a:rPr>
                        <a:t>Mạng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11. </a:t>
                      </a:r>
                      <a:r>
                        <a:rPr lang="en-US" sz="2400" b="1" dirty="0" err="1">
                          <a:solidFill>
                            <a:srgbClr val="002060"/>
                          </a:solidFill>
                          <a:effectLst/>
                          <a:latin typeface="Cambria" panose="02040503050406030204" pitchFamily="18" charset="0"/>
                          <a:ea typeface="Cambria" panose="02040503050406030204" pitchFamily="18" charset="0"/>
                        </a:rPr>
                        <a:t>Nguyễn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Công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Trứ</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14. Phan </a:t>
                      </a:r>
                      <a:r>
                        <a:rPr lang="en-US" sz="2400" b="1" dirty="0" err="1">
                          <a:solidFill>
                            <a:srgbClr val="002060"/>
                          </a:solidFill>
                          <a:effectLst/>
                          <a:latin typeface="Cambria" panose="02040503050406030204" pitchFamily="18" charset="0"/>
                          <a:ea typeface="Cambria" panose="02040503050406030204" pitchFamily="18" charset="0"/>
                        </a:rPr>
                        <a:t>Đình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Phùng</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15. </a:t>
                      </a:r>
                      <a:r>
                        <a:rPr lang="en-US" sz="2400" b="1" dirty="0" err="1">
                          <a:solidFill>
                            <a:srgbClr val="002060"/>
                          </a:solidFill>
                          <a:effectLst/>
                          <a:latin typeface="Cambria" panose="02040503050406030204" pitchFamily="18" charset="0"/>
                          <a:ea typeface="Cambria" panose="02040503050406030204" pitchFamily="18" charset="0"/>
                        </a:rPr>
                        <a:t>Hàm</a:t>
                      </a:r>
                      <a:r>
                        <a:rPr lang="en-US" sz="2400" b="1" dirty="0">
                          <a:solidFill>
                            <a:srgbClr val="002060"/>
                          </a:solidFill>
                          <a:effectLst/>
                          <a:latin typeface="Cambria" panose="02040503050406030204" pitchFamily="18" charset="0"/>
                          <a:ea typeface="Cambria" panose="02040503050406030204" pitchFamily="18" charset="0"/>
                        </a:rPr>
                        <a:t> Nghi</a:t>
                      </a:r>
                    </a:p>
                    <a:p>
                      <a:pPr marL="0" marR="0" algn="just">
                        <a:lnSpc>
                          <a:spcPct val="115000"/>
                        </a:lnSpc>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rPr>
                        <a:t>16. Tôn </a:t>
                      </a:r>
                      <a:r>
                        <a:rPr lang="en-US" sz="2400" b="1" dirty="0" err="1">
                          <a:solidFill>
                            <a:srgbClr val="002060"/>
                          </a:solidFill>
                          <a:effectLst/>
                          <a:latin typeface="Cambria" panose="02040503050406030204" pitchFamily="18" charset="0"/>
                          <a:ea typeface="Cambria" panose="02040503050406030204" pitchFamily="18" charset="0"/>
                        </a:rPr>
                        <a:t>Thất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Thuyết</a:t>
                      </a:r>
                      <a:endParaRPr lang="en-US" sz="2400" b="1"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vi-VN"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161517"/>
                  </a:ext>
                </a:extLst>
              </a:tr>
            </a:tbl>
          </a:graphicData>
        </a:graphic>
      </p:graphicFrame>
    </p:spTree>
    <p:extLst>
      <p:ext uri="{BB962C8B-B14F-4D97-AF65-F5344CB8AC3E}">
        <p14:creationId xmlns:p14="http://schemas.microsoft.com/office/powerpoint/2010/main" val="3916809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1325</TotalTime>
  <Words>551</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Amatic SC</vt:lpstr>
      <vt:lpstr>Aptos</vt:lpstr>
      <vt:lpstr>Aptos Display</vt:lpstr>
      <vt:lpstr>Arial</vt:lpstr>
      <vt:lpstr>Bebas Neue</vt:lpstr>
      <vt:lpstr>Calibri</vt:lpstr>
      <vt:lpstr>Cambria</vt:lpstr>
      <vt:lpstr>Nunito</vt:lpstr>
      <vt:lpstr>Times New Roman</vt:lpstr>
      <vt:lpstr>Office Theme</vt:lpstr>
      <vt:lpstr>2_Custom Design</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A13740</cp:lastModifiedBy>
  <cp:revision>191</cp:revision>
  <dcterms:created xsi:type="dcterms:W3CDTF">2023-08-27T05:34:41Z</dcterms:created>
  <dcterms:modified xsi:type="dcterms:W3CDTF">2025-04-03T09:45:35Z</dcterms:modified>
  <cp:category>9Slide.vn</cp:category>
</cp:coreProperties>
</file>