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36"/>
  </p:notesMasterIdLst>
  <p:sldIdLst>
    <p:sldId id="280" r:id="rId4"/>
    <p:sldId id="417" r:id="rId5"/>
    <p:sldId id="350" r:id="rId6"/>
    <p:sldId id="353" r:id="rId7"/>
    <p:sldId id="418" r:id="rId8"/>
    <p:sldId id="419" r:id="rId9"/>
    <p:sldId id="420" r:id="rId10"/>
    <p:sldId id="421" r:id="rId11"/>
    <p:sldId id="257" r:id="rId12"/>
    <p:sldId id="258" r:id="rId13"/>
    <p:sldId id="259" r:id="rId14"/>
    <p:sldId id="261" r:id="rId15"/>
    <p:sldId id="407" r:id="rId16"/>
    <p:sldId id="394" r:id="rId17"/>
    <p:sldId id="395" r:id="rId18"/>
    <p:sldId id="396" r:id="rId19"/>
    <p:sldId id="416" r:id="rId20"/>
    <p:sldId id="409" r:id="rId21"/>
    <p:sldId id="415" r:id="rId22"/>
    <p:sldId id="410" r:id="rId23"/>
    <p:sldId id="411" r:id="rId24"/>
    <p:sldId id="412" r:id="rId25"/>
    <p:sldId id="413" r:id="rId26"/>
    <p:sldId id="269" r:id="rId27"/>
    <p:sldId id="263" r:id="rId28"/>
    <p:sldId id="423" r:id="rId29"/>
    <p:sldId id="424" r:id="rId30"/>
    <p:sldId id="425" r:id="rId31"/>
    <p:sldId id="426" r:id="rId32"/>
    <p:sldId id="432" r:id="rId33"/>
    <p:sldId id="430" r:id="rId34"/>
    <p:sldId id="4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autoAdjust="0"/>
    <p:restoredTop sz="89005" autoAdjust="0"/>
  </p:normalViewPr>
  <p:slideViewPr>
    <p:cSldViewPr snapToGrid="0">
      <p:cViewPr varScale="1">
        <p:scale>
          <a:sx n="74" d="100"/>
          <a:sy n="74" d="100"/>
        </p:scale>
        <p:origin x="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EC1E004-75DD-44B2-BAD4-2ED1C5C01BD0}" type="slidenum">
              <a:rPr lang="en-US" smtClean="0"/>
              <a:t>1</a:t>
            </a:fld>
            <a:endParaRPr lang="en-US"/>
          </a:p>
        </p:txBody>
      </p:sp>
    </p:spTree>
    <p:extLst>
      <p:ext uri="{BB962C8B-B14F-4D97-AF65-F5344CB8AC3E}">
        <p14:creationId xmlns:p14="http://schemas.microsoft.com/office/powerpoint/2010/main" val="323405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EC1E004-75DD-44B2-BAD4-2ED1C5C01BD0}" type="slidenum">
              <a:rPr lang="en-US" smtClean="0"/>
              <a:t>3</a:t>
            </a:fld>
            <a:endParaRPr lang="en-US"/>
          </a:p>
        </p:txBody>
      </p:sp>
    </p:spTree>
    <p:extLst>
      <p:ext uri="{BB962C8B-B14F-4D97-AF65-F5344CB8AC3E}">
        <p14:creationId xmlns:p14="http://schemas.microsoft.com/office/powerpoint/2010/main" val="202644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2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VN" dirty="0"/>
          </a:p>
        </p:txBody>
      </p:sp>
      <p:sp>
        <p:nvSpPr>
          <p:cNvPr id="4" name="Slide Number Placeholder 3"/>
          <p:cNvSpPr>
            <a:spLocks noGrp="1"/>
          </p:cNvSpPr>
          <p:nvPr>
            <p:ph type="sldNum" sz="quarter" idx="5"/>
          </p:nvPr>
        </p:nvSpPr>
        <p:spPr/>
        <p:txBody>
          <a:bodyPr/>
          <a:lstStyle/>
          <a:p>
            <a:fld id="{DEC1E004-75DD-44B2-BAD4-2ED1C5C01BD0}" type="slidenum">
              <a:rPr lang="en-US" smtClean="0"/>
              <a:t>8</a:t>
            </a:fld>
            <a:endParaRPr lang="en-US"/>
          </a:p>
        </p:txBody>
      </p:sp>
    </p:spTree>
    <p:extLst>
      <p:ext uri="{BB962C8B-B14F-4D97-AF65-F5344CB8AC3E}">
        <p14:creationId xmlns:p14="http://schemas.microsoft.com/office/powerpoint/2010/main" val="251374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4/3/2025</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7511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9351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8265876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63933263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71109972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77509305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9700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96894386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44801105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1509159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4/3/2025</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9762983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3378515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1771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4/3/2025</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0588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58.png"/><Relationship Id="rId5" Type="http://schemas.openxmlformats.org/officeDocument/2006/relationships/image" Target="../media/image7.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3.jpeg"/><Relationship Id="rId4" Type="http://schemas.openxmlformats.org/officeDocument/2006/relationships/image" Target="../media/image19.sv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9.sv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19.sv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1.png"/><Relationship Id="rId5" Type="http://schemas.openxmlformats.org/officeDocument/2006/relationships/image" Target="../media/image19.svg"/><Relationship Id="rId10" Type="http://schemas.openxmlformats.org/officeDocument/2006/relationships/image" Target="../media/image30.jpeg"/><Relationship Id="rId4" Type="http://schemas.openxmlformats.org/officeDocument/2006/relationships/image" Target="../media/image18.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742CD20-E113-4D7E-BE68-A858190C5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350"/>
          <a:stretch/>
        </p:blipFill>
        <p:spPr bwMode="auto">
          <a:xfrm>
            <a:off x="-2" y="4440181"/>
            <a:ext cx="12192000" cy="43651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71665364-A2E1-D930-6C07-B4D4D41A7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827"/>
          <a:stretch/>
        </p:blipFill>
        <p:spPr bwMode="auto">
          <a:xfrm>
            <a:off x="0" y="-905344"/>
            <a:ext cx="12192000" cy="38523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92431" y="1939259"/>
            <a:ext cx="11970774" cy="1754326"/>
          </a:xfrm>
          <a:prstGeom prst="rect">
            <a:avLst/>
          </a:prstGeom>
        </p:spPr>
        <p:txBody>
          <a:bodyPr wrap="square">
            <a:spAutoFit/>
          </a:bodyPr>
          <a:lstStyle/>
          <a:p>
            <a:pPr algn="ctr">
              <a:defRPr/>
            </a:pPr>
            <a:r>
              <a:rPr lang="en-US" altLang="en-US" sz="5400" b="1" dirty="0">
                <a:ln w="22225">
                  <a:solidFill>
                    <a:schemeClr val="accent2"/>
                  </a:solidFill>
                  <a:prstDash val="solid"/>
                </a:ln>
                <a:solidFill>
                  <a:schemeClr val="accent2">
                    <a:lumMod val="40000"/>
                    <a:lumOff val="60000"/>
                  </a:schemeClr>
                </a:solidFill>
                <a:cs typeface="Times New Roman" panose="02020603050405020304" pitchFamily="18" charset="0"/>
              </a:rPr>
              <a:t>BÀI 4: DÂN CƯ VÀ DÂN TỘC Ở VIỆT NAM </a:t>
            </a:r>
          </a:p>
          <a:p>
            <a:pPr algn="ctr">
              <a:defRPr/>
            </a:pPr>
            <a:r>
              <a:rPr lang="en-US" altLang="en-US" sz="5400" b="1" dirty="0">
                <a:ln w="22225">
                  <a:solidFill>
                    <a:schemeClr val="accent2"/>
                  </a:solidFill>
                  <a:prstDash val="solid"/>
                </a:ln>
                <a:solidFill>
                  <a:schemeClr val="accent2">
                    <a:lumMod val="40000"/>
                    <a:lumOff val="60000"/>
                  </a:schemeClr>
                </a:solidFill>
                <a:cs typeface="Times New Roman" panose="02020603050405020304" pitchFamily="18" charset="0"/>
              </a:rPr>
              <a:t>(TIẾT 3)</a:t>
            </a:r>
          </a:p>
        </p:txBody>
      </p:sp>
      <p:sp>
        <p:nvSpPr>
          <p:cNvPr id="3" name="TextBox 2">
            <a:extLst>
              <a:ext uri="{FF2B5EF4-FFF2-40B4-BE49-F238E27FC236}">
                <a16:creationId xmlns:a16="http://schemas.microsoft.com/office/drawing/2014/main" id="{B9C4CB34-32A0-AB2A-147C-D09716473DDD}"/>
              </a:ext>
            </a:extLst>
          </p:cNvPr>
          <p:cNvSpPr txBox="1"/>
          <p:nvPr/>
        </p:nvSpPr>
        <p:spPr>
          <a:xfrm>
            <a:off x="930731" y="142672"/>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Tìm hiểu về dân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a:extLst>
              <a:ext uri="{FF2B5EF4-FFF2-40B4-BE49-F238E27FC236}">
                <a16:creationId xmlns:a16="http://schemas.microsoft.com/office/drawing/2014/main" id="{77186B46-2E30-3501-BAFE-D9AED4C404BF}"/>
              </a:ext>
            </a:extLst>
          </p:cNvPr>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12" name="Google Shape;779;p7">
            <a:extLst>
              <a:ext uri="{FF2B5EF4-FFF2-40B4-BE49-F238E27FC236}">
                <a16:creationId xmlns:a16="http://schemas.microsoft.com/office/drawing/2014/main" id="{3AE00266-B9AB-D0D2-3668-6BE97942B567}"/>
              </a:ext>
            </a:extLst>
          </p:cNvPr>
          <p:cNvSpPr txBox="1"/>
          <p:nvPr/>
        </p:nvSpPr>
        <p:spPr>
          <a:xfrm>
            <a:off x="3721832" y="834604"/>
            <a:ext cx="5052483" cy="1061789"/>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4000" b="1" i="0" u="none" strike="noStrike" cap="none" dirty="0" err="1">
                <a:solidFill>
                  <a:schemeClr val="lt1"/>
                </a:solidFill>
                <a:latin typeface="Cambria" panose="02040503050406030204" pitchFamily="18" charset="0"/>
                <a:ea typeface="Cambria" panose="02040503050406030204" pitchFamily="18" charset="0"/>
                <a:cs typeface="Times New Roman"/>
                <a:sym typeface="Times New Roman"/>
              </a:rPr>
              <a:t>Nước</a:t>
            </a:r>
            <a:r>
              <a:rPr lang="en-US"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rPr>
              <a:t> ta </a:t>
            </a:r>
            <a:r>
              <a:rPr lang="en-US" sz="4000" b="1" i="0" u="none" strike="noStrike" cap="none"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rPr>
              <a:t> </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rPr>
              <a:t>bao </a:t>
            </a:r>
            <a:r>
              <a:rPr lang="en-US" sz="4000" b="1" i="0" u="none" strike="noStrike" cap="none" dirty="0" err="1">
                <a:solidFill>
                  <a:schemeClr val="lt1"/>
                </a:solidFill>
                <a:latin typeface="Cambria" panose="02040503050406030204" pitchFamily="18" charset="0"/>
                <a:ea typeface="Cambria" panose="02040503050406030204" pitchFamily="18" charset="0"/>
                <a:cs typeface="Times New Roman"/>
                <a:sym typeface="Times New Roman"/>
              </a:rPr>
              <a:t>nhiêu</a:t>
            </a:r>
            <a:r>
              <a:rPr lang="en-US"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i="0" u="none" strike="noStrike" cap="none"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i="0" u="none" strike="noStrike" cap="none"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13" name="Google Shape;780;p7">
            <a:extLst>
              <a:ext uri="{FF2B5EF4-FFF2-40B4-BE49-F238E27FC236}">
                <a16:creationId xmlns:a16="http://schemas.microsoft.com/office/drawing/2014/main" id="{C141CE87-648C-721F-5C7E-5812C65A3E53}"/>
              </a:ext>
            </a:extLst>
          </p:cNvPr>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14" name="Google Shape;781;p7">
            <a:extLst>
              <a:ext uri="{FF2B5EF4-FFF2-40B4-BE49-F238E27FC236}">
                <a16:creationId xmlns:a16="http://schemas.microsoft.com/office/drawing/2014/main" id="{E30BB7FF-360F-6898-8095-E0E1414AB726}"/>
              </a:ext>
            </a:extLst>
          </p:cNvPr>
          <p:cNvGrpSpPr/>
          <p:nvPr/>
        </p:nvGrpSpPr>
        <p:grpSpPr>
          <a:xfrm>
            <a:off x="5027930" y="2638425"/>
            <a:ext cx="4167505" cy="1033780"/>
            <a:chOff x="7918" y="4155"/>
            <a:chExt cx="6563" cy="1628"/>
          </a:xfrm>
        </p:grpSpPr>
        <p:pic>
          <p:nvPicPr>
            <p:cNvPr id="15" name="Google Shape;782;p7">
              <a:extLst>
                <a:ext uri="{FF2B5EF4-FFF2-40B4-BE49-F238E27FC236}">
                  <a16:creationId xmlns:a16="http://schemas.microsoft.com/office/drawing/2014/main" id="{F25D9FC4-820F-67AC-3CB5-DD0F69293F90}"/>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18" name="Google Shape;783;p7">
              <a:extLst>
                <a:ext uri="{FF2B5EF4-FFF2-40B4-BE49-F238E27FC236}">
                  <a16:creationId xmlns:a16="http://schemas.microsoft.com/office/drawing/2014/main" id="{E675500A-323C-D203-F21F-A4C3B494F3D3}"/>
                </a:ext>
              </a:extLst>
            </p:cNvPr>
            <p:cNvSpPr/>
            <p:nvPr/>
          </p:nvSpPr>
          <p:spPr>
            <a:xfrm>
              <a:off x="8476"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A. 54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19" name="Google Shape;784;p7">
            <a:extLst>
              <a:ext uri="{FF2B5EF4-FFF2-40B4-BE49-F238E27FC236}">
                <a16:creationId xmlns:a16="http://schemas.microsoft.com/office/drawing/2014/main" id="{ED795DFE-E821-2675-9EC2-2953FDDCC85C}"/>
              </a:ext>
            </a:extLst>
          </p:cNvPr>
          <p:cNvGrpSpPr/>
          <p:nvPr/>
        </p:nvGrpSpPr>
        <p:grpSpPr>
          <a:xfrm>
            <a:off x="5027930" y="4094480"/>
            <a:ext cx="4167505" cy="1033780"/>
            <a:chOff x="7918" y="4155"/>
            <a:chExt cx="6563" cy="1628"/>
          </a:xfrm>
        </p:grpSpPr>
        <p:pic>
          <p:nvPicPr>
            <p:cNvPr id="20" name="Google Shape;785;p7">
              <a:extLst>
                <a:ext uri="{FF2B5EF4-FFF2-40B4-BE49-F238E27FC236}">
                  <a16:creationId xmlns:a16="http://schemas.microsoft.com/office/drawing/2014/main" id="{897238ED-7F48-807A-E0C6-B443CC716B0A}"/>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1" name="Google Shape;786;p7">
              <a:extLst>
                <a:ext uri="{FF2B5EF4-FFF2-40B4-BE49-F238E27FC236}">
                  <a16:creationId xmlns:a16="http://schemas.microsoft.com/office/drawing/2014/main" id="{9E887CBB-65DB-A604-4286-614E79E8F24A}"/>
                </a:ext>
              </a:extLst>
            </p:cNvPr>
            <p:cNvSpPr/>
            <p:nvPr/>
          </p:nvSpPr>
          <p:spPr>
            <a:xfrm>
              <a:off x="8501" y="4364"/>
              <a:ext cx="5397"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B. 64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22" name="Google Shape;787;p7">
            <a:extLst>
              <a:ext uri="{FF2B5EF4-FFF2-40B4-BE49-F238E27FC236}">
                <a16:creationId xmlns:a16="http://schemas.microsoft.com/office/drawing/2014/main" id="{9BAB23D7-CC54-0F3E-BA66-D725E21CACD7}"/>
              </a:ext>
            </a:extLst>
          </p:cNvPr>
          <p:cNvGrpSpPr/>
          <p:nvPr/>
        </p:nvGrpSpPr>
        <p:grpSpPr>
          <a:xfrm>
            <a:off x="5027930" y="5373370"/>
            <a:ext cx="4167505" cy="1033780"/>
            <a:chOff x="7918" y="4155"/>
            <a:chExt cx="6563" cy="1628"/>
          </a:xfrm>
        </p:grpSpPr>
        <p:pic>
          <p:nvPicPr>
            <p:cNvPr id="23" name="Google Shape;788;p7">
              <a:extLst>
                <a:ext uri="{FF2B5EF4-FFF2-40B4-BE49-F238E27FC236}">
                  <a16:creationId xmlns:a16="http://schemas.microsoft.com/office/drawing/2014/main" id="{C44719AF-4422-2FF2-4A59-008ACCCB3176}"/>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4" name="Google Shape;789;p7">
              <a:extLst>
                <a:ext uri="{FF2B5EF4-FFF2-40B4-BE49-F238E27FC236}">
                  <a16:creationId xmlns:a16="http://schemas.microsoft.com/office/drawing/2014/main" id="{645F878E-1C19-083A-BE37-9858C8E82BEE}"/>
                </a:ext>
              </a:extLst>
            </p:cNvPr>
            <p:cNvSpPr/>
            <p:nvPr/>
          </p:nvSpPr>
          <p:spPr>
            <a:xfrm>
              <a:off x="8477"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C. 63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pic>
        <p:nvPicPr>
          <p:cNvPr id="25" name="Google Shape;790;p7">
            <a:extLst>
              <a:ext uri="{FF2B5EF4-FFF2-40B4-BE49-F238E27FC236}">
                <a16:creationId xmlns:a16="http://schemas.microsoft.com/office/drawing/2014/main" id="{EFB82D14-D808-A4BC-18A2-94A9613CC114}"/>
              </a:ext>
            </a:extLst>
          </p:cNvPr>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p:tgtEl>
                                          <p:spTgt spid="25"/>
                                        </p:tgtEl>
                                        <p:attrNameLst>
                                          <p:attrName>ppt_w</p:attrName>
                                        </p:attrNameLst>
                                      </p:cBhvr>
                                      <p:tavLst>
                                        <p:tav tm="0">
                                          <p:val>
                                            <p:strVal val="0"/>
                                          </p:val>
                                        </p:tav>
                                        <p:tav tm="100000">
                                          <p:val>
                                            <p:strVal val="#ppt_w"/>
                                          </p:val>
                                        </p:tav>
                                      </p:tavLst>
                                    </p:anim>
                                    <p:anim calcmode="lin" valueType="num">
                                      <p:cBhvr additive="base">
                                        <p:cTn id="28" dur="250"/>
                                        <p:tgtEl>
                                          <p:spTgt spid="2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flipH="1">
            <a:off x="3220085" y="304165"/>
            <a:ext cx="7219950" cy="5165302"/>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4036215" y="905242"/>
            <a:ext cx="5717229" cy="2554505"/>
          </a:xfrm>
          <a:prstGeom prst="rect">
            <a:avLst/>
          </a:prstGeom>
          <a:noFill/>
          <a:ln>
            <a:noFill/>
          </a:ln>
        </p:spPr>
        <p:txBody>
          <a:bodyPr spcFirstLastPara="1" wrap="square" lIns="91425" tIns="45700" rIns="91425" bIns="45700" anchor="t" anchorCtr="0">
            <a:spAutoFit/>
          </a:bodyPr>
          <a:lstStyle/>
          <a:p>
            <a:pPr marL="342900" lvl="3" algn="just">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Việt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Nam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54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cùng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trong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Kinh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đông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nhất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407987" y="3131714"/>
            <a:ext cx="2687955" cy="4675505"/>
          </a:xfrm>
          <a:prstGeom prst="rect">
            <a:avLst/>
          </a:prstGeom>
          <a:noFill/>
          <a:ln>
            <a:noFill/>
          </a:ln>
        </p:spPr>
      </p:pic>
    </p:spTree>
    <p:extLst>
      <p:ext uri="{BB962C8B-B14F-4D97-AF65-F5344CB8AC3E}">
        <p14:creationId xmlns:p14="http://schemas.microsoft.com/office/powerpoint/2010/main" val="3126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Google Shape;770;p6">
            <a:extLst>
              <a:ext uri="{FF2B5EF4-FFF2-40B4-BE49-F238E27FC236}">
                <a16:creationId xmlns:a16="http://schemas.microsoft.com/office/drawing/2014/main" id="{32432B0B-CC9E-C5E6-A927-E14FDCD4A56B}"/>
              </a:ext>
            </a:extLst>
          </p:cNvPr>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pic>
        <p:nvPicPr>
          <p:cNvPr id="15" name="Google Shape;772;p6">
            <a:extLst>
              <a:ext uri="{FF2B5EF4-FFF2-40B4-BE49-F238E27FC236}">
                <a16:creationId xmlns:a16="http://schemas.microsoft.com/office/drawing/2014/main" id="{DF1630F6-A162-3C80-C385-122851FDE7E6}"/>
              </a:ext>
            </a:extLst>
          </p:cNvPr>
          <p:cNvPicPr preferRelativeResize="0"/>
          <p:nvPr/>
        </p:nvPicPr>
        <p:blipFill rotWithShape="1">
          <a:blip r:embed="rId4">
            <a:alphaModFix/>
          </a:blip>
          <a:srcRect/>
          <a:stretch/>
        </p:blipFill>
        <p:spPr>
          <a:xfrm>
            <a:off x="1167867" y="3343784"/>
            <a:ext cx="7315200" cy="3246120"/>
          </a:xfrm>
          <a:prstGeom prst="rect">
            <a:avLst/>
          </a:prstGeom>
          <a:noFill/>
          <a:ln>
            <a:noFill/>
          </a:ln>
        </p:spPr>
      </p:pic>
      <p:pic>
        <p:nvPicPr>
          <p:cNvPr id="16" name="Picture 15">
            <a:extLst>
              <a:ext uri="{FF2B5EF4-FFF2-40B4-BE49-F238E27FC236}">
                <a16:creationId xmlns:a16="http://schemas.microsoft.com/office/drawing/2014/main" id="{CAF131FF-BDEB-F99D-AD6E-53147923BA44}"/>
              </a:ext>
            </a:extLst>
          </p:cNvPr>
          <p:cNvPicPr>
            <a:picLocks noChangeAspect="1"/>
          </p:cNvPicPr>
          <p:nvPr/>
        </p:nvPicPr>
        <p:blipFill>
          <a:blip r:embed="rId5"/>
          <a:stretch>
            <a:fillRect/>
          </a:stretch>
        </p:blipFill>
        <p:spPr>
          <a:xfrm>
            <a:off x="3221156" y="1785556"/>
            <a:ext cx="6834208" cy="1755800"/>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2312074" y="1888728"/>
            <a:ext cx="7618424" cy="18651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2400" dirty="0">
                <a:solidFill>
                  <a:prstClr val="black"/>
                </a:solidFill>
                <a:latin typeface="Cambria" panose="02040503050406030204" pitchFamily="18" charset="0"/>
                <a:ea typeface="Cambria" panose="02040503050406030204" pitchFamily="18" charset="0"/>
              </a:rPr>
              <a:t>HS </a:t>
            </a:r>
            <a:r>
              <a:rPr lang="en-US" sz="2400" dirty="0">
                <a:solidFill>
                  <a:prstClr val="black"/>
                </a:solidFill>
                <a:latin typeface="Cambria" panose="02040503050406030204" pitchFamily="18" charset="0"/>
                <a:ea typeface="Cambria" panose="02040503050406030204" pitchFamily="18" charset="0"/>
              </a:rPr>
              <a:t>3</a:t>
            </a:r>
            <a:r>
              <a:rPr lang="vi-VN" sz="2400" dirty="0">
                <a:solidFill>
                  <a:prstClr val="black"/>
                </a:solidFill>
                <a:latin typeface="Cambria" panose="02040503050406030204" pitchFamily="18" charset="0"/>
                <a:ea typeface="Cambria" panose="02040503050406030204" pitchFamily="18" charset="0"/>
              </a:rPr>
              <a:t> đội </a:t>
            </a:r>
            <a:r>
              <a:rPr lang="en-US" sz="2400" dirty="0" err="1">
                <a:solidFill>
                  <a:prstClr val="black"/>
                </a:solidFill>
                <a:latin typeface="Cambria" panose="02040503050406030204" pitchFamily="18" charset="0"/>
                <a:ea typeface="Cambria" panose="02040503050406030204" pitchFamily="18" charset="0"/>
              </a:rPr>
              <a:t>thực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hiện</a:t>
            </a:r>
            <a:r>
              <a:rPr lang="en-US" sz="2400" dirty="0">
                <a:solidFill>
                  <a:prstClr val="black"/>
                </a:solidFill>
                <a:latin typeface="Cambria" panose="02040503050406030204" pitchFamily="18" charset="0"/>
                <a:ea typeface="Cambria" panose="02040503050406030204" pitchFamily="18" charset="0"/>
              </a:rPr>
              <a:t>: 3 </a:t>
            </a:r>
            <a:r>
              <a:rPr lang="en-US" sz="2400" dirty="0" err="1">
                <a:solidFill>
                  <a:prstClr val="black"/>
                </a:solidFill>
                <a:latin typeface="Cambria" panose="02040503050406030204" pitchFamily="18" charset="0"/>
                <a:ea typeface="Cambria" panose="02040503050406030204" pitchFamily="18" charset="0"/>
              </a:rPr>
              <a:t>phút</a:t>
            </a:r>
            <a:endParaRPr lang="vi-VN" sz="2400" dirty="0">
              <a:solidFill>
                <a:prstClr val="black"/>
              </a:solidFill>
              <a:latin typeface="Cambria" panose="02040503050406030204" pitchFamily="18" charset="0"/>
              <a:ea typeface="Cambria" panose="02040503050406030204" pitchFamily="18" charset="0"/>
            </a:endParaRP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của các đội lần lượt </a:t>
            </a:r>
            <a:r>
              <a:rPr lang="en-US" sz="2400" dirty="0" err="1">
                <a:solidFill>
                  <a:prstClr val="black"/>
                </a:solidFill>
                <a:latin typeface="Cambria" panose="02040503050406030204" pitchFamily="18" charset="0"/>
                <a:ea typeface="Cambria" panose="02040503050406030204" pitchFamily="18" charset="0"/>
              </a:rPr>
              <a:t>viết</a:t>
            </a:r>
            <a:r>
              <a:rPr lang="vi-VN" sz="2400" dirty="0">
                <a:solidFill>
                  <a:prstClr val="black"/>
                </a:solidFill>
                <a:latin typeface="Cambria" panose="02040503050406030204" pitchFamily="18" charset="0"/>
                <a:ea typeface="Cambria" panose="02040503050406030204" pitchFamily="18" charset="0"/>
              </a:rPr>
              <a:t> tên một dân tộc ở </a:t>
            </a:r>
            <a:r>
              <a:rPr lang="en-US" sz="2400" dirty="0" err="1">
                <a:solidFill>
                  <a:prstClr val="black"/>
                </a:solidFill>
                <a:latin typeface="Cambria" panose="02040503050406030204" pitchFamily="18" charset="0"/>
                <a:ea typeface="Cambria" panose="02040503050406030204" pitchFamily="18" charset="0"/>
              </a:rPr>
              <a:t>phiếu</a:t>
            </a:r>
            <a:endParaRPr lang="en-US" sz="2400" dirty="0">
              <a:solidFill>
                <a:prstClr val="black"/>
              </a:solidFill>
              <a:latin typeface="Cambria" panose="02040503050406030204" pitchFamily="18" charset="0"/>
              <a:ea typeface="Cambria" panose="02040503050406030204" pitchFamily="18" charset="0"/>
            </a:endParaRP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nối tiếp </a:t>
            </a:r>
            <a:r>
              <a:rPr lang="en-US" sz="2400" dirty="0" err="1">
                <a:solidFill>
                  <a:prstClr val="black"/>
                </a:solidFill>
                <a:latin typeface="Cambria" panose="02040503050406030204" pitchFamily="18" charset="0"/>
                <a:ea typeface="Cambria" panose="02040503050406030204" pitchFamily="18" charset="0"/>
              </a:rPr>
              <a:t>viết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phiếu</a:t>
            </a:r>
            <a:r>
              <a:rPr lang="vi-VN" sz="2400" dirty="0">
                <a:solidFill>
                  <a:prstClr val="black"/>
                </a:solidFill>
                <a:latin typeface="Cambria" panose="02040503050406030204" pitchFamily="18" charset="0"/>
                <a:ea typeface="Cambria" panose="02040503050406030204" pitchFamily="18" charset="0"/>
              </a:rPr>
              <a:t> cho đến hết. </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Đội nào </a:t>
            </a:r>
            <a:r>
              <a:rPr lang="en-US" sz="2400" dirty="0" err="1">
                <a:solidFill>
                  <a:prstClr val="black"/>
                </a:solidFill>
                <a:latin typeface="Cambria" panose="02040503050406030204" pitchFamily="18" charset="0"/>
                <a:ea typeface="Cambria" panose="02040503050406030204" pitchFamily="18" charset="0"/>
              </a:rPr>
              <a:t>viết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nhiều</a:t>
            </a:r>
            <a:r>
              <a:rPr lang="vi-VN" sz="2400" dirty="0">
                <a:solidFill>
                  <a:prstClr val="black"/>
                </a:solidFill>
                <a:latin typeface="Cambria" panose="02040503050406030204" pitchFamily="18" charset="0"/>
                <a:ea typeface="Cambria" panose="02040503050406030204" pitchFamily="18" charset="0"/>
              </a:rPr>
              <a:t> nhất sẽ chiến thắng. </a:t>
            </a: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8854015" y="3826933"/>
            <a:ext cx="3337985" cy="3337985"/>
          </a:xfrm>
          <a:prstGeom prst="rect">
            <a:avLst/>
          </a:prstGeom>
        </p:spPr>
      </p:pic>
      <p:pic>
        <p:nvPicPr>
          <p:cNvPr id="16" name="Picture 15">
            <a:extLst>
              <a:ext uri="{FF2B5EF4-FFF2-40B4-BE49-F238E27FC236}">
                <a16:creationId xmlns:a16="http://schemas.microsoft.com/office/drawing/2014/main" id="{944E3B0E-565C-25E5-D2CE-98115CB59C89}"/>
              </a:ext>
            </a:extLst>
          </p:cNvPr>
          <p:cNvPicPr>
            <a:picLocks noChangeAspect="1"/>
          </p:cNvPicPr>
          <p:nvPr/>
        </p:nvPicPr>
        <p:blipFill>
          <a:blip r:embed="rId4"/>
          <a:stretch>
            <a:fillRect/>
          </a:stretch>
        </p:blipFill>
        <p:spPr>
          <a:xfrm>
            <a:off x="3315307" y="318119"/>
            <a:ext cx="5611959" cy="1629876"/>
          </a:xfrm>
          <a:prstGeom prst="rect">
            <a:avLst/>
          </a:prstGeom>
        </p:spPr>
      </p:pic>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36160"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descr="54 Dân tộc, bao nhiêu ngôn ngữ?">
            <a:extLst>
              <a:ext uri="{FF2B5EF4-FFF2-40B4-BE49-F238E27FC236}">
                <a16:creationId xmlns:a16="http://schemas.microsoft.com/office/drawing/2014/main" id="{71BE867A-9428-B9B1-1DC7-EC2ED5CA7AD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4683" y="1765544"/>
            <a:ext cx="8243837" cy="4293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5F494EAD-F648-772E-A572-B2CE5065E5DA}"/>
              </a:ext>
            </a:extLst>
          </p:cNvPr>
          <p:cNvPicPr>
            <a:picLocks noChangeAspect="1"/>
          </p:cNvPicPr>
          <p:nvPr/>
        </p:nvPicPr>
        <p:blipFill>
          <a:blip r:embed="rId6"/>
          <a:stretch>
            <a:fillRect/>
          </a:stretch>
        </p:blipFill>
        <p:spPr>
          <a:xfrm>
            <a:off x="2666339" y="649181"/>
            <a:ext cx="7071973" cy="987638"/>
          </a:xfrm>
          <a:prstGeom prst="rect">
            <a:avLst/>
          </a:prstGeom>
        </p:spPr>
      </p:pic>
      <p:pic>
        <p:nvPicPr>
          <p:cNvPr id="6" name="Y2meta.app-5 Min Countdown Flip Clock Timer _ Simple Beeps 🌸🔔.mp4">
            <a:hlinkClick r:id="" action="ppaction://media"/>
            <a:extLst>
              <a:ext uri="{FF2B5EF4-FFF2-40B4-BE49-F238E27FC236}">
                <a16:creationId xmlns:a16="http://schemas.microsoft.com/office/drawing/2014/main" id="{C56359FC-0E77-0B51-7282-4A7DF801FC39}"/>
              </a:ext>
            </a:extLst>
          </p:cNvPr>
          <p:cNvPicPr>
            <a:picLocks noChangeAspect="1"/>
          </p:cNvPicPr>
          <p:nvPr>
            <a:videoFile r:link="rId1"/>
            <p:extLst>
              <p:ext uri="{DAA4B4D4-6D71-4841-9C94-3DE7FCFB9230}">
                <p14:media xmlns:p14="http://schemas.microsoft.com/office/powerpoint/2010/main" r:embed="rId2">
                  <p14:trim st="124738.0871"/>
                </p14:media>
              </p:ext>
            </p:extLst>
          </p:nvPr>
        </p:nvPicPr>
        <p:blipFill rotWithShape="1">
          <a:blip r:embed="rId7"/>
          <a:srcRect l="17384" t="9979" r="15615" b="8894"/>
          <a:stretch/>
        </p:blipFill>
        <p:spPr>
          <a:xfrm>
            <a:off x="9738313" y="254176"/>
            <a:ext cx="2119580" cy="1443606"/>
          </a:xfrm>
          <a:prstGeom prst="rect">
            <a:avLst/>
          </a:prstGeom>
        </p:spPr>
      </p:pic>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052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5101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ED577568-37A0-397B-9E89-15AE038EEA9A}"/>
              </a:ext>
            </a:extLst>
          </p:cNvPr>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a:extLst>
              <a:ext uri="{FF2B5EF4-FFF2-40B4-BE49-F238E27FC236}">
                <a16:creationId xmlns:a16="http://schemas.microsoft.com/office/drawing/2014/main" id="{5E2A7479-6542-26EF-C5D5-30A11E068477}"/>
              </a:ext>
            </a:extLst>
          </p:cNvPr>
          <p:cNvSpPr/>
          <p:nvPr/>
        </p:nvSpPr>
        <p:spPr>
          <a:xfrm>
            <a:off x="690171" y="1393869"/>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extLst>
      <p:ext uri="{BB962C8B-B14F-4D97-AF65-F5344CB8AC3E}">
        <p14:creationId xmlns:p14="http://schemas.microsoft.com/office/powerpoint/2010/main" val="93211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03199" y="-318118"/>
            <a:ext cx="12784666" cy="7633318"/>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253999" y="-245251"/>
            <a:ext cx="11938001" cy="1736338"/>
            <a:chOff x="-367841" y="-241101"/>
            <a:chExt cx="9566831" cy="5216114"/>
          </a:xfrm>
        </p:grpSpPr>
        <p:grpSp>
          <p:nvGrpSpPr>
            <p:cNvPr id="15" name="Group 7">
              <a:extLst>
                <a:ext uri="{FF2B5EF4-FFF2-40B4-BE49-F238E27FC236}">
                  <a16:creationId xmlns:a16="http://schemas.microsoft.com/office/drawing/2014/main" id="{04D5F381-4148-07ED-A0D1-271704AC90D0}"/>
                </a:ext>
              </a:extLst>
            </p:cNvPr>
            <p:cNvGrpSpPr/>
            <p:nvPr/>
          </p:nvGrpSpPr>
          <p:grpSpPr>
            <a:xfrm>
              <a:off x="-367841" y="-241101"/>
              <a:ext cx="9566831" cy="5216114"/>
              <a:chOff x="-72660" y="-47625"/>
              <a:chExt cx="1889745" cy="1030344"/>
            </a:xfrm>
          </p:grpSpPr>
          <p:sp>
            <p:nvSpPr>
              <p:cNvPr id="17" name="Freeform 8">
                <a:extLst>
                  <a:ext uri="{FF2B5EF4-FFF2-40B4-BE49-F238E27FC236}">
                    <a16:creationId xmlns:a16="http://schemas.microsoft.com/office/drawing/2014/main" id="{2E10EF24-3B00-5476-1712-F62BDC297F13}"/>
                  </a:ext>
                </a:extLst>
              </p:cNvPr>
              <p:cNvSpPr/>
              <p:nvPr/>
            </p:nvSpPr>
            <p:spPr>
              <a:xfrm>
                <a:off x="-72660" y="0"/>
                <a:ext cx="1889745" cy="711416"/>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149270" y="613917"/>
              <a:ext cx="9129690" cy="2588846"/>
            </a:xfrm>
            <a:prstGeom prst="rect">
              <a:avLst/>
            </a:prstGeom>
          </p:spPr>
          <p:txBody>
            <a:bodyPr wrap="square" lIns="0" tIns="0" rIns="0" bIns="0" rtlCol="0" anchor="t">
              <a:spAutoFit/>
            </a:bodyPr>
            <a:lstStyle/>
            <a:p>
              <a:pPr marL="0" marR="0" lvl="0" indent="0" algn="just" defTabSz="914400" rtl="0" eaLnBrk="1" fontAlgn="auto" latinLnBrk="0" hangingPunct="1">
                <a:spcBef>
                  <a:spcPts val="240"/>
                </a:spcBef>
                <a:spcAft>
                  <a:spcPts val="24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C01C7A27-4673-9371-091A-1F0BC5B3852C}"/>
              </a:ext>
            </a:extLst>
          </p:cNvPr>
          <p:cNvPicPr>
            <a:picLocks noChangeAspect="1"/>
          </p:cNvPicPr>
          <p:nvPr/>
        </p:nvPicPr>
        <p:blipFill>
          <a:blip r:embed="rId3"/>
          <a:stretch>
            <a:fillRect/>
          </a:stretch>
        </p:blipFill>
        <p:spPr>
          <a:xfrm>
            <a:off x="2208277" y="1073254"/>
            <a:ext cx="8029444" cy="5745379"/>
          </a:xfrm>
          <a:prstGeom prst="rect">
            <a:avLst/>
          </a:prstGeom>
        </p:spPr>
      </p:pic>
    </p:spTree>
    <p:extLst>
      <p:ext uri="{BB962C8B-B14F-4D97-AF65-F5344CB8AC3E}">
        <p14:creationId xmlns:p14="http://schemas.microsoft.com/office/powerpoint/2010/main" val="11258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0"/>
            <a:ext cx="12496800" cy="7196667"/>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3C40AFAD-71A8-3463-4258-E6641E20A0BA}"/>
              </a:ext>
            </a:extLst>
          </p:cNvPr>
          <p:cNvPicPr>
            <a:picLocks noChangeAspect="1"/>
          </p:cNvPicPr>
          <p:nvPr/>
        </p:nvPicPr>
        <p:blipFill>
          <a:blip r:embed="rId3"/>
          <a:stretch>
            <a:fillRect/>
          </a:stretch>
        </p:blipFill>
        <p:spPr>
          <a:xfrm>
            <a:off x="2023534" y="286147"/>
            <a:ext cx="8401998" cy="6285705"/>
          </a:xfrm>
          <a:prstGeom prst="rect">
            <a:avLst/>
          </a:prstGeom>
        </p:spPr>
      </p:pic>
    </p:spTree>
    <p:extLst>
      <p:ext uri="{BB962C8B-B14F-4D97-AF65-F5344CB8AC3E}">
        <p14:creationId xmlns:p14="http://schemas.microsoft.com/office/powerpoint/2010/main" val="37859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05025C8D-58BA-2524-5FF0-7F90FC5C6860}"/>
              </a:ext>
            </a:extLst>
          </p:cNvPr>
          <p:cNvPicPr>
            <a:picLocks noChangeAspect="1"/>
          </p:cNvPicPr>
          <p:nvPr/>
        </p:nvPicPr>
        <p:blipFill>
          <a:blip r:embed="rId3"/>
          <a:stretch>
            <a:fillRect/>
          </a:stretch>
        </p:blipFill>
        <p:spPr>
          <a:xfrm>
            <a:off x="5198845" y="1281475"/>
            <a:ext cx="6480610" cy="4828450"/>
          </a:xfrm>
          <a:prstGeom prst="rect">
            <a:avLst/>
          </a:prstGeom>
        </p:spPr>
      </p:pic>
      <p:sp>
        <p:nvSpPr>
          <p:cNvPr id="7"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444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76177" y="583219"/>
            <a:ext cx="10823156" cy="12198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7869297" y="2842215"/>
            <a:ext cx="4322703" cy="4322703"/>
          </a:xfrm>
          <a:prstGeom prst="rect">
            <a:avLst/>
          </a:prstGeom>
        </p:spPr>
      </p:pic>
    </p:spTree>
    <p:extLst>
      <p:ext uri="{BB962C8B-B14F-4D97-AF65-F5344CB8AC3E}">
        <p14:creationId xmlns:p14="http://schemas.microsoft.com/office/powerpoint/2010/main" val="281531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94603" y="938175"/>
            <a:ext cx="5717229" cy="2308284"/>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tabLst/>
              <a:defRPr/>
            </a:pP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Kể</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chuyện</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lớp</a:t>
            </a:r>
            <a:endParaRPr kumimoji="0"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8963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nh Hùng Núp_360p">
            <a:hlinkClick r:id="" action="ppaction://media"/>
            <a:extLst>
              <a:ext uri="{FF2B5EF4-FFF2-40B4-BE49-F238E27FC236}">
                <a16:creationId xmlns:a16="http://schemas.microsoft.com/office/drawing/2014/main" id="{4B59AEA9-757E-8763-A7B1-26808EA3E0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102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图片 1">
            <a:extLst>
              <a:ext uri="{FF2B5EF4-FFF2-40B4-BE49-F238E27FC236}">
                <a16:creationId xmlns:a16="http://schemas.microsoft.com/office/drawing/2014/main" id="{DEE4EBEF-65C8-D365-B559-B969DF610C80}"/>
              </a:ext>
            </a:extLst>
          </p:cNvPr>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a:extLst>
              <a:ext uri="{FF2B5EF4-FFF2-40B4-BE49-F238E27FC236}">
                <a16:creationId xmlns:a16="http://schemas.microsoft.com/office/drawing/2014/main" id="{86E0F216-3D6E-486A-0131-63ACB157311A}"/>
              </a:ext>
            </a:extLst>
          </p:cNvPr>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a:extLst>
              <a:ext uri="{FF2B5EF4-FFF2-40B4-BE49-F238E27FC236}">
                <a16:creationId xmlns:a16="http://schemas.microsoft.com/office/drawing/2014/main" id="{B5AFA7D1-E63E-22D9-551F-BC71C2B8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181909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lang="en-US" sz="4000" b="1" dirty="0" err="1">
                <a:solidFill>
                  <a:srgbClr val="002060"/>
                </a:solidFill>
                <a:latin typeface="UTM Avo" panose="02040603050506020204" pitchFamily="18" charset="0"/>
              </a:rPr>
              <a:t>đáp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án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a:extLst>
              <a:ext uri="{FF2B5EF4-FFF2-40B4-BE49-F238E27FC236}">
                <a16:creationId xmlns:a16="http://schemas.microsoft.com/office/drawing/2014/main" id="{27213460-0E69-4090-F17C-23492C56587A}"/>
              </a:ext>
            </a:extLst>
          </p:cNvPr>
          <p:cNvPicPr>
            <a:picLocks noChangeAspect="1"/>
          </p:cNvPicPr>
          <p:nvPr/>
        </p:nvPicPr>
        <p:blipFill>
          <a:blip r:embed="rId6"/>
          <a:stretch>
            <a:fillRect/>
          </a:stretch>
        </p:blipFill>
        <p:spPr>
          <a:xfrm>
            <a:off x="29426" y="578629"/>
            <a:ext cx="12162574" cy="23349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530" y="770812"/>
            <a:ext cx="8586163"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2060"/>
                </a:solidFill>
                <a:effectLst/>
                <a:uLnTx/>
                <a:uFillTx/>
                <a:latin typeface="Cambria" panose="02040503050406030204" pitchFamily="18" charset="0"/>
              </a:rPr>
              <a:t>Câu</a:t>
            </a:r>
            <a:r>
              <a:rPr kumimoji="0" lang="en-US" sz="4000" b="1" i="1" u="none" strike="noStrike" kern="1200" cap="none" spc="0" normalizeH="0" baseline="0" noProof="0" dirty="0">
                <a:ln>
                  <a:noFill/>
                </a:ln>
                <a:solidFill>
                  <a:srgbClr val="002060"/>
                </a:solidFill>
                <a:effectLst/>
                <a:uLnTx/>
                <a:uFillTx/>
                <a:latin typeface="Cambria" panose="02040503050406030204" pitchFamily="18" charset="0"/>
              </a:rPr>
              <a:t> 1.</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rPr>
              <a:t>Việt</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Nam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có</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bao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nhiêu</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dân</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rPr>
              <a:t>tộc</a:t>
            </a:r>
            <a:r>
              <a:rPr kumimoji="0" lang="en-US" sz="4000" b="0" i="0" u="none" strike="noStrike" kern="1200" cap="none" spc="0" normalizeH="0" noProof="0" dirty="0">
                <a:ln>
                  <a:noFill/>
                </a:ln>
                <a:solidFill>
                  <a:srgbClr val="002060"/>
                </a:solidFill>
                <a:effectLst/>
                <a:uLnTx/>
                <a:uFillTx/>
                <a:latin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sp>
        <p:nvSpPr>
          <p:cNvPr id="2" name="Rounded Rectangle 1">
            <a:extLst>
              <a:ext uri="{FF2B5EF4-FFF2-40B4-BE49-F238E27FC236}">
                <a16:creationId xmlns:a16="http://schemas.microsoft.com/office/drawing/2014/main" id="{007534D9-67E6-07E3-34DE-6ECC1F477787}"/>
              </a:ext>
            </a:extLst>
          </p:cNvPr>
          <p:cNvSpPr/>
          <p:nvPr/>
        </p:nvSpPr>
        <p:spPr>
          <a:xfrm>
            <a:off x="5247061" y="3856993"/>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3D99E071-974B-1BB3-E41F-CD5B82E931F3}"/>
              </a:ext>
            </a:extLst>
          </p:cNvPr>
          <p:cNvSpPr/>
          <p:nvPr/>
        </p:nvSpPr>
        <p:spPr>
          <a:xfrm>
            <a:off x="785047" y="1864469"/>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5617E6A1-5367-7AF5-6979-F37702216D5F}"/>
              </a:ext>
            </a:extLst>
          </p:cNvPr>
          <p:cNvSpPr/>
          <p:nvPr/>
        </p:nvSpPr>
        <p:spPr>
          <a:xfrm>
            <a:off x="785047" y="3856995"/>
            <a:ext cx="3612424" cy="1308857"/>
          </a:xfrm>
          <a:prstGeom prst="roundRect">
            <a:avLst/>
          </a:prstGeom>
          <a:solidFill>
            <a:srgbClr val="FFF15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a:extLst>
              <a:ext uri="{FF2B5EF4-FFF2-40B4-BE49-F238E27FC236}">
                <a16:creationId xmlns:a16="http://schemas.microsoft.com/office/drawing/2014/main" id="{55045BBB-862D-1BB6-441F-0E714546473C}"/>
              </a:ext>
            </a:extLst>
          </p:cNvPr>
          <p:cNvSpPr/>
          <p:nvPr/>
        </p:nvSpPr>
        <p:spPr>
          <a:xfrm>
            <a:off x="5247062" y="1864470"/>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25C6FE4-235B-E9C1-3B93-EAB5A651CB7B}"/>
              </a:ext>
            </a:extLst>
          </p:cNvPr>
          <p:cNvSpPr txBox="1"/>
          <p:nvPr/>
        </p:nvSpPr>
        <p:spPr>
          <a:xfrm>
            <a:off x="983085" y="2181341"/>
            <a:ext cx="2413258"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A.	54  </a:t>
            </a:r>
            <a:endParaRPr lang="en-VN" sz="4000" b="1" dirty="0">
              <a:solidFill>
                <a:schemeClr val="bg2">
                  <a:lumMod val="25000"/>
                </a:schemeClr>
              </a:solidFill>
            </a:endParaRPr>
          </a:p>
        </p:txBody>
      </p:sp>
      <p:sp>
        <p:nvSpPr>
          <p:cNvPr id="16" name="TextBox 15">
            <a:extLst>
              <a:ext uri="{FF2B5EF4-FFF2-40B4-BE49-F238E27FC236}">
                <a16:creationId xmlns:a16="http://schemas.microsoft.com/office/drawing/2014/main" id="{3C545587-FEC0-1B43-3A81-7BFFDB3D7BBF}"/>
              </a:ext>
            </a:extLst>
          </p:cNvPr>
          <p:cNvSpPr txBox="1"/>
          <p:nvPr/>
        </p:nvSpPr>
        <p:spPr>
          <a:xfrm>
            <a:off x="5340822" y="2164955"/>
            <a:ext cx="5126937"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cs typeface="Times New Roman" panose="02020603050405020304" pitchFamily="18" charset="0"/>
              </a:rPr>
              <a:t>B.	55 </a:t>
            </a:r>
            <a:endParaRPr lang="en-VN" sz="4000" b="1" dirty="0">
              <a:solidFill>
                <a:schemeClr val="bg2">
                  <a:lumMod val="25000"/>
                </a:schemeClr>
              </a:solidFill>
            </a:endParaRPr>
          </a:p>
        </p:txBody>
      </p:sp>
      <p:sp>
        <p:nvSpPr>
          <p:cNvPr id="17" name="TextBox 16">
            <a:extLst>
              <a:ext uri="{FF2B5EF4-FFF2-40B4-BE49-F238E27FC236}">
                <a16:creationId xmlns:a16="http://schemas.microsoft.com/office/drawing/2014/main" id="{D25F1FEF-83CD-A300-8589-599ACEB0FC31}"/>
              </a:ext>
            </a:extLst>
          </p:cNvPr>
          <p:cNvSpPr txBox="1"/>
          <p:nvPr/>
        </p:nvSpPr>
        <p:spPr>
          <a:xfrm>
            <a:off x="908138" y="4169020"/>
            <a:ext cx="2282931"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C</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53  </a:t>
            </a:r>
            <a:endParaRPr lang="en-VN" sz="4000" b="1" dirty="0">
              <a:solidFill>
                <a:schemeClr val="bg2">
                  <a:lumMod val="25000"/>
                </a:schemeClr>
              </a:solidFill>
            </a:endParaRPr>
          </a:p>
        </p:txBody>
      </p:sp>
      <p:sp>
        <p:nvSpPr>
          <p:cNvPr id="18" name="TextBox 17">
            <a:extLst>
              <a:ext uri="{FF2B5EF4-FFF2-40B4-BE49-F238E27FC236}">
                <a16:creationId xmlns:a16="http://schemas.microsoft.com/office/drawing/2014/main" id="{B134B682-32E1-463A-2BF4-FB49BB892EE0}"/>
              </a:ext>
            </a:extLst>
          </p:cNvPr>
          <p:cNvSpPr txBox="1"/>
          <p:nvPr/>
        </p:nvSpPr>
        <p:spPr>
          <a:xfrm>
            <a:off x="5340822" y="4157479"/>
            <a:ext cx="2770955"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D.	56</a:t>
            </a:r>
            <a:endParaRPr lang="en-VN" sz="4000" b="1" dirty="0">
              <a:solidFill>
                <a:schemeClr val="bg2">
                  <a:lumMod val="25000"/>
                </a:schemeClr>
              </a:solidFill>
            </a:endParaRPr>
          </a:p>
        </p:txBody>
      </p:sp>
    </p:spTree>
    <p:extLst>
      <p:ext uri="{BB962C8B-B14F-4D97-AF65-F5344CB8AC3E}">
        <p14:creationId xmlns:p14="http://schemas.microsoft.com/office/powerpoint/2010/main" val="87972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2"/>
                                        </p:tgtEl>
                                        <p:attrNameLst>
                                          <p:attrName>fillcolor</p:attrName>
                                        </p:attrNameLst>
                                      </p:cBhvr>
                                      <p:to>
                                        <a:srgbClr val="DD4B36"/>
                                      </p:to>
                                    </p:animClr>
                                    <p:set>
                                      <p:cBhvr>
                                        <p:cTn id="30" dur="2000" fill="hold"/>
                                        <p:tgtEl>
                                          <p:spTgt spid="2"/>
                                        </p:tgtEl>
                                        <p:attrNameLst>
                                          <p:attrName>fill.type</p:attrName>
                                        </p:attrNameLst>
                                      </p:cBhvr>
                                      <p:to>
                                        <p:strVal val="solid"/>
                                      </p:to>
                                    </p:set>
                                    <p:set>
                                      <p:cBhvr>
                                        <p:cTn id="31"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rgbClr val="DD4B36"/>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DD4B36"/>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4"/>
                                        </p:tgtEl>
                                        <p:attrNameLst>
                                          <p:attrName>fillcolor</p:attrName>
                                        </p:attrNameLst>
                                      </p:cBhvr>
                                      <p:to>
                                        <a:srgbClr val="B2DD5E"/>
                                      </p:to>
                                    </p:animClr>
                                    <p:set>
                                      <p:cBhvr>
                                        <p:cTn id="51" dur="2000" fill="hold"/>
                                        <p:tgtEl>
                                          <p:spTgt spid="4"/>
                                        </p:tgtEl>
                                        <p:attrNameLst>
                                          <p:attrName>fill.type</p:attrName>
                                        </p:attrNameLst>
                                      </p:cBhvr>
                                      <p:to>
                                        <p:strVal val="solid"/>
                                      </p:to>
                                    </p:set>
                                    <p:set>
                                      <p:cBhvr>
                                        <p:cTn id="52" dur="2000" fill="hold"/>
                                        <p:tgtEl>
                                          <p:spTgt spid="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3" grpId="0"/>
      <p:bldP spid="2" grpId="0" animBg="1"/>
      <p:bldP spid="4" grpId="0" animBg="1"/>
      <p:bldP spid="6" grpId="0" animBg="1"/>
      <p:bldP spid="14" grpId="0" animBg="1"/>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062" y="686369"/>
            <a:ext cx="9065954" cy="1323439"/>
          </a:xfrm>
          <a:prstGeom prst="rect">
            <a:avLst/>
          </a:prstGeom>
          <a:noFill/>
        </p:spPr>
        <p:txBody>
          <a:bodyPr wrap="square" rtlCol="0">
            <a:spAutoFit/>
          </a:bodyPr>
          <a:lstStyle/>
          <a:p>
            <a:pPr lvl="0" algn="ctr">
              <a:defRPr/>
            </a:pPr>
            <a:r>
              <a:rPr lang="en-US" sz="4000" b="1" i="1" dirty="0" err="1">
                <a:solidFill>
                  <a:srgbClr val="002060"/>
                </a:solidFill>
                <a:latin typeface="Cambria" panose="02040503050406030204" pitchFamily="18" charset="0"/>
                <a:ea typeface="Cambria" panose="02040503050406030204" pitchFamily="18" charset="0"/>
              </a:rPr>
              <a:t>Câu</a:t>
            </a:r>
            <a:r>
              <a:rPr lang="en-US" sz="4000" b="1" i="1" dirty="0">
                <a:solidFill>
                  <a:srgbClr val="002060"/>
                </a:solidFill>
                <a:latin typeface="Cambria" panose="02040503050406030204" pitchFamily="18" charset="0"/>
                <a:ea typeface="Cambria" panose="02040503050406030204" pitchFamily="18" charset="0"/>
              </a:rPr>
              <a:t> 2:</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Hàm</a:t>
            </a:r>
            <a:r>
              <a:rPr lang="en-US" sz="4000" dirty="0">
                <a:solidFill>
                  <a:srgbClr val="002060"/>
                </a:solidFill>
                <a:latin typeface="Cambria" panose="02040503050406030204" pitchFamily="18" charset="0"/>
                <a:ea typeface="Cambria" panose="02040503050406030204" pitchFamily="18" charset="0"/>
              </a:rPr>
              <a:t> Nghi ban </a:t>
            </a:r>
            <a:r>
              <a:rPr lang="en-US" sz="4000" dirty="0" err="1">
                <a:solidFill>
                  <a:srgbClr val="002060"/>
                </a:solidFill>
                <a:latin typeface="Cambria" panose="02040503050406030204" pitchFamily="18" charset="0"/>
                <a:ea typeface="Cambria" panose="02040503050406030204" pitchFamily="18" charset="0"/>
              </a:rPr>
              <a:t>Dụ</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Vương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năm</a:t>
            </a:r>
            <a:r>
              <a:rPr lang="en-US" sz="4000" dirty="0">
                <a:solidFill>
                  <a:srgbClr val="002060"/>
                </a:solidFill>
                <a:latin typeface="Cambria" panose="02040503050406030204" pitchFamily="18" charset="0"/>
                <a:ea typeface="Cambria" panose="02040503050406030204" pitchFamily="18" charset="0"/>
              </a:rPr>
              <a:t> bao </a:t>
            </a:r>
            <a:r>
              <a:rPr lang="en-US" sz="4000" dirty="0" err="1">
                <a:solidFill>
                  <a:srgbClr val="002060"/>
                </a:solidFill>
                <a:latin typeface="Cambria" panose="02040503050406030204" pitchFamily="18" charset="0"/>
                <a:ea typeface="Cambria" panose="02040503050406030204" pitchFamily="18" charset="0"/>
              </a:rPr>
              <a:t>nhiêu</a:t>
            </a:r>
            <a:r>
              <a:rPr lang="en-US" sz="4000" dirty="0">
                <a:solidFill>
                  <a:srgbClr val="00206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sp>
        <p:nvSpPr>
          <p:cNvPr id="2" name="Rounded Rectangle 1">
            <a:extLst>
              <a:ext uri="{FF2B5EF4-FFF2-40B4-BE49-F238E27FC236}">
                <a16:creationId xmlns:a16="http://schemas.microsoft.com/office/drawing/2014/main" id="{007534D9-67E6-07E3-34DE-6ECC1F477787}"/>
              </a:ext>
            </a:extLst>
          </p:cNvPr>
          <p:cNvSpPr/>
          <p:nvPr/>
        </p:nvSpPr>
        <p:spPr>
          <a:xfrm>
            <a:off x="5247061" y="3856993"/>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3D99E071-974B-1BB3-E41F-CD5B82E931F3}"/>
              </a:ext>
            </a:extLst>
          </p:cNvPr>
          <p:cNvSpPr/>
          <p:nvPr/>
        </p:nvSpPr>
        <p:spPr>
          <a:xfrm>
            <a:off x="5247061" y="2320752"/>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5617E6A1-5367-7AF5-6979-F37702216D5F}"/>
              </a:ext>
            </a:extLst>
          </p:cNvPr>
          <p:cNvSpPr/>
          <p:nvPr/>
        </p:nvSpPr>
        <p:spPr>
          <a:xfrm>
            <a:off x="785047" y="3856995"/>
            <a:ext cx="3612424" cy="1308857"/>
          </a:xfrm>
          <a:prstGeom prst="roundRect">
            <a:avLst/>
          </a:prstGeom>
          <a:solidFill>
            <a:srgbClr val="FFF15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a:extLst>
              <a:ext uri="{FF2B5EF4-FFF2-40B4-BE49-F238E27FC236}">
                <a16:creationId xmlns:a16="http://schemas.microsoft.com/office/drawing/2014/main" id="{55045BBB-862D-1BB6-441F-0E714546473C}"/>
              </a:ext>
            </a:extLst>
          </p:cNvPr>
          <p:cNvSpPr/>
          <p:nvPr/>
        </p:nvSpPr>
        <p:spPr>
          <a:xfrm>
            <a:off x="776159" y="2321888"/>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25C6FE4-235B-E9C1-3B93-EAB5A651CB7B}"/>
              </a:ext>
            </a:extLst>
          </p:cNvPr>
          <p:cNvSpPr txBox="1"/>
          <p:nvPr/>
        </p:nvSpPr>
        <p:spPr>
          <a:xfrm>
            <a:off x="908138" y="2639154"/>
            <a:ext cx="2413258"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A.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1865</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6" name="TextBox 15">
            <a:extLst>
              <a:ext uri="{FF2B5EF4-FFF2-40B4-BE49-F238E27FC236}">
                <a16:creationId xmlns:a16="http://schemas.microsoft.com/office/drawing/2014/main" id="{3C545587-FEC0-1B43-3A81-7BFFDB3D7BBF}"/>
              </a:ext>
            </a:extLst>
          </p:cNvPr>
          <p:cNvSpPr txBox="1"/>
          <p:nvPr/>
        </p:nvSpPr>
        <p:spPr>
          <a:xfrm>
            <a:off x="5340822" y="2639154"/>
            <a:ext cx="5126937"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cs typeface="Times New Roman" panose="02020603050405020304" pitchFamily="18" charset="0"/>
              </a:rPr>
              <a:t>B.	1885 </a:t>
            </a:r>
            <a:endParaRPr lang="en-VN" sz="4000" b="1" dirty="0">
              <a:solidFill>
                <a:schemeClr val="bg2">
                  <a:lumMod val="25000"/>
                </a:schemeClr>
              </a:solidFill>
            </a:endParaRPr>
          </a:p>
        </p:txBody>
      </p:sp>
      <p:sp>
        <p:nvSpPr>
          <p:cNvPr id="17" name="TextBox 16">
            <a:extLst>
              <a:ext uri="{FF2B5EF4-FFF2-40B4-BE49-F238E27FC236}">
                <a16:creationId xmlns:a16="http://schemas.microsoft.com/office/drawing/2014/main" id="{D25F1FEF-83CD-A300-8589-599ACEB0FC31}"/>
              </a:ext>
            </a:extLst>
          </p:cNvPr>
          <p:cNvSpPr txBox="1"/>
          <p:nvPr/>
        </p:nvSpPr>
        <p:spPr>
          <a:xfrm>
            <a:off x="908138" y="4169020"/>
            <a:ext cx="2636252"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C</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1875</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8" name="TextBox 17">
            <a:extLst>
              <a:ext uri="{FF2B5EF4-FFF2-40B4-BE49-F238E27FC236}">
                <a16:creationId xmlns:a16="http://schemas.microsoft.com/office/drawing/2014/main" id="{B134B682-32E1-463A-2BF4-FB49BB892EE0}"/>
              </a:ext>
            </a:extLst>
          </p:cNvPr>
          <p:cNvSpPr txBox="1"/>
          <p:nvPr/>
        </p:nvSpPr>
        <p:spPr>
          <a:xfrm>
            <a:off x="5340822" y="4157479"/>
            <a:ext cx="2770955"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D.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1895</a:t>
            </a:r>
            <a:endParaRPr lang="en-VN" sz="4000" b="1" dirty="0">
              <a:solidFill>
                <a:schemeClr val="bg2">
                  <a:lumMod val="25000"/>
                </a:schemeClr>
              </a:solidFill>
            </a:endParaRPr>
          </a:p>
        </p:txBody>
      </p:sp>
    </p:spTree>
    <p:extLst>
      <p:ext uri="{BB962C8B-B14F-4D97-AF65-F5344CB8AC3E}">
        <p14:creationId xmlns:p14="http://schemas.microsoft.com/office/powerpoint/2010/main" val="168266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2"/>
                                        </p:tgtEl>
                                        <p:attrNameLst>
                                          <p:attrName>fillcolor</p:attrName>
                                        </p:attrNameLst>
                                      </p:cBhvr>
                                      <p:to>
                                        <a:srgbClr val="DD4B36"/>
                                      </p:to>
                                    </p:animClr>
                                    <p:set>
                                      <p:cBhvr>
                                        <p:cTn id="30" dur="2000" fill="hold"/>
                                        <p:tgtEl>
                                          <p:spTgt spid="2"/>
                                        </p:tgtEl>
                                        <p:attrNameLst>
                                          <p:attrName>fill.type</p:attrName>
                                        </p:attrNameLst>
                                      </p:cBhvr>
                                      <p:to>
                                        <p:strVal val="solid"/>
                                      </p:to>
                                    </p:set>
                                    <p:set>
                                      <p:cBhvr>
                                        <p:cTn id="31"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rgbClr val="DD4B36"/>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DD4B36"/>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4"/>
                                        </p:tgtEl>
                                        <p:attrNameLst>
                                          <p:attrName>fillcolor</p:attrName>
                                        </p:attrNameLst>
                                      </p:cBhvr>
                                      <p:to>
                                        <a:srgbClr val="B2DD5E"/>
                                      </p:to>
                                    </p:animClr>
                                    <p:set>
                                      <p:cBhvr>
                                        <p:cTn id="51" dur="2000" fill="hold"/>
                                        <p:tgtEl>
                                          <p:spTgt spid="4"/>
                                        </p:tgtEl>
                                        <p:attrNameLst>
                                          <p:attrName>fill.type</p:attrName>
                                        </p:attrNameLst>
                                      </p:cBhvr>
                                      <p:to>
                                        <p:strVal val="solid"/>
                                      </p:to>
                                    </p:set>
                                    <p:set>
                                      <p:cBhvr>
                                        <p:cTn id="52" dur="2000" fill="hold"/>
                                        <p:tgtEl>
                                          <p:spTgt spid="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3" grpId="0"/>
      <p:bldP spid="2" grpId="0" animBg="1"/>
      <p:bldP spid="4" grpId="0" animBg="1"/>
      <p:bldP spid="6" grpId="0" animBg="1"/>
      <p:bldP spid="14" grpId="0" animBg="1"/>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4530" y="770812"/>
            <a:ext cx="8922066" cy="707886"/>
          </a:xfrm>
          <a:prstGeom prst="rect">
            <a:avLst/>
          </a:prstGeom>
          <a:noFill/>
        </p:spPr>
        <p:txBody>
          <a:bodyPr wrap="square" rtlCol="0">
            <a:spAutoFit/>
          </a:bodyPr>
          <a:lstStyle/>
          <a:p>
            <a:pPr lvl="0" algn="ctr">
              <a:defRPr/>
            </a:pPr>
            <a:r>
              <a:rPr lang="en-US" sz="4000" b="1" i="1" dirty="0" err="1">
                <a:solidFill>
                  <a:srgbClr val="002060"/>
                </a:solidFill>
                <a:latin typeface="Cambria" panose="02040503050406030204" pitchFamily="18" charset="0"/>
                <a:ea typeface="Cambria" panose="02040503050406030204" pitchFamily="18" charset="0"/>
              </a:rPr>
              <a:t>Câu</a:t>
            </a:r>
            <a:r>
              <a:rPr lang="en-US" sz="4000" b="1" i="1" dirty="0">
                <a:solidFill>
                  <a:srgbClr val="002060"/>
                </a:solidFill>
                <a:latin typeface="Cambria" panose="02040503050406030204" pitchFamily="18" charset="0"/>
                <a:ea typeface="Cambria" panose="02040503050406030204" pitchFamily="18" charset="0"/>
              </a:rPr>
              <a:t> 3:  </a:t>
            </a:r>
            <a:r>
              <a:rPr lang="en-US" sz="4000" i="1" dirty="0" err="1">
                <a:solidFill>
                  <a:srgbClr val="002060"/>
                </a:solidFill>
                <a:latin typeface="Cambria" panose="02040503050406030204" pitchFamily="18" charset="0"/>
                <a:ea typeface="Cambria" panose="02040503050406030204" pitchFamily="18" charset="0"/>
              </a:rPr>
              <a:t>Dân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tộc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nào</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có</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số</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dân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đông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nhất</a:t>
            </a:r>
            <a:r>
              <a:rPr lang="en-US" sz="4000" i="1" dirty="0">
                <a:solidFill>
                  <a:srgbClr val="00206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sp>
        <p:nvSpPr>
          <p:cNvPr id="2" name="Rounded Rectangle 1">
            <a:extLst>
              <a:ext uri="{FF2B5EF4-FFF2-40B4-BE49-F238E27FC236}">
                <a16:creationId xmlns:a16="http://schemas.microsoft.com/office/drawing/2014/main" id="{007534D9-67E6-07E3-34DE-6ECC1F477787}"/>
              </a:ext>
            </a:extLst>
          </p:cNvPr>
          <p:cNvSpPr/>
          <p:nvPr/>
        </p:nvSpPr>
        <p:spPr>
          <a:xfrm>
            <a:off x="5247061" y="3880777"/>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3D99E071-974B-1BB3-E41F-CD5B82E931F3}"/>
              </a:ext>
            </a:extLst>
          </p:cNvPr>
          <p:cNvSpPr/>
          <p:nvPr/>
        </p:nvSpPr>
        <p:spPr>
          <a:xfrm>
            <a:off x="783302" y="3845429"/>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a:extLst>
              <a:ext uri="{FF2B5EF4-FFF2-40B4-BE49-F238E27FC236}">
                <a16:creationId xmlns:a16="http://schemas.microsoft.com/office/drawing/2014/main" id="{5617E6A1-5367-7AF5-6979-F37702216D5F}"/>
              </a:ext>
            </a:extLst>
          </p:cNvPr>
          <p:cNvSpPr/>
          <p:nvPr/>
        </p:nvSpPr>
        <p:spPr>
          <a:xfrm>
            <a:off x="5247061" y="2013416"/>
            <a:ext cx="3612424" cy="1308857"/>
          </a:xfrm>
          <a:prstGeom prst="roundRect">
            <a:avLst/>
          </a:prstGeom>
          <a:solidFill>
            <a:srgbClr val="FFF15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a:extLst>
              <a:ext uri="{FF2B5EF4-FFF2-40B4-BE49-F238E27FC236}">
                <a16:creationId xmlns:a16="http://schemas.microsoft.com/office/drawing/2014/main" id="{55045BBB-862D-1BB6-441F-0E714546473C}"/>
              </a:ext>
            </a:extLst>
          </p:cNvPr>
          <p:cNvSpPr/>
          <p:nvPr/>
        </p:nvSpPr>
        <p:spPr>
          <a:xfrm>
            <a:off x="785047" y="2013417"/>
            <a:ext cx="3612424" cy="1308857"/>
          </a:xfrm>
          <a:prstGeom prst="roundRect">
            <a:avLst/>
          </a:prstGeom>
          <a:solidFill>
            <a:srgbClr val="FFF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25C6FE4-235B-E9C1-3B93-EAB5A651CB7B}"/>
              </a:ext>
            </a:extLst>
          </p:cNvPr>
          <p:cNvSpPr txBox="1"/>
          <p:nvPr/>
        </p:nvSpPr>
        <p:spPr>
          <a:xfrm>
            <a:off x="908138" y="2328298"/>
            <a:ext cx="2413258"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A.</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	Ê-đê</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6" name="TextBox 15">
            <a:extLst>
              <a:ext uri="{FF2B5EF4-FFF2-40B4-BE49-F238E27FC236}">
                <a16:creationId xmlns:a16="http://schemas.microsoft.com/office/drawing/2014/main" id="{3C545587-FEC0-1B43-3A81-7BFFDB3D7BBF}"/>
              </a:ext>
            </a:extLst>
          </p:cNvPr>
          <p:cNvSpPr txBox="1"/>
          <p:nvPr/>
        </p:nvSpPr>
        <p:spPr>
          <a:xfrm>
            <a:off x="5326886" y="2328298"/>
            <a:ext cx="5126937"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cs typeface="Times New Roman" panose="02020603050405020304" pitchFamily="18" charset="0"/>
              </a:rPr>
              <a:t>B.	Bana </a:t>
            </a:r>
            <a:endParaRPr lang="en-VN" sz="4000" b="1" dirty="0">
              <a:solidFill>
                <a:schemeClr val="bg2">
                  <a:lumMod val="25000"/>
                </a:schemeClr>
              </a:solidFill>
            </a:endParaRPr>
          </a:p>
        </p:txBody>
      </p:sp>
      <p:sp>
        <p:nvSpPr>
          <p:cNvPr id="17" name="TextBox 16">
            <a:extLst>
              <a:ext uri="{FF2B5EF4-FFF2-40B4-BE49-F238E27FC236}">
                <a16:creationId xmlns:a16="http://schemas.microsoft.com/office/drawing/2014/main" id="{D25F1FEF-83CD-A300-8589-599ACEB0FC31}"/>
              </a:ext>
            </a:extLst>
          </p:cNvPr>
          <p:cNvSpPr txBox="1"/>
          <p:nvPr/>
        </p:nvSpPr>
        <p:spPr>
          <a:xfrm>
            <a:off x="908138" y="4169020"/>
            <a:ext cx="2636252" cy="707886"/>
          </a:xfrm>
          <a:prstGeom prst="rect">
            <a:avLst/>
          </a:prstGeom>
          <a:noFill/>
        </p:spPr>
        <p:txBody>
          <a:bodyPr wrap="square">
            <a:spAutoFit/>
          </a:bodyPr>
          <a:lstStyle/>
          <a:p>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C</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r>
              <a:rPr lang="vi-VN" sz="4000" b="1" dirty="0">
                <a:solidFill>
                  <a:schemeClr val="bg2">
                    <a:lumMod val="25000"/>
                  </a:schemeClr>
                </a:solidFill>
                <a:latin typeface="Cambria" panose="02040503050406030204" pitchFamily="18" charset="0"/>
                <a:ea typeface="Calibri" panose="020F0502020204030204" pitchFamily="34" charset="0"/>
                <a:cs typeface="Times New Roman" panose="02020603050405020304" pitchFamily="18" charset="0"/>
              </a:rPr>
              <a:t>Kinh</a:t>
            </a:r>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  </a:t>
            </a:r>
            <a:endParaRPr lang="en-VN" sz="4000" b="1" dirty="0">
              <a:solidFill>
                <a:schemeClr val="bg2">
                  <a:lumMod val="25000"/>
                </a:schemeClr>
              </a:solidFill>
            </a:endParaRPr>
          </a:p>
        </p:txBody>
      </p:sp>
      <p:sp>
        <p:nvSpPr>
          <p:cNvPr id="18" name="TextBox 17">
            <a:extLst>
              <a:ext uri="{FF2B5EF4-FFF2-40B4-BE49-F238E27FC236}">
                <a16:creationId xmlns:a16="http://schemas.microsoft.com/office/drawing/2014/main" id="{B134B682-32E1-463A-2BF4-FB49BB892EE0}"/>
              </a:ext>
            </a:extLst>
          </p:cNvPr>
          <p:cNvSpPr txBox="1"/>
          <p:nvPr/>
        </p:nvSpPr>
        <p:spPr>
          <a:xfrm>
            <a:off x="5340822" y="4157479"/>
            <a:ext cx="2770955" cy="707886"/>
          </a:xfrm>
          <a:prstGeom prst="rect">
            <a:avLst/>
          </a:prstGeom>
          <a:noFill/>
        </p:spPr>
        <p:txBody>
          <a:bodyPr wrap="square">
            <a:spAutoFit/>
          </a:bodyPr>
          <a:lstStyle/>
          <a:p>
            <a:r>
              <a:rPr lang="vi-VN" sz="4000" b="1" dirty="0">
                <a:solidFill>
                  <a:schemeClr val="bg2">
                    <a:lumMod val="25000"/>
                  </a:schemeClr>
                </a:solidFill>
                <a:effectLst/>
                <a:latin typeface="Cambria" panose="02040503050406030204" pitchFamily="18" charset="0"/>
                <a:ea typeface="Calibri" panose="020F0502020204030204" pitchFamily="34" charset="0"/>
                <a:cs typeface="Times New Roman" panose="02020603050405020304" pitchFamily="18" charset="0"/>
              </a:rPr>
              <a:t>D.	Chăm</a:t>
            </a:r>
            <a:endParaRPr lang="en-VN" sz="4000" b="1" dirty="0">
              <a:solidFill>
                <a:schemeClr val="bg2">
                  <a:lumMod val="25000"/>
                </a:schemeClr>
              </a:solidFill>
            </a:endParaRPr>
          </a:p>
        </p:txBody>
      </p:sp>
    </p:spTree>
    <p:extLst>
      <p:ext uri="{BB962C8B-B14F-4D97-AF65-F5344CB8AC3E}">
        <p14:creationId xmlns:p14="http://schemas.microsoft.com/office/powerpoint/2010/main" val="1366134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2"/>
                                        </p:tgtEl>
                                        <p:attrNameLst>
                                          <p:attrName>fillcolor</p:attrName>
                                        </p:attrNameLst>
                                      </p:cBhvr>
                                      <p:to>
                                        <a:srgbClr val="DD4B36"/>
                                      </p:to>
                                    </p:animClr>
                                    <p:set>
                                      <p:cBhvr>
                                        <p:cTn id="30" dur="2000" fill="hold"/>
                                        <p:tgtEl>
                                          <p:spTgt spid="2"/>
                                        </p:tgtEl>
                                        <p:attrNameLst>
                                          <p:attrName>fill.type</p:attrName>
                                        </p:attrNameLst>
                                      </p:cBhvr>
                                      <p:to>
                                        <p:strVal val="solid"/>
                                      </p:to>
                                    </p:set>
                                    <p:set>
                                      <p:cBhvr>
                                        <p:cTn id="31"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rgbClr val="DD4B36"/>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DD4B36"/>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4"/>
                                        </p:tgtEl>
                                        <p:attrNameLst>
                                          <p:attrName>fillcolor</p:attrName>
                                        </p:attrNameLst>
                                      </p:cBhvr>
                                      <p:to>
                                        <a:srgbClr val="B2DD5E"/>
                                      </p:to>
                                    </p:animClr>
                                    <p:set>
                                      <p:cBhvr>
                                        <p:cTn id="51" dur="2000" fill="hold"/>
                                        <p:tgtEl>
                                          <p:spTgt spid="4"/>
                                        </p:tgtEl>
                                        <p:attrNameLst>
                                          <p:attrName>fill.type</p:attrName>
                                        </p:attrNameLst>
                                      </p:cBhvr>
                                      <p:to>
                                        <p:strVal val="solid"/>
                                      </p:to>
                                    </p:set>
                                    <p:set>
                                      <p:cBhvr>
                                        <p:cTn id="52" dur="2000" fill="hold"/>
                                        <p:tgtEl>
                                          <p:spTgt spid="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3" grpId="0"/>
      <p:bldP spid="2" grpId="0" animBg="1"/>
      <p:bldP spid="4" grpId="0" animBg="1"/>
      <p:bldP spid="6" grpId="0" animBg="1"/>
      <p:bldP spid="14" grpId="0" animBg="1"/>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509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3">
              <a:lumMod val="60000"/>
              <a:lumOff val="40000"/>
            </a:schemeClr>
          </a:solidFill>
        </p:spPr>
        <p:txBody>
          <a:bodyPr/>
          <a:lstStyle/>
          <a:p>
            <a:endParaRPr lang="en-US"/>
          </a:p>
        </p:txBody>
      </p:sp>
      <p:grpSp>
        <p:nvGrpSpPr>
          <p:cNvPr id="3" name="Group 3"/>
          <p:cNvGrpSpPr/>
          <p:nvPr/>
        </p:nvGrpSpPr>
        <p:grpSpPr>
          <a:xfrm>
            <a:off x="2306615" y="-301279"/>
            <a:ext cx="7460558" cy="746055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0232">
                <a:alpha val="57647"/>
              </a:srgbClr>
            </a:solidFill>
          </p:spPr>
          <p:txBody>
            <a:bodyPr/>
            <a:lstStyle/>
            <a:p>
              <a:endParaRPr lang="en-US"/>
            </a:p>
          </p:txBody>
        </p:sp>
      </p:grpSp>
      <p:sp>
        <p:nvSpPr>
          <p:cNvPr id="5" name="Freeform 5"/>
          <p:cNvSpPr/>
          <p:nvPr/>
        </p:nvSpPr>
        <p:spPr>
          <a:xfrm>
            <a:off x="8376024" y="4157813"/>
            <a:ext cx="2119938" cy="1327611"/>
          </a:xfrm>
          <a:custGeom>
            <a:avLst/>
            <a:gdLst/>
            <a:ahLst/>
            <a:cxnLst/>
            <a:rect l="l" t="t" r="r" b="b"/>
            <a:pathLst>
              <a:path w="3179907" h="1991417">
                <a:moveTo>
                  <a:pt x="0" y="0"/>
                </a:moveTo>
                <a:lnTo>
                  <a:pt x="3179907" y="0"/>
                </a:lnTo>
                <a:lnTo>
                  <a:pt x="3179907" y="1991417"/>
                </a:lnTo>
                <a:lnTo>
                  <a:pt x="0" y="19914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85191" y="3830911"/>
            <a:ext cx="1581968" cy="990707"/>
          </a:xfrm>
          <a:custGeom>
            <a:avLst/>
            <a:gdLst/>
            <a:ahLst/>
            <a:cxnLst/>
            <a:rect l="l" t="t" r="r" b="b"/>
            <a:pathLst>
              <a:path w="2372952" h="1486061">
                <a:moveTo>
                  <a:pt x="0" y="0"/>
                </a:moveTo>
                <a:lnTo>
                  <a:pt x="2372952" y="0"/>
                </a:lnTo>
                <a:lnTo>
                  <a:pt x="2372952" y="1486061"/>
                </a:lnTo>
                <a:lnTo>
                  <a:pt x="0" y="1486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418340" y="-613137"/>
            <a:ext cx="3517577" cy="2202883"/>
          </a:xfrm>
          <a:custGeom>
            <a:avLst/>
            <a:gdLst/>
            <a:ahLst/>
            <a:cxnLst/>
            <a:rect l="l" t="t" r="r" b="b"/>
            <a:pathLst>
              <a:path w="5276366" h="3304324">
                <a:moveTo>
                  <a:pt x="0" y="0"/>
                </a:moveTo>
                <a:lnTo>
                  <a:pt x="5276365" y="0"/>
                </a:lnTo>
                <a:lnTo>
                  <a:pt x="5276365" y="3304324"/>
                </a:lnTo>
                <a:lnTo>
                  <a:pt x="0" y="3304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flipH="1">
            <a:off x="3403612" y="5334087"/>
            <a:ext cx="2974467" cy="1862759"/>
          </a:xfrm>
          <a:custGeom>
            <a:avLst/>
            <a:gdLst/>
            <a:ahLst/>
            <a:cxnLst/>
            <a:rect l="l" t="t" r="r" b="b"/>
            <a:pathLst>
              <a:path w="4461700" h="2794139">
                <a:moveTo>
                  <a:pt x="4461700" y="0"/>
                </a:moveTo>
                <a:lnTo>
                  <a:pt x="0" y="0"/>
                </a:lnTo>
                <a:lnTo>
                  <a:pt x="0" y="2794139"/>
                </a:lnTo>
                <a:lnTo>
                  <a:pt x="4461700" y="2794139"/>
                </a:lnTo>
                <a:lnTo>
                  <a:pt x="44617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6674813" y="521499"/>
            <a:ext cx="755435" cy="729451"/>
          </a:xfrm>
          <a:custGeom>
            <a:avLst/>
            <a:gdLst/>
            <a:ahLst/>
            <a:cxnLst/>
            <a:rect l="l" t="t" r="r" b="b"/>
            <a:pathLst>
              <a:path w="1133153" h="1094176">
                <a:moveTo>
                  <a:pt x="0" y="0"/>
                </a:moveTo>
                <a:lnTo>
                  <a:pt x="1133153" y="0"/>
                </a:lnTo>
                <a:lnTo>
                  <a:pt x="1133153" y="1094175"/>
                </a:lnTo>
                <a:lnTo>
                  <a:pt x="0" y="1094175"/>
                </a:lnTo>
                <a:lnTo>
                  <a:pt x="0" y="0"/>
                </a:lnTo>
                <a:close/>
              </a:path>
            </a:pathLst>
          </a:custGeom>
          <a:blipFill>
            <a:blip r:embed="rId5">
              <a:extLst>
                <a:ext uri="{96DAC541-7B7A-43D3-8B79-37D633B846F1}">
                  <asvg:svgBlip xmlns:asvg="http://schemas.microsoft.com/office/drawing/2016/SVG/main" r:embed="rId6"/>
                </a:ext>
              </a:extLst>
            </a:blip>
            <a:stretch>
              <a:fillRect r="-203422" b="-174559"/>
            </a:stretch>
          </a:blipFill>
        </p:spPr>
        <p:txBody>
          <a:bodyPr/>
          <a:lstStyle/>
          <a:p>
            <a:endParaRPr lang="en-US"/>
          </a:p>
        </p:txBody>
      </p:sp>
      <p:sp>
        <p:nvSpPr>
          <p:cNvPr id="10" name="Freeform 10"/>
          <p:cNvSpPr/>
          <p:nvPr/>
        </p:nvSpPr>
        <p:spPr>
          <a:xfrm>
            <a:off x="3938461" y="5157588"/>
            <a:ext cx="498809" cy="481651"/>
          </a:xfrm>
          <a:custGeom>
            <a:avLst/>
            <a:gdLst/>
            <a:ahLst/>
            <a:cxnLst/>
            <a:rect l="l" t="t" r="r" b="b"/>
            <a:pathLst>
              <a:path w="748213" h="722476">
                <a:moveTo>
                  <a:pt x="0" y="0"/>
                </a:moveTo>
                <a:lnTo>
                  <a:pt x="748213" y="0"/>
                </a:lnTo>
                <a:lnTo>
                  <a:pt x="748213" y="722476"/>
                </a:lnTo>
                <a:lnTo>
                  <a:pt x="0" y="722476"/>
                </a:lnTo>
                <a:lnTo>
                  <a:pt x="0" y="0"/>
                </a:lnTo>
                <a:close/>
              </a:path>
            </a:pathLst>
          </a:custGeom>
          <a:blipFill>
            <a:blip r:embed="rId5">
              <a:extLst>
                <a:ext uri="{96DAC541-7B7A-43D3-8B79-37D633B846F1}">
                  <asvg:svgBlip xmlns:asvg="http://schemas.microsoft.com/office/drawing/2016/SVG/main" r:embed="rId6"/>
                </a:ext>
              </a:extLst>
            </a:blip>
            <a:stretch>
              <a:fillRect r="-203422" b="-174559"/>
            </a:stretch>
          </a:blipFill>
        </p:spPr>
        <p:txBody>
          <a:bodyPr/>
          <a:lstStyle/>
          <a:p>
            <a:endParaRPr lang="en-US"/>
          </a:p>
        </p:txBody>
      </p:sp>
      <p:sp>
        <p:nvSpPr>
          <p:cNvPr id="11" name="Freeform 11"/>
          <p:cNvSpPr/>
          <p:nvPr/>
        </p:nvSpPr>
        <p:spPr>
          <a:xfrm>
            <a:off x="9362139" y="2726420"/>
            <a:ext cx="810069" cy="782204"/>
          </a:xfrm>
          <a:custGeom>
            <a:avLst/>
            <a:gdLst/>
            <a:ahLst/>
            <a:cxnLst/>
            <a:rect l="l" t="t" r="r" b="b"/>
            <a:pathLst>
              <a:path w="1215103" h="1173306">
                <a:moveTo>
                  <a:pt x="0" y="0"/>
                </a:moveTo>
                <a:lnTo>
                  <a:pt x="1215102" y="0"/>
                </a:lnTo>
                <a:lnTo>
                  <a:pt x="1215102" y="1173306"/>
                </a:lnTo>
                <a:lnTo>
                  <a:pt x="0" y="1173306"/>
                </a:lnTo>
                <a:lnTo>
                  <a:pt x="0" y="0"/>
                </a:lnTo>
                <a:close/>
              </a:path>
            </a:pathLst>
          </a:custGeom>
          <a:blipFill>
            <a:blip r:embed="rId5">
              <a:extLst>
                <a:ext uri="{96DAC541-7B7A-43D3-8B79-37D633B846F1}">
                  <asvg:svgBlip xmlns:asvg="http://schemas.microsoft.com/office/drawing/2016/SVG/main" r:embed="rId6"/>
                </a:ext>
              </a:extLst>
            </a:blip>
            <a:stretch>
              <a:fillRect r="-203422" b="-174559"/>
            </a:stretch>
          </a:blipFill>
        </p:spPr>
        <p:txBody>
          <a:bodyPr/>
          <a:lstStyle/>
          <a:p>
            <a:endParaRPr lang="en-US"/>
          </a:p>
        </p:txBody>
      </p:sp>
      <p:sp>
        <p:nvSpPr>
          <p:cNvPr id="12" name="Freeform 12"/>
          <p:cNvSpPr/>
          <p:nvPr/>
        </p:nvSpPr>
        <p:spPr>
          <a:xfrm>
            <a:off x="7430248" y="1348921"/>
            <a:ext cx="249405" cy="240825"/>
          </a:xfrm>
          <a:custGeom>
            <a:avLst/>
            <a:gdLst/>
            <a:ahLst/>
            <a:cxnLst/>
            <a:rect l="l" t="t" r="r" b="b"/>
            <a:pathLst>
              <a:path w="374107" h="361238">
                <a:moveTo>
                  <a:pt x="0" y="0"/>
                </a:moveTo>
                <a:lnTo>
                  <a:pt x="374106" y="0"/>
                </a:lnTo>
                <a:lnTo>
                  <a:pt x="374106" y="361238"/>
                </a:lnTo>
                <a:lnTo>
                  <a:pt x="0" y="361238"/>
                </a:lnTo>
                <a:lnTo>
                  <a:pt x="0" y="0"/>
                </a:lnTo>
                <a:close/>
              </a:path>
            </a:pathLst>
          </a:custGeom>
          <a:blipFill>
            <a:blip r:embed="rId5">
              <a:extLst>
                <a:ext uri="{96DAC541-7B7A-43D3-8B79-37D633B846F1}">
                  <asvg:svgBlip xmlns:asvg="http://schemas.microsoft.com/office/drawing/2016/SVG/main" r:embed="rId6"/>
                </a:ext>
              </a:extLst>
            </a:blip>
            <a:stretch>
              <a:fillRect r="-203422" b="-174559"/>
            </a:stretch>
          </a:blipFill>
        </p:spPr>
        <p:txBody>
          <a:bodyPr/>
          <a:lstStyle/>
          <a:p>
            <a:endParaRPr lang="en-US"/>
          </a:p>
        </p:txBody>
      </p:sp>
      <p:sp>
        <p:nvSpPr>
          <p:cNvPr id="13" name="TextBox 13"/>
          <p:cNvSpPr txBox="1"/>
          <p:nvPr/>
        </p:nvSpPr>
        <p:spPr>
          <a:xfrm>
            <a:off x="1696038" y="1777853"/>
            <a:ext cx="8799924" cy="2954655"/>
          </a:xfrm>
          <a:prstGeom prst="rect">
            <a:avLst/>
          </a:prstGeom>
        </p:spPr>
        <p:txBody>
          <a:bodyPr wrap="square" lIns="0" tIns="0" rIns="0" bIns="0" rtlCol="0" anchor="t">
            <a:spAutoFit/>
          </a:bodyPr>
          <a:lstStyle/>
          <a:p>
            <a:pPr algn="ctr" defTabSz="609630">
              <a:defRPr/>
            </a:pPr>
            <a:r>
              <a:rPr lang="en-US" sz="9600" b="1" dirty="0" err="1">
                <a:solidFill>
                  <a:srgbClr val="FFFFFF"/>
                </a:solidFill>
                <a:latin typeface="Georgia" panose="02040502050405020303" pitchFamily="18" charset="0"/>
              </a:rPr>
              <a:t>Trò</a:t>
            </a:r>
            <a:r>
              <a:rPr lang="en-US" sz="9600" b="1" dirty="0">
                <a:solidFill>
                  <a:srgbClr val="FFFFFF"/>
                </a:solidFill>
                <a:latin typeface="Georgia" panose="02040502050405020303" pitchFamily="18" charset="0"/>
              </a:rPr>
              <a:t> </a:t>
            </a:r>
            <a:r>
              <a:rPr lang="en-US" sz="9600" b="1" dirty="0" err="1">
                <a:solidFill>
                  <a:srgbClr val="FFFFFF"/>
                </a:solidFill>
                <a:latin typeface="Georgia" panose="02040502050405020303" pitchFamily="18" charset="0"/>
              </a:rPr>
              <a:t>chơi</a:t>
            </a:r>
            <a:r>
              <a:rPr lang="en-US" sz="9600" b="1" dirty="0">
                <a:solidFill>
                  <a:srgbClr val="FFFFFF"/>
                </a:solidFill>
                <a:latin typeface="Georgia" panose="02040502050405020303" pitchFamily="18" charset="0"/>
              </a:rPr>
              <a:t> </a:t>
            </a:r>
          </a:p>
          <a:p>
            <a:pPr algn="ctr" defTabSz="609630">
              <a:defRPr/>
            </a:pPr>
            <a:r>
              <a:rPr lang="en-US" sz="9600" b="1" dirty="0" err="1">
                <a:solidFill>
                  <a:srgbClr val="FFFFFF"/>
                </a:solidFill>
                <a:latin typeface="Georgia" panose="02040502050405020303" pitchFamily="18" charset="0"/>
              </a:rPr>
              <a:t>đố</a:t>
            </a:r>
            <a:r>
              <a:rPr lang="en-US" sz="9600" b="1" dirty="0">
                <a:solidFill>
                  <a:srgbClr val="FFFFFF"/>
                </a:solidFill>
                <a:latin typeface="Georgia" panose="02040502050405020303" pitchFamily="18" charset="0"/>
              </a:rPr>
              <a:t> </a:t>
            </a:r>
            <a:r>
              <a:rPr lang="en-US" sz="9600" b="1" dirty="0" err="1">
                <a:solidFill>
                  <a:srgbClr val="FFFFFF"/>
                </a:solidFill>
                <a:latin typeface="Georgia" panose="02040502050405020303" pitchFamily="18" charset="0"/>
              </a:rPr>
              <a:t>vui</a:t>
            </a:r>
            <a:endParaRPr lang="en-US" sz="9600" b="1" dirty="0">
              <a:solidFill>
                <a:srgbClr val="FFFFFF"/>
              </a:solidFill>
              <a:latin typeface="Georgia" panose="02040502050405020303" pitchFamily="18" charset="0"/>
            </a:endParaRPr>
          </a:p>
        </p:txBody>
      </p:sp>
      <p:sp>
        <p:nvSpPr>
          <p:cNvPr id="15" name="Freeform 12">
            <a:extLst>
              <a:ext uri="{FF2B5EF4-FFF2-40B4-BE49-F238E27FC236}">
                <a16:creationId xmlns:a16="http://schemas.microsoft.com/office/drawing/2014/main" id="{E762FE72-64DF-4299-40A8-E1950330E765}"/>
              </a:ext>
            </a:extLst>
          </p:cNvPr>
          <p:cNvSpPr/>
          <p:nvPr/>
        </p:nvSpPr>
        <p:spPr>
          <a:xfrm>
            <a:off x="3477736" y="4762884"/>
            <a:ext cx="249405" cy="240825"/>
          </a:xfrm>
          <a:custGeom>
            <a:avLst/>
            <a:gdLst/>
            <a:ahLst/>
            <a:cxnLst/>
            <a:rect l="l" t="t" r="r" b="b"/>
            <a:pathLst>
              <a:path w="374107" h="361238">
                <a:moveTo>
                  <a:pt x="0" y="0"/>
                </a:moveTo>
                <a:lnTo>
                  <a:pt x="374106" y="0"/>
                </a:lnTo>
                <a:lnTo>
                  <a:pt x="374106" y="361238"/>
                </a:lnTo>
                <a:lnTo>
                  <a:pt x="0" y="361238"/>
                </a:lnTo>
                <a:lnTo>
                  <a:pt x="0" y="0"/>
                </a:lnTo>
                <a:close/>
              </a:path>
            </a:pathLst>
          </a:custGeom>
          <a:blipFill>
            <a:blip r:embed="rId5">
              <a:extLst>
                <a:ext uri="{96DAC541-7B7A-43D3-8B79-37D633B846F1}">
                  <asvg:svgBlip xmlns:asvg="http://schemas.microsoft.com/office/drawing/2016/SVG/main" r:embed="rId6"/>
                </a:ext>
              </a:extLst>
            </a:blip>
            <a:stretch>
              <a:fillRect r="-203422" b="-174559"/>
            </a:stretch>
          </a:blipFill>
        </p:spPr>
        <p:txBody>
          <a:bodyPr/>
          <a:lstStyle/>
          <a:p>
            <a:endParaRPr lang="en-US"/>
          </a:p>
        </p:txBody>
      </p:sp>
    </p:spTree>
    <p:extLst>
      <p:ext uri="{BB962C8B-B14F-4D97-AF65-F5344CB8AC3E}">
        <p14:creationId xmlns:p14="http://schemas.microsoft.com/office/powerpoint/2010/main" val="1906843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9" y="0"/>
            <a:ext cx="12088761" cy="6858000"/>
          </a:xfrm>
          <a:prstGeom prst="rect">
            <a:avLst/>
          </a:prstGeom>
        </p:spPr>
      </p:pic>
    </p:spTree>
    <p:extLst>
      <p:ext uri="{BB962C8B-B14F-4D97-AF65-F5344CB8AC3E}">
        <p14:creationId xmlns:p14="http://schemas.microsoft.com/office/powerpoint/2010/main" val="295483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240"/>
            <a:ext cx="12192000" cy="6502348"/>
          </a:xfrm>
          <a:prstGeom prst="rect">
            <a:avLst/>
          </a:prstGeom>
        </p:spPr>
      </p:pic>
    </p:spTree>
    <p:extLst>
      <p:ext uri="{BB962C8B-B14F-4D97-AF65-F5344CB8AC3E}">
        <p14:creationId xmlns:p14="http://schemas.microsoft.com/office/powerpoint/2010/main" val="108908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algn="ctr">
              <a:defRPr/>
            </a:pPr>
            <a:r>
              <a:rPr lang="en-US" altLang="en-US" sz="4500" b="1" dirty="0">
                <a:ln w="6600">
                  <a:solidFill>
                    <a:schemeClr val="accent2"/>
                  </a:solidFill>
                  <a:prstDash val="solid"/>
                </a:ln>
                <a:solidFill>
                  <a:srgbClr val="FFFFFF"/>
                </a:solidFill>
                <a:effectLst>
                  <a:outerShdw dist="38100" dir="2700000" algn="tl" rotWithShape="0">
                    <a:schemeClr val="accent2"/>
                  </a:outerShdw>
                </a:effectLst>
                <a:cs typeface="Times New Roman" panose="02020603050405020304" pitchFamily="18" charset="0"/>
              </a:rPr>
              <a:t>CHÚC  QUÝ THẦY,CÔ GIÁO SỨC KHỎE</a:t>
            </a:r>
          </a:p>
          <a:p>
            <a:pPr algn="ctr">
              <a:defRPr/>
            </a:pPr>
            <a:r>
              <a:rPr lang="en-US" altLang="en-US" sz="4500" b="1" dirty="0">
                <a:ln w="6600">
                  <a:solidFill>
                    <a:schemeClr val="accent2"/>
                  </a:solidFill>
                  <a:prstDash val="solid"/>
                </a:ln>
                <a:solidFill>
                  <a:srgbClr val="FFFFFF"/>
                </a:solidFill>
                <a:effectLst>
                  <a:outerShdw dist="38100" dir="2700000" algn="tl" rotWithShape="0">
                    <a:schemeClr val="accent2"/>
                  </a:outerShdw>
                </a:effectLst>
                <a:cs typeface="Times New Roman" panose="02020603050405020304" pitchFamily="18" charset="0"/>
              </a:rPr>
              <a:t>CHÚC HỌC SINH LỚP 5A CHĂM NGOAN HỌC GIỎI </a:t>
            </a:r>
          </a:p>
        </p:txBody>
      </p:sp>
      <p:sp>
        <p:nvSpPr>
          <p:cNvPr id="3" name="Freeform 6"/>
          <p:cNvSpPr/>
          <p:nvPr/>
        </p:nvSpPr>
        <p:spPr>
          <a:xfrm>
            <a:off x="0" y="1705433"/>
            <a:ext cx="12192000" cy="5169159"/>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t="-33935" b="-6679"/>
            </a:stretch>
          </a:blipFill>
        </p:spPr>
        <p:txBody>
          <a:bodyPr/>
          <a:lstStyle/>
          <a:p>
            <a:endParaRPr lang="en-US" dirty="0"/>
          </a:p>
        </p:txBody>
      </p:sp>
    </p:spTree>
    <p:extLst>
      <p:ext uri="{BB962C8B-B14F-4D97-AF65-F5344CB8AC3E}">
        <p14:creationId xmlns:p14="http://schemas.microsoft.com/office/powerpoint/2010/main" val="92417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692708" y="1464031"/>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065225" y="2555341"/>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0" y="4198002"/>
            <a:ext cx="2262663" cy="2646848"/>
          </a:xfrm>
          <a:custGeom>
            <a:avLst/>
            <a:gdLst/>
            <a:ahLst/>
            <a:cxnLst/>
            <a:rect l="l" t="t" r="r" b="b"/>
            <a:pathLst>
              <a:path w="4966311" h="5859017">
                <a:moveTo>
                  <a:pt x="4966311" y="0"/>
                </a:moveTo>
                <a:lnTo>
                  <a:pt x="0" y="0"/>
                </a:lnTo>
                <a:lnTo>
                  <a:pt x="0" y="5859016"/>
                </a:lnTo>
                <a:lnTo>
                  <a:pt x="4966311" y="5859016"/>
                </a:lnTo>
                <a:lnTo>
                  <a:pt x="4966311" y="0"/>
                </a:lnTo>
                <a:close/>
              </a:path>
            </a:pathLst>
          </a:custGeom>
          <a:blipFill>
            <a:blip r:embed="rId7"/>
            <a:stretch>
              <a:fillRect l="-1466" r="-2646"/>
            </a:stretch>
          </a:blipFill>
        </p:spPr>
        <p:txBody>
          <a:bodyPr/>
          <a:lstStyle/>
          <a:p>
            <a:endParaRPr lang="en-US"/>
          </a:p>
        </p:txBody>
      </p:sp>
      <p:sp>
        <p:nvSpPr>
          <p:cNvPr id="18" name="Freeform 18"/>
          <p:cNvSpPr/>
          <p:nvPr/>
        </p:nvSpPr>
        <p:spPr>
          <a:xfrm>
            <a:off x="77066" y="2956693"/>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9" name="Freeform 19"/>
          <p:cNvSpPr/>
          <p:nvPr/>
        </p:nvSpPr>
        <p:spPr>
          <a:xfrm>
            <a:off x="752161" y="3765973"/>
            <a:ext cx="405081" cy="391147"/>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0" name="Freeform 20"/>
          <p:cNvSpPr/>
          <p:nvPr/>
        </p:nvSpPr>
        <p:spPr>
          <a:xfrm>
            <a:off x="1911827" y="3553220"/>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6" name="Terminator 25">
            <a:extLst>
              <a:ext uri="{FF2B5EF4-FFF2-40B4-BE49-F238E27FC236}">
                <a16:creationId xmlns:a16="http://schemas.microsoft.com/office/drawing/2014/main" id="{C81A963B-DEDF-C951-3C31-E837104A8B30}"/>
              </a:ext>
            </a:extLst>
          </p:cNvPr>
          <p:cNvSpPr/>
          <p:nvPr/>
        </p:nvSpPr>
        <p:spPr>
          <a:xfrm>
            <a:off x="-1584337" y="218137"/>
            <a:ext cx="4527904"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237626" y="194794"/>
            <a:ext cx="2705941" cy="1508105"/>
          </a:xfrm>
          <a:prstGeom prst="rect">
            <a:avLst/>
          </a:prstGeom>
          <a:noFill/>
        </p:spPr>
        <p:txBody>
          <a:bodyPr wrap="square" rtlCol="0">
            <a:spAutoFit/>
          </a:bodyPr>
          <a:lstStyle/>
          <a:p>
            <a:r>
              <a:rPr lang="en-VN" sz="9200" b="1" dirty="0">
                <a:solidFill>
                  <a:schemeClr val="accent4">
                    <a:lumMod val="20000"/>
                    <a:lumOff val="80000"/>
                  </a:schemeClr>
                </a:solidFill>
                <a:latin typeface="SignPainter-HouseScript" panose="02000006070000020004" pitchFamily="2" charset="0"/>
              </a:rPr>
              <a:t>Câu 1</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787424" y="216417"/>
            <a:ext cx="7864681" cy="1144265"/>
          </a:xfrm>
          <a:prstGeom prst="roundRect">
            <a:avLst/>
          </a:prstGeom>
          <a:solidFill>
            <a:srgbClr val="EEC0C3"/>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9" name="TextBox 8">
            <a:extLst>
              <a:ext uri="{FF2B5EF4-FFF2-40B4-BE49-F238E27FC236}">
                <a16:creationId xmlns:a16="http://schemas.microsoft.com/office/drawing/2014/main" id="{4FCA0DDB-596C-0150-A86D-0149767F8D44}"/>
              </a:ext>
            </a:extLst>
          </p:cNvPr>
          <p:cNvSpPr txBox="1"/>
          <p:nvPr/>
        </p:nvSpPr>
        <p:spPr>
          <a:xfrm>
            <a:off x="4208943" y="319646"/>
            <a:ext cx="71882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934237"/>
                </a:solidFill>
                <a:latin typeface="Calibri" panose="020F0502020204030204"/>
              </a:rPr>
              <a:t>Đây</a:t>
            </a:r>
            <a:r>
              <a:rPr lang="en-US" sz="5400" b="1" dirty="0">
                <a:solidFill>
                  <a:srgbClr val="934237"/>
                </a:solidFill>
                <a:latin typeface="Calibri" panose="020F0502020204030204"/>
              </a:rPr>
              <a:t> </a:t>
            </a:r>
            <a:r>
              <a:rPr lang="en-US" sz="5400" b="1" dirty="0" err="1">
                <a:solidFill>
                  <a:srgbClr val="934237"/>
                </a:solidFill>
                <a:latin typeface="Calibri" panose="020F0502020204030204"/>
              </a:rPr>
              <a:t>là</a:t>
            </a:r>
            <a:r>
              <a:rPr lang="en-US" sz="5400" b="1" dirty="0">
                <a:solidFill>
                  <a:srgbClr val="934237"/>
                </a:solidFill>
                <a:latin typeface="Calibri" panose="020F0502020204030204"/>
              </a:rPr>
              <a:t> </a:t>
            </a:r>
            <a:r>
              <a:rPr lang="en-US" sz="5400" b="1" dirty="0" err="1">
                <a:solidFill>
                  <a:srgbClr val="934237"/>
                </a:solidFill>
                <a:latin typeface="Calibri" panose="020F0502020204030204"/>
              </a:rPr>
              <a:t>dân</a:t>
            </a:r>
            <a:r>
              <a:rPr lang="en-US" sz="5400" b="1" dirty="0">
                <a:solidFill>
                  <a:srgbClr val="934237"/>
                </a:solidFill>
                <a:latin typeface="Calibri" panose="020F0502020204030204"/>
              </a:rPr>
              <a:t> </a:t>
            </a:r>
            <a:r>
              <a:rPr lang="en-US" sz="5400" b="1" dirty="0" err="1">
                <a:solidFill>
                  <a:srgbClr val="934237"/>
                </a:solidFill>
                <a:latin typeface="Calibri" panose="020F0502020204030204"/>
              </a:rPr>
              <a:t>tộc</a:t>
            </a:r>
            <a:r>
              <a:rPr lang="en-US" sz="5400" b="1" dirty="0">
                <a:solidFill>
                  <a:srgbClr val="934237"/>
                </a:solidFill>
                <a:latin typeface="Calibri" panose="020F0502020204030204"/>
              </a:rPr>
              <a:t> </a:t>
            </a:r>
            <a:r>
              <a:rPr lang="en-US" sz="5400" b="1" dirty="0" err="1">
                <a:solidFill>
                  <a:srgbClr val="934237"/>
                </a:solidFill>
                <a:latin typeface="Calibri" panose="020F0502020204030204"/>
              </a:rPr>
              <a:t>nào</a:t>
            </a:r>
            <a:r>
              <a:rPr lang="en-US" sz="5400" b="1" dirty="0">
                <a:solidFill>
                  <a:srgbClr val="934237"/>
                </a:solidFill>
                <a:latin typeface="Calibri" panose="020F0502020204030204"/>
              </a:rPr>
              <a:t>?</a:t>
            </a:r>
            <a:endParaRPr kumimoji="0" lang="vi-VN" sz="5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pic>
        <p:nvPicPr>
          <p:cNvPr id="1028" name="Picture 4" descr="DÂN TỘC TÀY Ở HA HANG – TUYÊN QUANG - DU LỊCH NA HANG">
            <a:extLst>
              <a:ext uri="{FF2B5EF4-FFF2-40B4-BE49-F238E27FC236}">
                <a16:creationId xmlns:a16="http://schemas.microsoft.com/office/drawing/2014/main" id="{A4909E55-F9DB-9B30-10F6-5C72E28F45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1606" y="1729788"/>
            <a:ext cx="5769451" cy="392322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943599" y="5808133"/>
            <a:ext cx="3756951" cy="860384"/>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spTree>
    <p:extLst>
      <p:ext uri="{BB962C8B-B14F-4D97-AF65-F5344CB8AC3E}">
        <p14:creationId xmlns:p14="http://schemas.microsoft.com/office/powerpoint/2010/main" val="4224005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2"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35" grpId="2"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6" name="Terminator 25">
            <a:extLst>
              <a:ext uri="{FF2B5EF4-FFF2-40B4-BE49-F238E27FC236}">
                <a16:creationId xmlns:a16="http://schemas.microsoft.com/office/drawing/2014/main" id="{C81A963B-DEDF-C951-3C31-E837104A8B30}"/>
              </a:ext>
            </a:extLst>
          </p:cNvPr>
          <p:cNvSpPr/>
          <p:nvPr/>
        </p:nvSpPr>
        <p:spPr>
          <a:xfrm>
            <a:off x="-1584337" y="218137"/>
            <a:ext cx="4527904"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237626" y="194794"/>
            <a:ext cx="2705941" cy="1508105"/>
          </a:xfrm>
          <a:prstGeom prst="rect">
            <a:avLst/>
          </a:prstGeom>
          <a:noFill/>
        </p:spPr>
        <p:txBody>
          <a:bodyPr wrap="square" rtlCol="0">
            <a:spAutoFit/>
          </a:bodyPr>
          <a:lstStyle/>
          <a:p>
            <a:r>
              <a:rPr lang="en-VN" sz="9200" b="1" dirty="0">
                <a:solidFill>
                  <a:schemeClr val="accent4">
                    <a:lumMod val="20000"/>
                    <a:lumOff val="80000"/>
                  </a:schemeClr>
                </a:solidFill>
                <a:latin typeface="SignPainter-HouseScript" panose="02000006070000020004" pitchFamily="2" charset="0"/>
              </a:rPr>
              <a:t>Câu 2</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787424" y="216417"/>
            <a:ext cx="7864681" cy="1144265"/>
          </a:xfrm>
          <a:prstGeom prst="roundRect">
            <a:avLst/>
          </a:prstGeom>
          <a:solidFill>
            <a:schemeClr val="accent3">
              <a:lumMod val="60000"/>
              <a:lumOff val="4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9" name="TextBox 8">
            <a:extLst>
              <a:ext uri="{FF2B5EF4-FFF2-40B4-BE49-F238E27FC236}">
                <a16:creationId xmlns:a16="http://schemas.microsoft.com/office/drawing/2014/main" id="{4FCA0DDB-596C-0150-A86D-0149767F8D44}"/>
              </a:ext>
            </a:extLst>
          </p:cNvPr>
          <p:cNvSpPr txBox="1"/>
          <p:nvPr/>
        </p:nvSpPr>
        <p:spPr>
          <a:xfrm>
            <a:off x="4208943" y="319646"/>
            <a:ext cx="71882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chemeClr val="accent3">
                    <a:lumMod val="50000"/>
                  </a:schemeClr>
                </a:solidFill>
                <a:latin typeface="Calibri" panose="020F0502020204030204"/>
              </a:rPr>
              <a:t>Đây</a:t>
            </a:r>
            <a:r>
              <a:rPr lang="en-US" sz="5400" b="1" dirty="0">
                <a:solidFill>
                  <a:schemeClr val="accent3">
                    <a:lumMod val="50000"/>
                  </a:schemeClr>
                </a:solidFill>
                <a:latin typeface="Calibri" panose="020F0502020204030204"/>
              </a:rPr>
              <a:t> </a:t>
            </a:r>
            <a:r>
              <a:rPr lang="en-US" sz="5400" b="1" dirty="0" err="1">
                <a:solidFill>
                  <a:schemeClr val="accent3">
                    <a:lumMod val="50000"/>
                  </a:schemeClr>
                </a:solidFill>
                <a:latin typeface="Calibri" panose="020F0502020204030204"/>
              </a:rPr>
              <a:t>là</a:t>
            </a:r>
            <a:r>
              <a:rPr lang="en-US" sz="5400" b="1" dirty="0">
                <a:solidFill>
                  <a:schemeClr val="accent3">
                    <a:lumMod val="50000"/>
                  </a:schemeClr>
                </a:solidFill>
                <a:latin typeface="Calibri" panose="020F0502020204030204"/>
              </a:rPr>
              <a:t> </a:t>
            </a:r>
            <a:r>
              <a:rPr lang="en-US" sz="5400" b="1" dirty="0" err="1">
                <a:solidFill>
                  <a:schemeClr val="accent3">
                    <a:lumMod val="50000"/>
                  </a:schemeClr>
                </a:solidFill>
                <a:latin typeface="Calibri" panose="020F0502020204030204"/>
              </a:rPr>
              <a:t>dân</a:t>
            </a:r>
            <a:r>
              <a:rPr lang="en-US" sz="5400" b="1" dirty="0">
                <a:solidFill>
                  <a:schemeClr val="accent3">
                    <a:lumMod val="50000"/>
                  </a:schemeClr>
                </a:solidFill>
                <a:latin typeface="Calibri" panose="020F0502020204030204"/>
              </a:rPr>
              <a:t> </a:t>
            </a:r>
            <a:r>
              <a:rPr lang="en-US" sz="5400" b="1" dirty="0" err="1">
                <a:solidFill>
                  <a:schemeClr val="accent3">
                    <a:lumMod val="50000"/>
                  </a:schemeClr>
                </a:solidFill>
                <a:latin typeface="Calibri" panose="020F0502020204030204"/>
              </a:rPr>
              <a:t>tộc</a:t>
            </a:r>
            <a:r>
              <a:rPr lang="en-US" sz="5400" b="1" dirty="0">
                <a:solidFill>
                  <a:schemeClr val="accent3">
                    <a:lumMod val="50000"/>
                  </a:schemeClr>
                </a:solidFill>
                <a:latin typeface="Calibri" panose="020F0502020204030204"/>
              </a:rPr>
              <a:t> </a:t>
            </a:r>
            <a:r>
              <a:rPr lang="en-US" sz="5400" b="1" dirty="0" err="1">
                <a:solidFill>
                  <a:schemeClr val="accent3">
                    <a:lumMod val="50000"/>
                  </a:schemeClr>
                </a:solidFill>
                <a:latin typeface="Calibri" panose="020F0502020204030204"/>
              </a:rPr>
              <a:t>nào</a:t>
            </a:r>
            <a:r>
              <a:rPr lang="en-US" sz="5400" b="1" dirty="0">
                <a:solidFill>
                  <a:schemeClr val="accent3">
                    <a:lumMod val="50000"/>
                  </a:schemeClr>
                </a:solidFill>
                <a:latin typeface="Calibri" panose="020F0502020204030204"/>
              </a:rPr>
              <a:t>?</a:t>
            </a:r>
            <a:endParaRPr kumimoji="0" lang="vi-VN" sz="54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mn-ea"/>
              <a:cs typeface="+mn-cs"/>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943599" y="5808133"/>
            <a:ext cx="3756951" cy="860384"/>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074" name="Picture 2" descr="Dân tộc Thái">
            <a:extLst>
              <a:ext uri="{FF2B5EF4-FFF2-40B4-BE49-F238E27FC236}">
                <a16:creationId xmlns:a16="http://schemas.microsoft.com/office/drawing/2014/main" id="{5074F543-36AD-79E0-4A2C-46619BB7C1A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638" r="8828" b="10617"/>
          <a:stretch/>
        </p:blipFill>
        <p:spPr bwMode="auto">
          <a:xfrm>
            <a:off x="4890632" y="1696597"/>
            <a:ext cx="6069616" cy="3935866"/>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3">
            <a:extLst>
              <a:ext uri="{FF2B5EF4-FFF2-40B4-BE49-F238E27FC236}">
                <a16:creationId xmlns:a16="http://schemas.microsoft.com/office/drawing/2014/main" id="{18EA5EB9-1A3C-1577-6A3D-A2F71992A87B}"/>
              </a:ext>
            </a:extLst>
          </p:cNvPr>
          <p:cNvSpPr/>
          <p:nvPr/>
        </p:nvSpPr>
        <p:spPr>
          <a:xfrm>
            <a:off x="308586" y="4089205"/>
            <a:ext cx="2634981" cy="2574001"/>
          </a:xfrm>
          <a:custGeom>
            <a:avLst/>
            <a:gdLst/>
            <a:ahLst/>
            <a:cxnLst/>
            <a:rect l="l" t="t" r="r" b="b"/>
            <a:pathLst>
              <a:path w="5157325" h="4538446">
                <a:moveTo>
                  <a:pt x="0" y="0"/>
                </a:moveTo>
                <a:lnTo>
                  <a:pt x="5157325" y="0"/>
                </a:lnTo>
                <a:lnTo>
                  <a:pt x="5157325" y="4538446"/>
                </a:lnTo>
                <a:lnTo>
                  <a:pt x="0" y="4538446"/>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4281745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6" name="Terminator 25">
            <a:extLst>
              <a:ext uri="{FF2B5EF4-FFF2-40B4-BE49-F238E27FC236}">
                <a16:creationId xmlns:a16="http://schemas.microsoft.com/office/drawing/2014/main" id="{C81A963B-DEDF-C951-3C31-E837104A8B30}"/>
              </a:ext>
            </a:extLst>
          </p:cNvPr>
          <p:cNvSpPr/>
          <p:nvPr/>
        </p:nvSpPr>
        <p:spPr>
          <a:xfrm>
            <a:off x="-1584337" y="218137"/>
            <a:ext cx="4527904"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237626" y="194794"/>
            <a:ext cx="2705941" cy="1508105"/>
          </a:xfrm>
          <a:prstGeom prst="rect">
            <a:avLst/>
          </a:prstGeom>
          <a:noFill/>
        </p:spPr>
        <p:txBody>
          <a:bodyPr wrap="square" rtlCol="0">
            <a:spAutoFit/>
          </a:bodyPr>
          <a:lstStyle/>
          <a:p>
            <a:r>
              <a:rPr lang="en-VN" sz="9200" b="1" dirty="0">
                <a:solidFill>
                  <a:schemeClr val="accent4">
                    <a:lumMod val="20000"/>
                    <a:lumOff val="80000"/>
                  </a:schemeClr>
                </a:solidFill>
                <a:latin typeface="SignPainter-HouseScript" panose="02000006070000020004" pitchFamily="2" charset="0"/>
              </a:rPr>
              <a:t>Câu 3</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787424" y="216417"/>
            <a:ext cx="7864681" cy="1144265"/>
          </a:xfrm>
          <a:prstGeom prst="round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solidFill>
                <a:schemeClr val="accent4">
                  <a:lumMod val="40000"/>
                  <a:lumOff val="60000"/>
                </a:schemeClr>
              </a:solidFill>
            </a:endParaRPr>
          </a:p>
        </p:txBody>
      </p:sp>
      <p:sp>
        <p:nvSpPr>
          <p:cNvPr id="9" name="TextBox 8">
            <a:extLst>
              <a:ext uri="{FF2B5EF4-FFF2-40B4-BE49-F238E27FC236}">
                <a16:creationId xmlns:a16="http://schemas.microsoft.com/office/drawing/2014/main" id="{4FCA0DDB-596C-0150-A86D-0149767F8D44}"/>
              </a:ext>
            </a:extLst>
          </p:cNvPr>
          <p:cNvSpPr txBox="1"/>
          <p:nvPr/>
        </p:nvSpPr>
        <p:spPr>
          <a:xfrm>
            <a:off x="4208943" y="319646"/>
            <a:ext cx="71882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chemeClr val="accent6">
                    <a:lumMod val="75000"/>
                  </a:schemeClr>
                </a:solidFill>
                <a:latin typeface="Calibri" panose="020F0502020204030204"/>
              </a:rPr>
              <a:t>Đây</a:t>
            </a:r>
            <a:r>
              <a:rPr lang="en-US" sz="5400" b="1" dirty="0">
                <a:solidFill>
                  <a:schemeClr val="accent6">
                    <a:lumMod val="75000"/>
                  </a:schemeClr>
                </a:solidFill>
                <a:latin typeface="Calibri" panose="020F0502020204030204"/>
              </a:rPr>
              <a:t> </a:t>
            </a:r>
            <a:r>
              <a:rPr lang="en-US" sz="5400" b="1" dirty="0" err="1">
                <a:solidFill>
                  <a:schemeClr val="accent6">
                    <a:lumMod val="75000"/>
                  </a:schemeClr>
                </a:solidFill>
                <a:latin typeface="Calibri" panose="020F0502020204030204"/>
              </a:rPr>
              <a:t>là</a:t>
            </a:r>
            <a:r>
              <a:rPr lang="en-US" sz="5400" b="1" dirty="0">
                <a:solidFill>
                  <a:schemeClr val="accent6">
                    <a:lumMod val="75000"/>
                  </a:schemeClr>
                </a:solidFill>
                <a:latin typeface="Calibri" panose="020F0502020204030204"/>
              </a:rPr>
              <a:t> </a:t>
            </a:r>
            <a:r>
              <a:rPr lang="en-US" sz="5400" b="1" dirty="0" err="1">
                <a:solidFill>
                  <a:schemeClr val="accent6">
                    <a:lumMod val="75000"/>
                  </a:schemeClr>
                </a:solidFill>
                <a:latin typeface="Calibri" panose="020F0502020204030204"/>
              </a:rPr>
              <a:t>dân</a:t>
            </a:r>
            <a:r>
              <a:rPr lang="en-US" sz="5400" b="1" dirty="0">
                <a:solidFill>
                  <a:schemeClr val="accent6">
                    <a:lumMod val="75000"/>
                  </a:schemeClr>
                </a:solidFill>
                <a:latin typeface="Calibri" panose="020F0502020204030204"/>
              </a:rPr>
              <a:t> </a:t>
            </a:r>
            <a:r>
              <a:rPr lang="en-US" sz="5400" b="1" dirty="0" err="1">
                <a:solidFill>
                  <a:schemeClr val="accent6">
                    <a:lumMod val="75000"/>
                  </a:schemeClr>
                </a:solidFill>
                <a:latin typeface="Calibri" panose="020F0502020204030204"/>
              </a:rPr>
              <a:t>tộc</a:t>
            </a:r>
            <a:r>
              <a:rPr lang="en-US" sz="5400" b="1" dirty="0">
                <a:solidFill>
                  <a:schemeClr val="accent6">
                    <a:lumMod val="75000"/>
                  </a:schemeClr>
                </a:solidFill>
                <a:latin typeface="Calibri" panose="020F0502020204030204"/>
              </a:rPr>
              <a:t> </a:t>
            </a:r>
            <a:r>
              <a:rPr lang="en-US" sz="5400" b="1" dirty="0" err="1">
                <a:solidFill>
                  <a:schemeClr val="accent6">
                    <a:lumMod val="75000"/>
                  </a:schemeClr>
                </a:solidFill>
                <a:latin typeface="Calibri" panose="020F0502020204030204"/>
              </a:rPr>
              <a:t>nào</a:t>
            </a:r>
            <a:r>
              <a:rPr lang="en-US" sz="5400" b="1" dirty="0">
                <a:solidFill>
                  <a:schemeClr val="accent6">
                    <a:lumMod val="75000"/>
                  </a:schemeClr>
                </a:solidFill>
                <a:latin typeface="Calibri" panose="020F0502020204030204"/>
              </a:rPr>
              <a:t>?</a:t>
            </a:r>
            <a:endParaRPr kumimoji="0" lang="vi-VN" sz="54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943599" y="5808133"/>
            <a:ext cx="3756951" cy="860384"/>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lang="vi-VN" sz="4400" b="1" dirty="0">
                <a:solidFill>
                  <a:srgbClr val="FF4554"/>
                </a:solidFill>
                <a:latin typeface="Arial" panose="020B0604020202020204" pitchFamily="34" charset="0"/>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4098" name="Picture 2" descr="Du Xuân miền quan họ - Báo Bà Rịa Vũng Tàu Online">
            <a:extLst>
              <a:ext uri="{FF2B5EF4-FFF2-40B4-BE49-F238E27FC236}">
                <a16:creationId xmlns:a16="http://schemas.microsoft.com/office/drawing/2014/main" id="{C5A49FDE-BC72-A98E-1C1B-2255B708D7A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854" t="20378" r="2407" b="14978"/>
          <a:stretch/>
        </p:blipFill>
        <p:spPr bwMode="auto">
          <a:xfrm>
            <a:off x="4788265" y="1698032"/>
            <a:ext cx="6067617" cy="3884129"/>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a:extLst>
              <a:ext uri="{FF2B5EF4-FFF2-40B4-BE49-F238E27FC236}">
                <a16:creationId xmlns:a16="http://schemas.microsoft.com/office/drawing/2014/main" id="{41159520-54AA-EF3C-E4F2-D7AC156D5742}"/>
              </a:ext>
            </a:extLst>
          </p:cNvPr>
          <p:cNvSpPr/>
          <p:nvPr/>
        </p:nvSpPr>
        <p:spPr>
          <a:xfrm flipH="1">
            <a:off x="461643" y="3424021"/>
            <a:ext cx="2969968" cy="3239185"/>
          </a:xfrm>
          <a:custGeom>
            <a:avLst/>
            <a:gdLst/>
            <a:ahLst/>
            <a:cxnLst/>
            <a:rect l="l" t="t" r="r" b="b"/>
            <a:pathLst>
              <a:path w="4535306" h="5011388">
                <a:moveTo>
                  <a:pt x="0" y="0"/>
                </a:moveTo>
                <a:lnTo>
                  <a:pt x="4535306" y="0"/>
                </a:lnTo>
                <a:lnTo>
                  <a:pt x="4535306" y="5011388"/>
                </a:lnTo>
                <a:lnTo>
                  <a:pt x="0" y="5011388"/>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40016512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3">
              <a:alphaModFix amt="4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26" name="Terminator 25">
            <a:extLst>
              <a:ext uri="{FF2B5EF4-FFF2-40B4-BE49-F238E27FC236}">
                <a16:creationId xmlns:a16="http://schemas.microsoft.com/office/drawing/2014/main" id="{C81A963B-DEDF-C951-3C31-E837104A8B30}"/>
              </a:ext>
            </a:extLst>
          </p:cNvPr>
          <p:cNvSpPr/>
          <p:nvPr/>
        </p:nvSpPr>
        <p:spPr>
          <a:xfrm>
            <a:off x="-1584337" y="218137"/>
            <a:ext cx="4527904"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237626" y="194794"/>
            <a:ext cx="2705941" cy="1508105"/>
          </a:xfrm>
          <a:prstGeom prst="rect">
            <a:avLst/>
          </a:prstGeom>
          <a:noFill/>
        </p:spPr>
        <p:txBody>
          <a:bodyPr wrap="square" rtlCol="0">
            <a:spAutoFit/>
          </a:bodyPr>
          <a:lstStyle/>
          <a:p>
            <a:r>
              <a:rPr lang="en-VN" sz="9200" b="1" dirty="0">
                <a:solidFill>
                  <a:schemeClr val="accent4">
                    <a:lumMod val="20000"/>
                    <a:lumOff val="80000"/>
                  </a:schemeClr>
                </a:solidFill>
                <a:latin typeface="SignPainter-HouseScript" panose="02000006070000020004" pitchFamily="2" charset="0"/>
              </a:rPr>
              <a:t>Câu 4</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787424" y="216417"/>
            <a:ext cx="7864681" cy="1144265"/>
          </a:xfrm>
          <a:prstGeom prst="round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solidFill>
                <a:schemeClr val="accent5">
                  <a:lumMod val="40000"/>
                  <a:lumOff val="60000"/>
                </a:schemeClr>
              </a:solidFill>
            </a:endParaRPr>
          </a:p>
        </p:txBody>
      </p:sp>
      <p:sp>
        <p:nvSpPr>
          <p:cNvPr id="9" name="TextBox 8">
            <a:extLst>
              <a:ext uri="{FF2B5EF4-FFF2-40B4-BE49-F238E27FC236}">
                <a16:creationId xmlns:a16="http://schemas.microsoft.com/office/drawing/2014/main" id="{4FCA0DDB-596C-0150-A86D-0149767F8D44}"/>
              </a:ext>
            </a:extLst>
          </p:cNvPr>
          <p:cNvSpPr txBox="1"/>
          <p:nvPr/>
        </p:nvSpPr>
        <p:spPr>
          <a:xfrm>
            <a:off x="4208943" y="319646"/>
            <a:ext cx="71882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chemeClr val="accent5">
                    <a:lumMod val="75000"/>
                  </a:schemeClr>
                </a:solidFill>
                <a:latin typeface="Calibri" panose="020F0502020204030204"/>
              </a:rPr>
              <a:t>Đây</a:t>
            </a:r>
            <a:r>
              <a:rPr lang="en-US" sz="5400" b="1" dirty="0">
                <a:solidFill>
                  <a:schemeClr val="accent5">
                    <a:lumMod val="75000"/>
                  </a:schemeClr>
                </a:solidFill>
                <a:latin typeface="Calibri" panose="020F0502020204030204"/>
              </a:rPr>
              <a:t> </a:t>
            </a:r>
            <a:r>
              <a:rPr lang="en-US" sz="5400" b="1" dirty="0" err="1">
                <a:solidFill>
                  <a:schemeClr val="accent5">
                    <a:lumMod val="75000"/>
                  </a:schemeClr>
                </a:solidFill>
                <a:latin typeface="Calibri" panose="020F0502020204030204"/>
              </a:rPr>
              <a:t>là</a:t>
            </a:r>
            <a:r>
              <a:rPr lang="en-US" sz="5400" b="1" dirty="0">
                <a:solidFill>
                  <a:schemeClr val="accent5">
                    <a:lumMod val="75000"/>
                  </a:schemeClr>
                </a:solidFill>
                <a:latin typeface="Calibri" panose="020F0502020204030204"/>
              </a:rPr>
              <a:t> </a:t>
            </a:r>
            <a:r>
              <a:rPr lang="en-US" sz="5400" b="1" dirty="0" err="1">
                <a:solidFill>
                  <a:schemeClr val="accent5">
                    <a:lumMod val="75000"/>
                  </a:schemeClr>
                </a:solidFill>
                <a:latin typeface="Calibri" panose="020F0502020204030204"/>
              </a:rPr>
              <a:t>dân</a:t>
            </a:r>
            <a:r>
              <a:rPr lang="en-US" sz="5400" b="1" dirty="0">
                <a:solidFill>
                  <a:schemeClr val="accent5">
                    <a:lumMod val="75000"/>
                  </a:schemeClr>
                </a:solidFill>
                <a:latin typeface="Calibri" panose="020F0502020204030204"/>
              </a:rPr>
              <a:t> </a:t>
            </a:r>
            <a:r>
              <a:rPr lang="en-US" sz="5400" b="1" dirty="0" err="1">
                <a:solidFill>
                  <a:schemeClr val="accent5">
                    <a:lumMod val="75000"/>
                  </a:schemeClr>
                </a:solidFill>
                <a:latin typeface="Calibri" panose="020F0502020204030204"/>
              </a:rPr>
              <a:t>tộc</a:t>
            </a:r>
            <a:r>
              <a:rPr lang="en-US" sz="5400" b="1" dirty="0">
                <a:solidFill>
                  <a:schemeClr val="accent5">
                    <a:lumMod val="75000"/>
                  </a:schemeClr>
                </a:solidFill>
                <a:latin typeface="Calibri" panose="020F0502020204030204"/>
              </a:rPr>
              <a:t> </a:t>
            </a:r>
            <a:r>
              <a:rPr lang="en-US" sz="5400" b="1" dirty="0" err="1">
                <a:solidFill>
                  <a:schemeClr val="accent5">
                    <a:lumMod val="75000"/>
                  </a:schemeClr>
                </a:solidFill>
                <a:latin typeface="Calibri" panose="020F0502020204030204"/>
              </a:rPr>
              <a:t>nào</a:t>
            </a:r>
            <a:r>
              <a:rPr lang="en-US" sz="5400" b="1" dirty="0">
                <a:solidFill>
                  <a:schemeClr val="accent5">
                    <a:lumMod val="75000"/>
                  </a:schemeClr>
                </a:solidFill>
                <a:latin typeface="Calibri" panose="020F0502020204030204"/>
              </a:rPr>
              <a:t>?</a:t>
            </a:r>
            <a:endParaRPr kumimoji="0" lang="vi-VN" sz="54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mn-cs"/>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529878" y="5781199"/>
            <a:ext cx="3889075" cy="860384"/>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lang="vi-VN" sz="4400" b="1" noProof="0" dirty="0">
                <a:solidFill>
                  <a:srgbClr val="FF4554"/>
                </a:solidFill>
                <a:latin typeface="Arial" panose="020B0604020202020204" pitchFamily="34" charset="0"/>
              </a:rPr>
              <a:t>Bana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6146" name="Picture 2" descr="Người Ba Na – Wikipedia tiếng Việt">
            <a:extLst>
              <a:ext uri="{FF2B5EF4-FFF2-40B4-BE49-F238E27FC236}">
                <a16:creationId xmlns:a16="http://schemas.microsoft.com/office/drawing/2014/main" id="{4D090B9B-2D98-9DF3-2868-98EC961E50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1634" y="1559206"/>
            <a:ext cx="6285565" cy="387964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0">
            <a:extLst>
              <a:ext uri="{FF2B5EF4-FFF2-40B4-BE49-F238E27FC236}">
                <a16:creationId xmlns:a16="http://schemas.microsoft.com/office/drawing/2014/main" id="{2FB9A314-590B-1B4B-BDF1-0097BCC61FB8}"/>
              </a:ext>
            </a:extLst>
          </p:cNvPr>
          <p:cNvSpPr/>
          <p:nvPr/>
        </p:nvSpPr>
        <p:spPr>
          <a:xfrm rot="147168">
            <a:off x="330926" y="3431741"/>
            <a:ext cx="2632618" cy="3249577"/>
          </a:xfrm>
          <a:custGeom>
            <a:avLst/>
            <a:gdLst/>
            <a:ahLst/>
            <a:cxnLst/>
            <a:rect l="l" t="t" r="r" b="b"/>
            <a:pathLst>
              <a:path w="6023494" h="6711414">
                <a:moveTo>
                  <a:pt x="6023495" y="0"/>
                </a:moveTo>
                <a:lnTo>
                  <a:pt x="0" y="0"/>
                </a:lnTo>
                <a:lnTo>
                  <a:pt x="0" y="6711414"/>
                </a:lnTo>
                <a:lnTo>
                  <a:pt x="6023495" y="6711414"/>
                </a:lnTo>
                <a:lnTo>
                  <a:pt x="6023495"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379848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EE6"/>
        </a:solidFill>
        <a:effectLst/>
      </p:bgPr>
    </p:bg>
    <p:spTree>
      <p:nvGrpSpPr>
        <p:cNvPr id="1" name=""/>
        <p:cNvGrpSpPr/>
        <p:nvPr/>
      </p:nvGrpSpPr>
      <p:grpSpPr>
        <a:xfrm>
          <a:off x="0" y="0"/>
          <a:ext cx="0" cy="0"/>
          <a:chOff x="0" y="0"/>
          <a:chExt cx="0" cy="0"/>
        </a:xfrm>
      </p:grpSpPr>
      <p:sp>
        <p:nvSpPr>
          <p:cNvPr id="2" name="Freeform 2"/>
          <p:cNvSpPr/>
          <p:nvPr/>
        </p:nvSpPr>
        <p:spPr>
          <a:xfrm>
            <a:off x="10279344" y="4947593"/>
            <a:ext cx="2412765" cy="1464142"/>
          </a:xfrm>
          <a:custGeom>
            <a:avLst/>
            <a:gdLst/>
            <a:ahLst/>
            <a:cxnLst/>
            <a:rect l="l" t="t" r="r" b="b"/>
            <a:pathLst>
              <a:path w="6330819" h="3964675">
                <a:moveTo>
                  <a:pt x="0" y="0"/>
                </a:moveTo>
                <a:lnTo>
                  <a:pt x="6330819" y="0"/>
                </a:lnTo>
                <a:lnTo>
                  <a:pt x="6330819" y="3964675"/>
                </a:lnTo>
                <a:lnTo>
                  <a:pt x="0" y="3964675"/>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259671" y="1525304"/>
            <a:ext cx="2428743" cy="1521001"/>
          </a:xfrm>
          <a:custGeom>
            <a:avLst/>
            <a:gdLst/>
            <a:ahLst/>
            <a:cxnLst/>
            <a:rect l="l" t="t" r="r" b="b"/>
            <a:pathLst>
              <a:path w="3643115" h="2281501">
                <a:moveTo>
                  <a:pt x="0" y="0"/>
                </a:moveTo>
                <a:lnTo>
                  <a:pt x="3643115" y="0"/>
                </a:lnTo>
                <a:lnTo>
                  <a:pt x="3643115" y="2281501"/>
                </a:lnTo>
                <a:lnTo>
                  <a:pt x="0" y="2281501"/>
                </a:lnTo>
                <a:lnTo>
                  <a:pt x="0"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2167443" y="2604782"/>
            <a:ext cx="1214371" cy="760500"/>
          </a:xfrm>
          <a:custGeom>
            <a:avLst/>
            <a:gdLst/>
            <a:ahLst/>
            <a:cxnLst/>
            <a:rect l="l" t="t" r="r" b="b"/>
            <a:pathLst>
              <a:path w="1821557" h="1140750">
                <a:moveTo>
                  <a:pt x="0" y="0"/>
                </a:moveTo>
                <a:lnTo>
                  <a:pt x="1821557" y="0"/>
                </a:lnTo>
                <a:lnTo>
                  <a:pt x="1821557" y="1140750"/>
                </a:lnTo>
                <a:lnTo>
                  <a:pt x="0" y="1140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280068" y="1586675"/>
            <a:ext cx="621056" cy="890828"/>
          </a:xfrm>
          <a:custGeom>
            <a:avLst/>
            <a:gdLst/>
            <a:ahLst/>
            <a:cxnLst/>
            <a:rect l="l" t="t" r="r" b="b"/>
            <a:pathLst>
              <a:path w="1383843" h="1336242">
                <a:moveTo>
                  <a:pt x="0" y="0"/>
                </a:moveTo>
                <a:lnTo>
                  <a:pt x="1383843" y="0"/>
                </a:lnTo>
                <a:lnTo>
                  <a:pt x="1383843" y="1336242"/>
                </a:lnTo>
                <a:lnTo>
                  <a:pt x="0" y="1336242"/>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9" name="Freeform 19"/>
          <p:cNvSpPr/>
          <p:nvPr/>
        </p:nvSpPr>
        <p:spPr>
          <a:xfrm>
            <a:off x="694267" y="3811696"/>
            <a:ext cx="274164" cy="386306"/>
          </a:xfrm>
          <a:custGeom>
            <a:avLst/>
            <a:gdLst/>
            <a:ahLst/>
            <a:cxnLst/>
            <a:rect l="l" t="t" r="r" b="b"/>
            <a:pathLst>
              <a:path w="607622" h="586721">
                <a:moveTo>
                  <a:pt x="0" y="0"/>
                </a:moveTo>
                <a:lnTo>
                  <a:pt x="607622" y="0"/>
                </a:lnTo>
                <a:lnTo>
                  <a:pt x="607622" y="586721"/>
                </a:lnTo>
                <a:lnTo>
                  <a:pt x="0" y="586721"/>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0" name="Freeform 20"/>
          <p:cNvSpPr/>
          <p:nvPr/>
        </p:nvSpPr>
        <p:spPr>
          <a:xfrm>
            <a:off x="1994497" y="1559206"/>
            <a:ext cx="231199" cy="322620"/>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1" name="Freeform 21"/>
          <p:cNvSpPr/>
          <p:nvPr/>
        </p:nvSpPr>
        <p:spPr>
          <a:xfrm>
            <a:off x="11189850" y="2094978"/>
            <a:ext cx="246087" cy="237622"/>
          </a:xfrm>
          <a:custGeom>
            <a:avLst/>
            <a:gdLst/>
            <a:ahLst/>
            <a:cxnLst/>
            <a:rect l="l" t="t" r="r" b="b"/>
            <a:pathLst>
              <a:path w="369130" h="356433">
                <a:moveTo>
                  <a:pt x="0" y="0"/>
                </a:moveTo>
                <a:lnTo>
                  <a:pt x="369130" y="0"/>
                </a:lnTo>
                <a:lnTo>
                  <a:pt x="369130" y="356433"/>
                </a:lnTo>
                <a:lnTo>
                  <a:pt x="0" y="356433"/>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2" name="Freeform 22"/>
          <p:cNvSpPr/>
          <p:nvPr/>
        </p:nvSpPr>
        <p:spPr>
          <a:xfrm>
            <a:off x="11370711" y="3739188"/>
            <a:ext cx="624741" cy="603252"/>
          </a:xfrm>
          <a:custGeom>
            <a:avLst/>
            <a:gdLst/>
            <a:ahLst/>
            <a:cxnLst/>
            <a:rect l="l" t="t" r="r" b="b"/>
            <a:pathLst>
              <a:path w="937112" h="904878">
                <a:moveTo>
                  <a:pt x="0" y="0"/>
                </a:moveTo>
                <a:lnTo>
                  <a:pt x="937112" y="0"/>
                </a:lnTo>
                <a:lnTo>
                  <a:pt x="937112" y="904878"/>
                </a:lnTo>
                <a:lnTo>
                  <a:pt x="0" y="904878"/>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26" name="Terminator 25">
            <a:extLst>
              <a:ext uri="{FF2B5EF4-FFF2-40B4-BE49-F238E27FC236}">
                <a16:creationId xmlns:a16="http://schemas.microsoft.com/office/drawing/2014/main" id="{C81A963B-DEDF-C951-3C31-E837104A8B30}"/>
              </a:ext>
            </a:extLst>
          </p:cNvPr>
          <p:cNvSpPr/>
          <p:nvPr/>
        </p:nvSpPr>
        <p:spPr>
          <a:xfrm>
            <a:off x="-1584337" y="218137"/>
            <a:ext cx="4527904" cy="1142545"/>
          </a:xfrm>
          <a:prstGeom prst="flowChartTerminator">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7" name="TextBox 26">
            <a:extLst>
              <a:ext uri="{FF2B5EF4-FFF2-40B4-BE49-F238E27FC236}">
                <a16:creationId xmlns:a16="http://schemas.microsoft.com/office/drawing/2014/main" id="{4103340C-6E34-DC0E-5F1B-3F39E3FAD440}"/>
              </a:ext>
            </a:extLst>
          </p:cNvPr>
          <p:cNvSpPr txBox="1"/>
          <p:nvPr/>
        </p:nvSpPr>
        <p:spPr>
          <a:xfrm>
            <a:off x="237626" y="194794"/>
            <a:ext cx="2705941" cy="1508105"/>
          </a:xfrm>
          <a:prstGeom prst="rect">
            <a:avLst/>
          </a:prstGeom>
          <a:noFill/>
        </p:spPr>
        <p:txBody>
          <a:bodyPr wrap="square" rtlCol="0">
            <a:spAutoFit/>
          </a:bodyPr>
          <a:lstStyle/>
          <a:p>
            <a:r>
              <a:rPr lang="en-VN" sz="9200" b="1" dirty="0">
                <a:solidFill>
                  <a:schemeClr val="accent4">
                    <a:lumMod val="20000"/>
                    <a:lumOff val="80000"/>
                  </a:schemeClr>
                </a:solidFill>
                <a:latin typeface="SignPainter-HouseScript" panose="02000006070000020004" pitchFamily="2" charset="0"/>
              </a:rPr>
              <a:t>Câu 5</a:t>
            </a:r>
          </a:p>
        </p:txBody>
      </p:sp>
      <p:sp>
        <p:nvSpPr>
          <p:cNvPr id="28" name="Rounded Rectangle 27">
            <a:extLst>
              <a:ext uri="{FF2B5EF4-FFF2-40B4-BE49-F238E27FC236}">
                <a16:creationId xmlns:a16="http://schemas.microsoft.com/office/drawing/2014/main" id="{82761643-AD2A-134D-DA2D-BCB49DC2846F}"/>
              </a:ext>
            </a:extLst>
          </p:cNvPr>
          <p:cNvSpPr/>
          <p:nvPr/>
        </p:nvSpPr>
        <p:spPr>
          <a:xfrm>
            <a:off x="3787424" y="216417"/>
            <a:ext cx="7864681" cy="1144265"/>
          </a:xfrm>
          <a:prstGeom prst="roundRect">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1200">
              <a:solidFill>
                <a:schemeClr val="tx2">
                  <a:lumMod val="20000"/>
                  <a:lumOff val="80000"/>
                </a:schemeClr>
              </a:solidFill>
            </a:endParaRPr>
          </a:p>
        </p:txBody>
      </p:sp>
      <p:sp>
        <p:nvSpPr>
          <p:cNvPr id="9" name="TextBox 8">
            <a:extLst>
              <a:ext uri="{FF2B5EF4-FFF2-40B4-BE49-F238E27FC236}">
                <a16:creationId xmlns:a16="http://schemas.microsoft.com/office/drawing/2014/main" id="{4FCA0DDB-596C-0150-A86D-0149767F8D44}"/>
              </a:ext>
            </a:extLst>
          </p:cNvPr>
          <p:cNvSpPr txBox="1"/>
          <p:nvPr/>
        </p:nvSpPr>
        <p:spPr>
          <a:xfrm>
            <a:off x="4208943" y="319646"/>
            <a:ext cx="71882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chemeClr val="tx2">
                    <a:lumMod val="75000"/>
                  </a:schemeClr>
                </a:solidFill>
                <a:latin typeface="Calibri" panose="020F0502020204030204"/>
              </a:rPr>
              <a:t>Đây</a:t>
            </a:r>
            <a:r>
              <a:rPr lang="en-US" sz="5400" b="1" dirty="0">
                <a:solidFill>
                  <a:schemeClr val="tx2">
                    <a:lumMod val="75000"/>
                  </a:schemeClr>
                </a:solidFill>
                <a:latin typeface="Calibri" panose="020F0502020204030204"/>
              </a:rPr>
              <a:t> </a:t>
            </a:r>
            <a:r>
              <a:rPr lang="en-US" sz="5400" b="1" dirty="0" err="1">
                <a:solidFill>
                  <a:schemeClr val="tx2">
                    <a:lumMod val="75000"/>
                  </a:schemeClr>
                </a:solidFill>
                <a:latin typeface="Calibri" panose="020F0502020204030204"/>
              </a:rPr>
              <a:t>là</a:t>
            </a:r>
            <a:r>
              <a:rPr lang="en-US" sz="5400" b="1" dirty="0">
                <a:solidFill>
                  <a:schemeClr val="tx2">
                    <a:lumMod val="75000"/>
                  </a:schemeClr>
                </a:solidFill>
                <a:latin typeface="Calibri" panose="020F0502020204030204"/>
              </a:rPr>
              <a:t> </a:t>
            </a:r>
            <a:r>
              <a:rPr lang="en-US" sz="5400" b="1" dirty="0" err="1">
                <a:solidFill>
                  <a:schemeClr val="tx2">
                    <a:lumMod val="75000"/>
                  </a:schemeClr>
                </a:solidFill>
                <a:latin typeface="Calibri" panose="020F0502020204030204"/>
              </a:rPr>
              <a:t>dân</a:t>
            </a:r>
            <a:r>
              <a:rPr lang="en-US" sz="5400" b="1" dirty="0">
                <a:solidFill>
                  <a:schemeClr val="tx2">
                    <a:lumMod val="75000"/>
                  </a:schemeClr>
                </a:solidFill>
                <a:latin typeface="Calibri" panose="020F0502020204030204"/>
              </a:rPr>
              <a:t> </a:t>
            </a:r>
            <a:r>
              <a:rPr lang="en-US" sz="5400" b="1" dirty="0" err="1">
                <a:solidFill>
                  <a:schemeClr val="tx2">
                    <a:lumMod val="75000"/>
                  </a:schemeClr>
                </a:solidFill>
                <a:latin typeface="Calibri" panose="020F0502020204030204"/>
              </a:rPr>
              <a:t>tộc</a:t>
            </a:r>
            <a:r>
              <a:rPr lang="en-US" sz="5400" b="1" dirty="0">
                <a:solidFill>
                  <a:schemeClr val="tx2">
                    <a:lumMod val="75000"/>
                  </a:schemeClr>
                </a:solidFill>
                <a:latin typeface="Calibri" panose="020F0502020204030204"/>
              </a:rPr>
              <a:t> </a:t>
            </a:r>
            <a:r>
              <a:rPr lang="en-US" sz="5400" b="1" dirty="0" err="1">
                <a:solidFill>
                  <a:schemeClr val="tx2">
                    <a:lumMod val="75000"/>
                  </a:schemeClr>
                </a:solidFill>
                <a:latin typeface="Calibri" panose="020F0502020204030204"/>
              </a:rPr>
              <a:t>nào</a:t>
            </a:r>
            <a:r>
              <a:rPr lang="en-US" sz="5400" b="1" dirty="0">
                <a:solidFill>
                  <a:schemeClr val="tx2">
                    <a:lumMod val="75000"/>
                  </a:schemeClr>
                </a:solidFill>
                <a:latin typeface="Calibri" panose="020F0502020204030204"/>
              </a:rPr>
              <a:t>?</a:t>
            </a:r>
            <a:endParaRPr kumimoji="0" lang="vi-VN" sz="5400" b="1" i="0" u="none" strike="noStrike" kern="1200" cap="none" spc="0" normalizeH="0" baseline="0" noProof="0" dirty="0">
              <a:ln>
                <a:noFill/>
              </a:ln>
              <a:solidFill>
                <a:schemeClr val="tx2">
                  <a:lumMod val="75000"/>
                </a:schemeClr>
              </a:solidFill>
              <a:effectLst/>
              <a:uLnTx/>
              <a:uFillTx/>
              <a:latin typeface="Arial" panose="020B0604020202020204" pitchFamily="34" charset="0"/>
              <a:ea typeface="+mn-ea"/>
              <a:cs typeface="+mn-cs"/>
            </a:endParaRPr>
          </a:p>
        </p:txBody>
      </p:sp>
      <p:sp>
        <p:nvSpPr>
          <p:cNvPr id="35" name="Rectangle 34">
            <a:extLst>
              <a:ext uri="{FF2B5EF4-FFF2-40B4-BE49-F238E27FC236}">
                <a16:creationId xmlns:a16="http://schemas.microsoft.com/office/drawing/2014/main" id="{B9893AEE-6914-AB8C-2D5C-01E6CE32A432}"/>
              </a:ext>
            </a:extLst>
          </p:cNvPr>
          <p:cNvSpPr/>
          <p:nvPr/>
        </p:nvSpPr>
        <p:spPr>
          <a:xfrm>
            <a:off x="2709333" y="5968379"/>
            <a:ext cx="9220070" cy="580930"/>
          </a:xfrm>
          <a:prstGeom prst="rect">
            <a:avLst/>
          </a:prstGeom>
          <a:gradFill flip="none" rotWithShape="1">
            <a:gsLst>
              <a:gs pos="35000">
                <a:srgbClr val="F8C67E"/>
              </a:gs>
              <a:gs pos="16000">
                <a:srgbClr val="FCCCD1"/>
              </a:gs>
              <a:gs pos="52000">
                <a:srgbClr val="FAEEA6"/>
              </a:gs>
              <a:gs pos="97000">
                <a:schemeClr val="accent3"/>
              </a:gs>
              <a:gs pos="78000">
                <a:schemeClr val="accent3">
                  <a:lumMod val="60000"/>
                  <a:lumOff val="40000"/>
                </a:schemeClr>
              </a:gs>
            </a:gsLst>
            <a:lin ang="0" scaled="1"/>
            <a:tileRect/>
          </a:gradFill>
          <a:ln w="57150">
            <a:solidFill>
              <a:schemeClr val="bg2">
                <a:lumMod val="2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VN" sz="2400" spc="800" dirty="0">
                <a:ln w="0"/>
                <a:solidFill>
                  <a:schemeClr val="tx1"/>
                </a:solidFill>
                <a:effectLst>
                  <a:outerShdw blurRad="38100" dist="19050" dir="2700000" algn="tl" rotWithShape="0">
                    <a:schemeClr val="dk1">
                      <a:alpha val="40000"/>
                    </a:schemeClr>
                  </a:outerShdw>
                </a:effectLst>
                <a:latin typeface="Noteworthy Light" panose="02000400000000000000" pitchFamily="2" charset="77"/>
                <a:ea typeface="Noteworthy Light" panose="02000400000000000000" pitchFamily="2" charset="77"/>
              </a:rPr>
              <a:t>THỜI GIAN</a:t>
            </a:r>
          </a:p>
        </p:txBody>
      </p:sp>
      <p:sp>
        <p:nvSpPr>
          <p:cNvPr id="37" name="Rectangle: Rounded Corners 4">
            <a:extLst>
              <a:ext uri="{FF2B5EF4-FFF2-40B4-BE49-F238E27FC236}">
                <a16:creationId xmlns:a16="http://schemas.microsoft.com/office/drawing/2014/main" id="{57F3CD67-41DC-D922-665E-213990042DE8}"/>
              </a:ext>
            </a:extLst>
          </p:cNvPr>
          <p:cNvSpPr/>
          <p:nvPr/>
        </p:nvSpPr>
        <p:spPr>
          <a:xfrm>
            <a:off x="5529878" y="5781199"/>
            <a:ext cx="4172922" cy="860384"/>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lang="vi-VN" sz="4400" b="1" dirty="0">
                <a:solidFill>
                  <a:srgbClr val="FF4554"/>
                </a:solidFill>
                <a:latin typeface="Arial" panose="020B0604020202020204" pitchFamily="34" charset="0"/>
              </a:rPr>
              <a:t>Chăm</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8194" name="Picture 2" descr="Trang phục dân tộc Chăm: Nét kín đáo và duyên dáng đầy đặc biệt">
            <a:extLst>
              <a:ext uri="{FF2B5EF4-FFF2-40B4-BE49-F238E27FC236}">
                <a16:creationId xmlns:a16="http://schemas.microsoft.com/office/drawing/2014/main" id="{F978F811-B161-4D67-6EAA-DF518FEE0B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0428" y="1463911"/>
            <a:ext cx="6541504" cy="408844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4">
            <a:extLst>
              <a:ext uri="{FF2B5EF4-FFF2-40B4-BE49-F238E27FC236}">
                <a16:creationId xmlns:a16="http://schemas.microsoft.com/office/drawing/2014/main" id="{03ADA5A4-5D7A-BB95-E6E8-340A8CC3C430}"/>
              </a:ext>
            </a:extLst>
          </p:cNvPr>
          <p:cNvSpPr/>
          <p:nvPr/>
        </p:nvSpPr>
        <p:spPr>
          <a:xfrm rot="3195397" flipH="1">
            <a:off x="-832928" y="3496765"/>
            <a:ext cx="3180195" cy="2793280"/>
          </a:xfrm>
          <a:custGeom>
            <a:avLst/>
            <a:gdLst/>
            <a:ahLst/>
            <a:cxnLst/>
            <a:rect l="l" t="t" r="r" b="b"/>
            <a:pathLst>
              <a:path w="6400901" h="4996859">
                <a:moveTo>
                  <a:pt x="0" y="0"/>
                </a:moveTo>
                <a:lnTo>
                  <a:pt x="6400902" y="0"/>
                </a:lnTo>
                <a:lnTo>
                  <a:pt x="6400902" y="4996858"/>
                </a:lnTo>
                <a:lnTo>
                  <a:pt x="0" y="4996858"/>
                </a:lnTo>
                <a:lnTo>
                  <a:pt x="0" y="0"/>
                </a:lnTo>
                <a:close/>
              </a:path>
            </a:pathLst>
          </a:custGeom>
          <a:blipFill>
            <a:blip r:embed="rId11"/>
            <a:stretch>
              <a:fillRect r="-3512" b="-57386"/>
            </a:stretch>
          </a:blipFill>
        </p:spPr>
        <p:txBody>
          <a:bodyPr/>
          <a:lstStyle/>
          <a:p>
            <a:endParaRPr lang="en-US"/>
          </a:p>
        </p:txBody>
      </p:sp>
    </p:spTree>
    <p:extLst>
      <p:ext uri="{BB962C8B-B14F-4D97-AF65-F5344CB8AC3E}">
        <p14:creationId xmlns:p14="http://schemas.microsoft.com/office/powerpoint/2010/main" val="1214525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2" fill="hold" grpId="1" nodeType="clickEffect">
                                  <p:stCondLst>
                                    <p:cond delay="0"/>
                                  </p:stCondLst>
                                  <p:childTnLst>
                                    <p:animEffect transition="out" filter="wipe(right)">
                                      <p:cBhvr>
                                        <p:cTn id="10" dur="10000"/>
                                        <p:tgtEl>
                                          <p:spTgt spid="35"/>
                                        </p:tgtEl>
                                      </p:cBhvr>
                                    </p:animEffect>
                                    <p:set>
                                      <p:cBhvr>
                                        <p:cTn id="11" dur="1" fill="hold">
                                          <p:stCondLst>
                                            <p:cond delay="9999"/>
                                          </p:stCondLst>
                                        </p:cTn>
                                        <p:tgtEl>
                                          <p:spTgt spid="3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Y2meta.app - %C4%90%E1%BA%BEM NG%C6%AF%E1%BB%A2C 10 GI%C3%82Y- C%C3%93 CHU%C3%94NG B%C3%81O H%E1%BA%BET GI%E1%BB%9C (128 kbps).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a:extLst>
              <a:ext uri="{FF2B5EF4-FFF2-40B4-BE49-F238E27FC236}">
                <a16:creationId xmlns:a16="http://schemas.microsoft.com/office/drawing/2014/main" id="{F473CBC8-DCBE-6AC7-D3AE-48796F2EB9B6}"/>
              </a:ext>
            </a:extLst>
          </p:cNvPr>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TotalTime>
  <Words>505</Words>
  <Application>Microsoft Office PowerPoint</Application>
  <PresentationFormat>Widescreen</PresentationFormat>
  <Paragraphs>65</Paragraphs>
  <Slides>32</Slides>
  <Notes>3</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Arial</vt:lpstr>
      <vt:lpstr>Calibri</vt:lpstr>
      <vt:lpstr>Calibri Light</vt:lpstr>
      <vt:lpstr>Cambria</vt:lpstr>
      <vt:lpstr>Georgia</vt:lpstr>
      <vt:lpstr>Noteworthy Light</vt:lpstr>
      <vt:lpstr>SignPainter-HouseScript</vt:lpstr>
      <vt:lpstr>Times New Roman</vt:lpstr>
      <vt:lpstr>UTM Avo</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70</cp:revision>
  <dcterms:created xsi:type="dcterms:W3CDTF">2024-07-19T12:50:26Z</dcterms:created>
  <dcterms:modified xsi:type="dcterms:W3CDTF">2025-04-03T09:38:42Z</dcterms:modified>
</cp:coreProperties>
</file>