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9"/>
  </p:notesMasterIdLst>
  <p:sldIdLst>
    <p:sldId id="280" r:id="rId4"/>
    <p:sldId id="417" r:id="rId5"/>
    <p:sldId id="258" r:id="rId6"/>
    <p:sldId id="261" r:id="rId7"/>
    <p:sldId id="407" r:id="rId8"/>
    <p:sldId id="394" r:id="rId9"/>
    <p:sldId id="395" r:id="rId10"/>
    <p:sldId id="396" r:id="rId11"/>
    <p:sldId id="408" r:id="rId12"/>
    <p:sldId id="416" r:id="rId13"/>
    <p:sldId id="409" r:id="rId14"/>
    <p:sldId id="415" r:id="rId15"/>
    <p:sldId id="410" r:id="rId16"/>
    <p:sldId id="411" r:id="rId17"/>
    <p:sldId id="412" r:id="rId18"/>
    <p:sldId id="413" r:id="rId19"/>
    <p:sldId id="269" r:id="rId20"/>
    <p:sldId id="263" r:id="rId21"/>
    <p:sldId id="423" r:id="rId22"/>
    <p:sldId id="424" r:id="rId23"/>
    <p:sldId id="425" r:id="rId24"/>
    <p:sldId id="426" r:id="rId25"/>
    <p:sldId id="432" r:id="rId26"/>
    <p:sldId id="430" r:id="rId27"/>
    <p:sldId id="4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89005" autoAdjust="0"/>
  </p:normalViewPr>
  <p:slideViewPr>
    <p:cSldViewPr snapToGrid="0">
      <p:cViewPr varScale="1">
        <p:scale>
          <a:sx n="74" d="100"/>
          <a:sy n="74" d="100"/>
        </p:scale>
        <p:origin x="7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5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06D7D238-F667-247C-A826-4F7F9A9AFE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07511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ển Hồ – Tơ Nưng vẻ đẹp quyễn rũ ở Gia Lai">
            <a:extLst>
              <a:ext uri="{FF2B5EF4-FFF2-40B4-BE49-F238E27FC236}">
                <a16:creationId xmlns:a16="http://schemas.microsoft.com/office/drawing/2014/main" id="{1C50BCDB-5B02-51BF-9A3A-4349E01BD5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9351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7505-A360-B487-CC44-CBC848A1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24AA8-203E-1FFF-B5F8-FF1F11F1A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788A-FC2E-DBFA-5A3C-C4616B8B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2FE1F-3532-3287-3B32-291CD21A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4E221-4F1E-40C6-03C5-394F9E7F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5876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A8EE-F0C2-D9EA-9455-E38986E5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3988-486D-18BF-71B2-3F2A1F347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4EF84-2CB1-248C-A1CE-CFAA75990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C6E6-6865-DBCD-6FCB-57A31C84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9B19F-7C4C-3F01-FC27-1106EEB4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3E63-402F-51DB-FA5A-EB129215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63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7A3F0-D0C9-7CB6-E7DD-BCD7BF2B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A42B0-2F0D-0ECA-42CC-6131E3E9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B9643-D5DD-48B2-5CA1-7AE8DD73E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E364F-75EC-DAEF-551A-519D6C2F70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6330B-59C1-C3E4-9166-F10CBC962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1CD58-C022-7DD0-B840-B4880871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99514-5A83-ADEA-E937-347C7A55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1D6281-25C0-90A3-276B-B7DA7E5F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997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D710-0B59-75BF-AC20-E015E339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8C4E9-F5C0-C61F-E05B-E064D646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A7685-0BE3-B804-321D-8B8FFA1C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FA42D-8E53-22EB-C925-18184C5D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305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F05CE-5C7F-DF9A-0C90-9DB7476E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A0C39-785D-6522-99D3-17E6EC40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A8671-8A5F-C0C9-A8A2-071C4F7D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Du lịch Tây Nguyên: Cẩm nang du lịch Tây Nguyên từ A -Z">
            <a:extLst>
              <a:ext uri="{FF2B5EF4-FFF2-40B4-BE49-F238E27FC236}">
                <a16:creationId xmlns:a16="http://schemas.microsoft.com/office/drawing/2014/main" id="{BA4D4A25-E611-B703-82F0-C1440A28B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797000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53FD-F013-7FCE-2A3E-51B97298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44452-E862-8925-E701-37656EAC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F3C2-E63F-551F-C2BB-52F74D63E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0F985-8D4F-8C94-1788-8EEF724D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535F9-1EC3-8036-2F8A-43F310AD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868AE-E731-168A-2B40-CC71E639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386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68A1-1124-5F7E-1295-BAF3A89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8B902-DD88-5D50-8BC7-F389D7B40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06FDE-9916-2154-8BC1-9CDEC267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3FB6C-9BB9-0E09-EFC1-51EDDB81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CB1B4-FB58-8452-E94B-C468092D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0BCF-EDC7-54B3-8B5D-9453D329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110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34C6-0E81-094D-60A4-FC3F169B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8534F-CD1C-B4BA-EC9C-C44976BA5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FA424-4BF0-0E60-6916-C224E5B1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4C957-A74F-5148-22A2-D192FB9B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55D7F-3244-34C1-BF96-4639B05F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1591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E2D49-F371-AE7F-1479-7A287BC9C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EF11-CDAD-CD6D-30D9-F76155BE8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5FB6-6369-6B01-5DC7-65D30103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5826FC-4EAD-4644-A49B-342AA039666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9F18-2773-0C45-8E38-F639A9BE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AFA43-C514-94BC-E443-53E30CD8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49FA5A-906E-4C3E-B880-C68629C39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8360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33504" y="304801"/>
            <a:ext cx="11524615" cy="58467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4011" y="2070735"/>
            <a:ext cx="5451566" cy="544703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4"/>
          <a:srcRect t="64676"/>
          <a:stretch>
            <a:fillRect/>
          </a:stretch>
        </p:blipFill>
        <p:spPr>
          <a:xfrm>
            <a:off x="-12441" y="4076700"/>
            <a:ext cx="1220406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8595"/>
            <a:ext cx="12217400" cy="6911853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9695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7942" y="5453380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1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05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42CD20-E113-4D7E-BE68-A858190C5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0"/>
          <a:stretch/>
        </p:blipFill>
        <p:spPr bwMode="auto">
          <a:xfrm>
            <a:off x="-2" y="4440181"/>
            <a:ext cx="12192000" cy="43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1665364-A2E1-D930-6C07-B4D4D41A7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7"/>
          <a:stretch/>
        </p:blipFill>
        <p:spPr bwMode="auto">
          <a:xfrm>
            <a:off x="0" y="-905344"/>
            <a:ext cx="12192000" cy="385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2431" y="1939259"/>
            <a:ext cx="119707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BÀI 4: DÂN CƯ VÀ DÂN TỘC Ở VIỆT NAM </a:t>
            </a:r>
          </a:p>
          <a:p>
            <a:pPr algn="ctr">
              <a:defRPr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4CB34-32A0-AB2A-147C-D09716473DDD}"/>
              </a:ext>
            </a:extLst>
          </p:cNvPr>
          <p:cNvSpPr txBox="1"/>
          <p:nvPr/>
        </p:nvSpPr>
        <p:spPr>
          <a:xfrm>
            <a:off x="930731" y="142672"/>
            <a:ext cx="1069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5101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690171" y="1393869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9321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03199" y="-318118"/>
            <a:ext cx="12784666" cy="7633318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253999" y="-245251"/>
            <a:ext cx="11938001" cy="1736338"/>
            <a:chOff x="-367841" y="-241101"/>
            <a:chExt cx="9566831" cy="5216114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-367841" y="-241101"/>
              <a:ext cx="9566831" cy="5216114"/>
              <a:chOff x="-72660" y="-47625"/>
              <a:chExt cx="1889745" cy="1030344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-72660" y="0"/>
                <a:ext cx="1889745" cy="711416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-149270" y="613917"/>
              <a:ext cx="9129690" cy="2588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 câu chuyện Đoàn kết dân tộc trong phong trào Cần Vương và Tình cảm yêu thương của đồng bào dân tộc ở tân trào đối với Bác Hồ.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1C7A27-4673-9371-091A-1F0BC5B3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277" y="1073254"/>
            <a:ext cx="8029444" cy="5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496800" cy="7196667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C40AFAD-71A8-3463-4258-E6641E20A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34" y="286147"/>
            <a:ext cx="8401998" cy="62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76177" y="583219"/>
            <a:ext cx="10823156" cy="12198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với bạn trong nhóm câu chuyện thể hiện tình đoàn kết của cộng đồng các dân tộc Việt Nam.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7" y="2842215"/>
            <a:ext cx="4322703" cy="432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94603" y="938175"/>
            <a:ext cx="571722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3600"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Kể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chuyện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trước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lớp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8" name="Google Shape;798;p8">
            <a:extLst>
              <a:ext uri="{FF2B5EF4-FFF2-40B4-BE49-F238E27FC236}">
                <a16:creationId xmlns:a16="http://schemas.microsoft.com/office/drawing/2014/main" id="{A0F272A7-A0EA-B0DF-CBB9-071B7BDE0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30" y="2182495"/>
            <a:ext cx="2687955" cy="467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3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Anh Hùng Núp_360p">
            <a:hlinkClick r:id="" action="ppaction://media"/>
            <a:extLst>
              <a:ext uri="{FF2B5EF4-FFF2-40B4-BE49-F238E27FC236}">
                <a16:creationId xmlns:a16="http://schemas.microsoft.com/office/drawing/2014/main" id="{4B59AEA9-757E-8763-A7B1-26808EA3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1">
            <a:extLst>
              <a:ext uri="{FF2B5EF4-FFF2-40B4-BE49-F238E27FC236}">
                <a16:creationId xmlns:a16="http://schemas.microsoft.com/office/drawing/2014/main" id="{DEE4EBEF-65C8-D365-B559-B969DF610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642" y="3269589"/>
            <a:ext cx="2692241" cy="358841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0F216-3D6E-486A-0131-63ACB157311A}"/>
              </a:ext>
            </a:extLst>
          </p:cNvPr>
          <p:cNvSpPr/>
          <p:nvPr/>
        </p:nvSpPr>
        <p:spPr>
          <a:xfrm>
            <a:off x="1133475" y="2533674"/>
            <a:ext cx="8343899" cy="2800767"/>
          </a:xfrm>
          <a:prstGeom prst="rect">
            <a:avLst/>
          </a:prstGeom>
          <a:ln w="57150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   </a:t>
            </a:r>
            <a:r>
              <a:rPr lang="vi-VN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Light" panose="00000400000000000000" pitchFamily="2" charset="0"/>
              </a:rPr>
              <a:t>Các dân tộc Việt Nam có truyền thống yêu nước, đoàn kết trong quá trình bảo vệ, xây dựng và phát triển đất nước.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5AFA7D1-E63E-22D9-551F-BC71C2B8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400050"/>
            <a:ext cx="5095412" cy="146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158" y="2443024"/>
            <a:ext cx="11081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图片 14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63737" y="5666752"/>
            <a:ext cx="1628775" cy="1182370"/>
          </a:xfrm>
          <a:prstGeom prst="rect">
            <a:avLst/>
          </a:prstGeom>
        </p:spPr>
      </p:pic>
      <p:pic>
        <p:nvPicPr>
          <p:cNvPr id="23" name="图片 15" descr="图层 9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25" name="图片 16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09" y="5218308"/>
            <a:ext cx="2254885" cy="1638300"/>
          </a:xfrm>
          <a:prstGeom prst="rect">
            <a:avLst/>
          </a:prstGeom>
        </p:spPr>
      </p:pic>
      <p:pic>
        <p:nvPicPr>
          <p:cNvPr id="26" name="图片 22" descr="02"/>
          <p:cNvPicPr>
            <a:picLocks noChangeAspect="1"/>
          </p:cNvPicPr>
          <p:nvPr/>
        </p:nvPicPr>
        <p:blipFill>
          <a:blip r:embed="rId5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7" name="图片 23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00561" y="4810003"/>
            <a:ext cx="2816225" cy="2046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13460-0E69-4090-F17C-23492C565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6" y="578629"/>
            <a:ext cx="12162574" cy="23349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530" y="770812"/>
            <a:ext cx="858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1.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Việt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Nam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dân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tộc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7534D9-67E6-07E3-34DE-6ECC1F477787}"/>
              </a:ext>
            </a:extLst>
          </p:cNvPr>
          <p:cNvSpPr/>
          <p:nvPr/>
        </p:nvSpPr>
        <p:spPr>
          <a:xfrm>
            <a:off x="5247061" y="3856993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D99E071-974B-1BB3-E41F-CD5B82E931F3}"/>
              </a:ext>
            </a:extLst>
          </p:cNvPr>
          <p:cNvSpPr/>
          <p:nvPr/>
        </p:nvSpPr>
        <p:spPr>
          <a:xfrm>
            <a:off x="785047" y="1864469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17E6A1-5367-7AF5-6979-F37702216D5F}"/>
              </a:ext>
            </a:extLst>
          </p:cNvPr>
          <p:cNvSpPr/>
          <p:nvPr/>
        </p:nvSpPr>
        <p:spPr>
          <a:xfrm>
            <a:off x="785047" y="3856995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045BBB-862D-1BB6-441F-0E714546473C}"/>
              </a:ext>
            </a:extLst>
          </p:cNvPr>
          <p:cNvSpPr/>
          <p:nvPr/>
        </p:nvSpPr>
        <p:spPr>
          <a:xfrm>
            <a:off x="5247062" y="1864470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C6FE4-235B-E9C1-3B93-EAB5A651CB7B}"/>
              </a:ext>
            </a:extLst>
          </p:cNvPr>
          <p:cNvSpPr txBox="1"/>
          <p:nvPr/>
        </p:nvSpPr>
        <p:spPr>
          <a:xfrm>
            <a:off x="983085" y="2181341"/>
            <a:ext cx="2413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54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45587-FEC0-1B43-3A81-7BFFDB3D7BBF}"/>
              </a:ext>
            </a:extLst>
          </p:cNvPr>
          <p:cNvSpPr txBox="1"/>
          <p:nvPr/>
        </p:nvSpPr>
        <p:spPr>
          <a:xfrm>
            <a:off x="5340822" y="2164955"/>
            <a:ext cx="5126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B.	55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F1FEF-83CD-A300-8589-599ACEB0FC31}"/>
              </a:ext>
            </a:extLst>
          </p:cNvPr>
          <p:cNvSpPr txBox="1"/>
          <p:nvPr/>
        </p:nvSpPr>
        <p:spPr>
          <a:xfrm>
            <a:off x="908138" y="4169020"/>
            <a:ext cx="22829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53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4B682-32E1-463A-2BF4-FB49BB892EE0}"/>
              </a:ext>
            </a:extLst>
          </p:cNvPr>
          <p:cNvSpPr txBox="1"/>
          <p:nvPr/>
        </p:nvSpPr>
        <p:spPr>
          <a:xfrm>
            <a:off x="5340822" y="4157479"/>
            <a:ext cx="2770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56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D5E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6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062" y="686369"/>
            <a:ext cx="9065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Nghi ban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7534D9-67E6-07E3-34DE-6ECC1F477787}"/>
              </a:ext>
            </a:extLst>
          </p:cNvPr>
          <p:cNvSpPr/>
          <p:nvPr/>
        </p:nvSpPr>
        <p:spPr>
          <a:xfrm>
            <a:off x="5247061" y="3856993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D99E071-974B-1BB3-E41F-CD5B82E931F3}"/>
              </a:ext>
            </a:extLst>
          </p:cNvPr>
          <p:cNvSpPr/>
          <p:nvPr/>
        </p:nvSpPr>
        <p:spPr>
          <a:xfrm>
            <a:off x="5247061" y="2320752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17E6A1-5367-7AF5-6979-F37702216D5F}"/>
              </a:ext>
            </a:extLst>
          </p:cNvPr>
          <p:cNvSpPr/>
          <p:nvPr/>
        </p:nvSpPr>
        <p:spPr>
          <a:xfrm>
            <a:off x="785047" y="3856995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045BBB-862D-1BB6-441F-0E714546473C}"/>
              </a:ext>
            </a:extLst>
          </p:cNvPr>
          <p:cNvSpPr/>
          <p:nvPr/>
        </p:nvSpPr>
        <p:spPr>
          <a:xfrm>
            <a:off x="776159" y="2321888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C6FE4-235B-E9C1-3B93-EAB5A651CB7B}"/>
              </a:ext>
            </a:extLst>
          </p:cNvPr>
          <p:cNvSpPr txBox="1"/>
          <p:nvPr/>
        </p:nvSpPr>
        <p:spPr>
          <a:xfrm>
            <a:off x="908138" y="2639154"/>
            <a:ext cx="2413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1865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45587-FEC0-1B43-3A81-7BFFDB3D7BBF}"/>
              </a:ext>
            </a:extLst>
          </p:cNvPr>
          <p:cNvSpPr txBox="1"/>
          <p:nvPr/>
        </p:nvSpPr>
        <p:spPr>
          <a:xfrm>
            <a:off x="5340822" y="2639154"/>
            <a:ext cx="5126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B.	1885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F1FEF-83CD-A300-8589-599ACEB0FC31}"/>
              </a:ext>
            </a:extLst>
          </p:cNvPr>
          <p:cNvSpPr txBox="1"/>
          <p:nvPr/>
        </p:nvSpPr>
        <p:spPr>
          <a:xfrm>
            <a:off x="908138" y="4169020"/>
            <a:ext cx="2636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1875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4B682-32E1-463A-2BF4-FB49BB892EE0}"/>
              </a:ext>
            </a:extLst>
          </p:cNvPr>
          <p:cNvSpPr txBox="1"/>
          <p:nvPr/>
        </p:nvSpPr>
        <p:spPr>
          <a:xfrm>
            <a:off x="5340822" y="4157479"/>
            <a:ext cx="2770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1895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D5E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6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530" y="770812"/>
            <a:ext cx="8922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07534D9-67E6-07E3-34DE-6ECC1F477787}"/>
              </a:ext>
            </a:extLst>
          </p:cNvPr>
          <p:cNvSpPr/>
          <p:nvPr/>
        </p:nvSpPr>
        <p:spPr>
          <a:xfrm>
            <a:off x="5247061" y="3880777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D99E071-974B-1BB3-E41F-CD5B82E931F3}"/>
              </a:ext>
            </a:extLst>
          </p:cNvPr>
          <p:cNvSpPr/>
          <p:nvPr/>
        </p:nvSpPr>
        <p:spPr>
          <a:xfrm>
            <a:off x="783302" y="3845429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17E6A1-5367-7AF5-6979-F37702216D5F}"/>
              </a:ext>
            </a:extLst>
          </p:cNvPr>
          <p:cNvSpPr/>
          <p:nvPr/>
        </p:nvSpPr>
        <p:spPr>
          <a:xfrm>
            <a:off x="5247061" y="2013416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045BBB-862D-1BB6-441F-0E714546473C}"/>
              </a:ext>
            </a:extLst>
          </p:cNvPr>
          <p:cNvSpPr/>
          <p:nvPr/>
        </p:nvSpPr>
        <p:spPr>
          <a:xfrm>
            <a:off x="785047" y="2013417"/>
            <a:ext cx="3612424" cy="1308857"/>
          </a:xfrm>
          <a:prstGeom prst="roundRect">
            <a:avLst/>
          </a:prstGeom>
          <a:solidFill>
            <a:srgbClr val="FFF1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C6FE4-235B-E9C1-3B93-EAB5A651CB7B}"/>
              </a:ext>
            </a:extLst>
          </p:cNvPr>
          <p:cNvSpPr txBox="1"/>
          <p:nvPr/>
        </p:nvSpPr>
        <p:spPr>
          <a:xfrm>
            <a:off x="908138" y="2328298"/>
            <a:ext cx="2413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Ê-đê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45587-FEC0-1B43-3A81-7BFFDB3D7BBF}"/>
              </a:ext>
            </a:extLst>
          </p:cNvPr>
          <p:cNvSpPr txBox="1"/>
          <p:nvPr/>
        </p:nvSpPr>
        <p:spPr>
          <a:xfrm>
            <a:off x="5326886" y="2328298"/>
            <a:ext cx="5126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B.	Bana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F1FEF-83CD-A300-8589-599ACEB0FC31}"/>
              </a:ext>
            </a:extLst>
          </p:cNvPr>
          <p:cNvSpPr txBox="1"/>
          <p:nvPr/>
        </p:nvSpPr>
        <p:spPr>
          <a:xfrm>
            <a:off x="908138" y="4169020"/>
            <a:ext cx="2636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4B682-32E1-463A-2BF4-FB49BB892EE0}"/>
              </a:ext>
            </a:extLst>
          </p:cNvPr>
          <p:cNvSpPr txBox="1"/>
          <p:nvPr/>
        </p:nvSpPr>
        <p:spPr>
          <a:xfrm>
            <a:off x="5340822" y="4157479"/>
            <a:ext cx="2770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2">
                    <a:lumMod val="2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Chăm</a:t>
            </a:r>
            <a:endParaRPr lang="en-VN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4B36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DD5E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6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0"/>
            <a:ext cx="1208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40"/>
            <a:ext cx="12192000" cy="65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algn="ctr">
              <a:defRPr/>
            </a:pPr>
            <a:r>
              <a:rPr lang="en-US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CHÚC  QUÝ THẦY,CÔ GIÁO SỨC KHỎE</a:t>
            </a:r>
          </a:p>
          <a:p>
            <a:pPr algn="ctr">
              <a:defRPr/>
            </a:pPr>
            <a:r>
              <a:rPr lang="en-US" alt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CHÚC HỌC SINH LỚP 5A CHĂM NGOAN HỌC GIỎI </a:t>
            </a:r>
          </a:p>
        </p:txBody>
      </p:sp>
      <p:sp>
        <p:nvSpPr>
          <p:cNvPr id="3" name="Freeform 6"/>
          <p:cNvSpPr/>
          <p:nvPr/>
        </p:nvSpPr>
        <p:spPr>
          <a:xfrm>
            <a:off x="0" y="1705433"/>
            <a:ext cx="12192000" cy="5169159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935" b="-6679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721832" y="834604"/>
            <a:ext cx="5052483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ta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nhiêu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3" name="Google Shape;780;p7">
            <a:extLst>
              <a:ext uri="{FF2B5EF4-FFF2-40B4-BE49-F238E27FC236}">
                <a16:creationId xmlns:a16="http://schemas.microsoft.com/office/drawing/2014/main" id="{C141CE87-648C-721F-5C7E-5812C65A3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95" y="1629410"/>
            <a:ext cx="3034030" cy="508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20085" y="304165"/>
            <a:ext cx="7219950" cy="51653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4036215" y="905242"/>
            <a:ext cx="571722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3" algn="just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Việt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Nam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54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đông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8" name="Google Shape;798;p8">
            <a:extLst>
              <a:ext uri="{FF2B5EF4-FFF2-40B4-BE49-F238E27FC236}">
                <a16:creationId xmlns:a16="http://schemas.microsoft.com/office/drawing/2014/main" id="{A0F272A7-A0EA-B0DF-CBB9-071B7BDE0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987" y="3131714"/>
            <a:ext cx="2687955" cy="467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2;p6">
            <a:extLst>
              <a:ext uri="{FF2B5EF4-FFF2-40B4-BE49-F238E27FC236}">
                <a16:creationId xmlns:a16="http://schemas.microsoft.com/office/drawing/2014/main" id="{DF1630F6-A162-3C80-C385-122851FDE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867" y="3343784"/>
            <a:ext cx="731520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2312074" y="1888728"/>
            <a:ext cx="7618424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đội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vi-VN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các đội lần lượt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tên một dân tộc ở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nối tiếp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sẽ chiến thắng.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015" y="3826933"/>
            <a:ext cx="3337985" cy="3337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307" y="318119"/>
            <a:ext cx="5611959" cy="16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361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54 Dân tộc, bao nhiêu ngôn ngữ?">
            <a:extLst>
              <a:ext uri="{FF2B5EF4-FFF2-40B4-BE49-F238E27FC236}">
                <a16:creationId xmlns:a16="http://schemas.microsoft.com/office/drawing/2014/main" id="{71BE867A-9428-B9B1-1DC7-EC2ED5CA7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3" y="1765544"/>
            <a:ext cx="8243837" cy="429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4EAD-F648-772E-A572-B2CE5065E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339" y="649181"/>
            <a:ext cx="7071973" cy="987638"/>
          </a:xfrm>
          <a:prstGeom prst="rect">
            <a:avLst/>
          </a:prstGeom>
        </p:spPr>
      </p:pic>
      <p:pic>
        <p:nvPicPr>
          <p:cNvPr id="6" name="Y2meta.app-5 Min Countdown Flip Clock Timer _ Simple Beeps 🌸🔔.mp4">
            <a:hlinkClick r:id="" action="ppaction://media"/>
            <a:extLst>
              <a:ext uri="{FF2B5EF4-FFF2-40B4-BE49-F238E27FC236}">
                <a16:creationId xmlns:a16="http://schemas.microsoft.com/office/drawing/2014/main" id="{C56359FC-0E77-0B51-7282-4A7DF801FC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738.0871"/>
                </p14:media>
              </p:ext>
            </p:extLst>
          </p:nvPr>
        </p:nvPicPr>
        <p:blipFill rotWithShape="1">
          <a:blip r:embed="rId7"/>
          <a:srcRect l="17384" t="9979" r="15615" b="8894"/>
          <a:stretch/>
        </p:blipFill>
        <p:spPr>
          <a:xfrm>
            <a:off x="9738313" y="254176"/>
            <a:ext cx="2119580" cy="14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261D4-B7A8-7326-9147-5D36D1368B44}"/>
              </a:ext>
            </a:extLst>
          </p:cNvPr>
          <p:cNvSpPr/>
          <p:nvPr/>
        </p:nvSpPr>
        <p:spPr>
          <a:xfrm>
            <a:off x="850604" y="200446"/>
            <a:ext cx="10185991" cy="937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54 dân tộc cùng sinh sống.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dân tộc có bản sắc văn hóa riêng thể hiện qua ngôn ngữ, trang phục, ẩm thực, lễ hội...</a:t>
            </a:r>
          </a:p>
        </p:txBody>
      </p:sp>
      <p:pic>
        <p:nvPicPr>
          <p:cNvPr id="4" name="y2mate.com - Cộng đồng 54 dân tộc Việt Nam xếp theo số dân l GV Channel_360p">
            <a:hlinkClick r:id="" action="ppaction://media"/>
            <a:extLst>
              <a:ext uri="{FF2B5EF4-FFF2-40B4-BE49-F238E27FC236}">
                <a16:creationId xmlns:a16="http://schemas.microsoft.com/office/drawing/2014/main" id="{DFAA3936-C62A-5DA1-A9F6-96CD2D445E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278" y="1414129"/>
            <a:ext cx="9577573" cy="53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409</Words>
  <Application>Microsoft Office PowerPoint</Application>
  <PresentationFormat>Widescreen</PresentationFormat>
  <Paragraphs>40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UTM Avo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70</cp:revision>
  <dcterms:created xsi:type="dcterms:W3CDTF">2024-07-19T12:50:26Z</dcterms:created>
  <dcterms:modified xsi:type="dcterms:W3CDTF">2025-04-03T08:54:09Z</dcterms:modified>
</cp:coreProperties>
</file>