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346" r:id="rId3"/>
    <p:sldId id="304" r:id="rId4"/>
    <p:sldId id="332" r:id="rId5"/>
    <p:sldId id="256" r:id="rId6"/>
    <p:sldId id="260" r:id="rId7"/>
    <p:sldId id="305" r:id="rId8"/>
    <p:sldId id="320" r:id="rId9"/>
    <p:sldId id="268" r:id="rId10"/>
    <p:sldId id="322" r:id="rId11"/>
    <p:sldId id="276" r:id="rId12"/>
    <p:sldId id="345" r:id="rId13"/>
    <p:sldId id="324" r:id="rId14"/>
    <p:sldId id="297" r:id="rId15"/>
    <p:sldId id="309" r:id="rId16"/>
    <p:sldId id="312" r:id="rId17"/>
    <p:sldId id="333" r:id="rId18"/>
    <p:sldId id="334" r:id="rId19"/>
    <p:sldId id="337" r:id="rId20"/>
    <p:sldId id="335" r:id="rId21"/>
    <p:sldId id="336" r:id="rId22"/>
    <p:sldId id="339" r:id="rId23"/>
    <p:sldId id="338" r:id="rId24"/>
    <p:sldId id="261" r:id="rId25"/>
    <p:sldId id="311" r:id="rId26"/>
    <p:sldId id="327" r:id="rId27"/>
    <p:sldId id="271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D0D0F"/>
    <a:srgbClr val="000000"/>
    <a:srgbClr val="D4EEFB"/>
    <a:srgbClr val="082A44"/>
    <a:srgbClr val="558ED5"/>
    <a:srgbClr val="0070C0"/>
    <a:srgbClr val="FF0000"/>
    <a:srgbClr val="E46C0A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22" autoAdjust="0"/>
  </p:normalViewPr>
  <p:slideViewPr>
    <p:cSldViewPr>
      <p:cViewPr varScale="1">
        <p:scale>
          <a:sx n="56" d="100"/>
          <a:sy n="56" d="100"/>
        </p:scale>
        <p:origin x="499" y="58"/>
      </p:cViewPr>
      <p:guideLst>
        <p:guide orient="horz" pos="2136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EFA4F-1FA6-401A-84B0-09E8A9593A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A19F-5560-479B-921B-93A859EF5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48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9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9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51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02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2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0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27619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10" Type="http://schemas.openxmlformats.org/officeDocument/2006/relationships/image" Target="../media/image36.svg"/><Relationship Id="rId4" Type="http://schemas.microsoft.com/office/2007/relationships/hdphoto" Target="../media/hdphoto2.wdp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5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51.png"/><Relationship Id="rId5" Type="http://schemas.microsoft.com/office/2007/relationships/media" Target="../media/media4.mp4"/><Relationship Id="rId10" Type="http://schemas.openxmlformats.org/officeDocument/2006/relationships/image" Target="../media/image50.png"/><Relationship Id="rId4" Type="http://schemas.microsoft.com/office/2007/relationships/media" Target="../media/media3.m4a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5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51.png"/><Relationship Id="rId5" Type="http://schemas.microsoft.com/office/2007/relationships/media" Target="../media/media4.mp4"/><Relationship Id="rId10" Type="http://schemas.openxmlformats.org/officeDocument/2006/relationships/image" Target="../media/image50.png"/><Relationship Id="rId4" Type="http://schemas.microsoft.com/office/2007/relationships/media" Target="../media/media3.m4a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5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51.png"/><Relationship Id="rId5" Type="http://schemas.microsoft.com/office/2007/relationships/media" Target="../media/media4.mp4"/><Relationship Id="rId10" Type="http://schemas.openxmlformats.org/officeDocument/2006/relationships/image" Target="../media/image50.png"/><Relationship Id="rId4" Type="http://schemas.microsoft.com/office/2007/relationships/media" Target="../media/media3.m4a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5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51.png"/><Relationship Id="rId5" Type="http://schemas.microsoft.com/office/2007/relationships/media" Target="../media/media4.mp4"/><Relationship Id="rId10" Type="http://schemas.openxmlformats.org/officeDocument/2006/relationships/image" Target="../media/image50.png"/><Relationship Id="rId4" Type="http://schemas.microsoft.com/office/2007/relationships/media" Target="../media/media3.m4a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5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51.png"/><Relationship Id="rId5" Type="http://schemas.microsoft.com/office/2007/relationships/media" Target="../media/media4.mp4"/><Relationship Id="rId10" Type="http://schemas.openxmlformats.org/officeDocument/2006/relationships/image" Target="../media/image50.png"/><Relationship Id="rId4" Type="http://schemas.microsoft.com/office/2007/relationships/media" Target="../media/media3.m4a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5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51.png"/><Relationship Id="rId5" Type="http://schemas.microsoft.com/office/2007/relationships/media" Target="../media/media4.mp4"/><Relationship Id="rId10" Type="http://schemas.openxmlformats.org/officeDocument/2006/relationships/image" Target="../media/image50.png"/><Relationship Id="rId4" Type="http://schemas.microsoft.com/office/2007/relationships/media" Target="../media/media3.m4a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5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51.png"/><Relationship Id="rId5" Type="http://schemas.microsoft.com/office/2007/relationships/media" Target="../media/media4.mp4"/><Relationship Id="rId10" Type="http://schemas.openxmlformats.org/officeDocument/2006/relationships/image" Target="../media/image50.png"/><Relationship Id="rId4" Type="http://schemas.microsoft.com/office/2007/relationships/media" Target="../media/media3.m4a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D4D2C9-B8AE-8383-2E41-3E192DAE5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704100-6EA0-ECED-0462-8E83D7D89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22860"/>
            <a:ext cx="18240499" cy="10264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C92C28-B614-C201-4101-3B99BDC65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086100"/>
            <a:ext cx="13563600" cy="35101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5670F4-8B4D-F5B5-B3F4-B3725B54A929}"/>
              </a:ext>
            </a:extLst>
          </p:cNvPr>
          <p:cNvSpPr txBox="1"/>
          <p:nvPr/>
        </p:nvSpPr>
        <p:spPr>
          <a:xfrm>
            <a:off x="5029200" y="190500"/>
            <a:ext cx="10694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32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144657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9907F-A3C4-662D-FF89-18DF7B9FF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563" y="0"/>
            <a:ext cx="9121637" cy="101580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992550-0BCF-491F-9050-094C011E04C0}"/>
              </a:ext>
            </a:extLst>
          </p:cNvPr>
          <p:cNvGrpSpPr/>
          <p:nvPr/>
        </p:nvGrpSpPr>
        <p:grpSpPr>
          <a:xfrm>
            <a:off x="4107219" y="5306557"/>
            <a:ext cx="2287536" cy="4474311"/>
            <a:chOff x="3528816" y="1219200"/>
            <a:chExt cx="3240675" cy="5201266"/>
          </a:xfrm>
        </p:grpSpPr>
        <p:pic>
          <p:nvPicPr>
            <p:cNvPr id="9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EEDFB8A1-3C46-4752-8381-7D0A1150DB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FC224069-7807-487C-9AD7-015C4F7435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A0B075-F5AF-47B7-8733-976231C7E15F}"/>
              </a:ext>
            </a:extLst>
          </p:cNvPr>
          <p:cNvGrpSpPr/>
          <p:nvPr/>
        </p:nvGrpSpPr>
        <p:grpSpPr>
          <a:xfrm>
            <a:off x="6159359" y="5079015"/>
            <a:ext cx="2146126" cy="4811045"/>
            <a:chOff x="12843095" y="658761"/>
            <a:chExt cx="3036002" cy="5584723"/>
          </a:xfrm>
        </p:grpSpPr>
        <p:pic>
          <p:nvPicPr>
            <p:cNvPr id="16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F627FFB3-19E0-4D6F-A2ED-49B08A5529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076D782-F3FB-41AF-871F-45A3D7238F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041E4A06-528A-409D-839D-6A1FA0FEA4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6324" y="409725"/>
            <a:ext cx="7784646" cy="4877782"/>
            <a:chOff x="1314360" y="2818255"/>
            <a:chExt cx="7380219" cy="402173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CCDC7BA-1E6E-46EC-9B86-E51A27A92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314360" y="2818255"/>
              <a:ext cx="7380219" cy="402173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636135" y="3383698"/>
              <a:ext cx="6500799" cy="29943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vi-VN" sz="44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THẢO LUẬN NHÓM 2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vi-VN" sz="44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sát hình 2 SGK, kể tên và xác định vị trí của một số đền tháp Chăm-pa trên lược đồ.</a:t>
              </a:r>
              <a:endParaRPr lang="en-US" sz="4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27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5560" y="-114300"/>
            <a:ext cx="8458200" cy="10577131"/>
            <a:chOff x="-35560" y="647700"/>
            <a:chExt cx="8458200" cy="98151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75F01D-A975-AC59-9DE4-43D0488C6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5560" y="647700"/>
              <a:ext cx="8458200" cy="981513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359FE8D-41D0-5EA5-E479-7EFEE9D31C06}"/>
                </a:ext>
              </a:extLst>
            </p:cNvPr>
            <p:cNvSpPr/>
            <p:nvPr/>
          </p:nvSpPr>
          <p:spPr>
            <a:xfrm>
              <a:off x="4231640" y="2019300"/>
              <a:ext cx="1143000" cy="457200"/>
            </a:xfrm>
            <a:prstGeom prst="round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7D99D8C-92EC-49CA-FF95-CE4370DE20BA}"/>
                </a:ext>
              </a:extLst>
            </p:cNvPr>
            <p:cNvSpPr/>
            <p:nvPr/>
          </p:nvSpPr>
          <p:spPr>
            <a:xfrm>
              <a:off x="4231640" y="2857500"/>
              <a:ext cx="1143000" cy="457200"/>
            </a:xfrm>
            <a:prstGeom prst="round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7A8B5A-E7A6-30DA-760A-F496EB4C7409}"/>
                </a:ext>
              </a:extLst>
            </p:cNvPr>
            <p:cNvSpPr/>
            <p:nvPr/>
          </p:nvSpPr>
          <p:spPr>
            <a:xfrm>
              <a:off x="4384040" y="3390900"/>
              <a:ext cx="1143000" cy="457200"/>
            </a:xfrm>
            <a:prstGeom prst="round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254219E-6F2C-DC31-64E3-9C9C5A017451}"/>
                </a:ext>
              </a:extLst>
            </p:cNvPr>
            <p:cNvSpPr/>
            <p:nvPr/>
          </p:nvSpPr>
          <p:spPr>
            <a:xfrm>
              <a:off x="4688840" y="4991100"/>
              <a:ext cx="2895600" cy="838200"/>
            </a:xfrm>
            <a:prstGeom prst="round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AFBFED0-064E-7A1B-014E-58ED9D0A63D6}"/>
                </a:ext>
              </a:extLst>
            </p:cNvPr>
            <p:cNvSpPr/>
            <p:nvPr/>
          </p:nvSpPr>
          <p:spPr>
            <a:xfrm>
              <a:off x="4231640" y="6134100"/>
              <a:ext cx="1143000" cy="457200"/>
            </a:xfrm>
            <a:prstGeom prst="round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9F987E9-21D4-6772-6B64-6F5992CDA8C8}"/>
                </a:ext>
              </a:extLst>
            </p:cNvPr>
            <p:cNvSpPr/>
            <p:nvPr/>
          </p:nvSpPr>
          <p:spPr>
            <a:xfrm>
              <a:off x="6136640" y="6057900"/>
              <a:ext cx="1143000" cy="457200"/>
            </a:xfrm>
            <a:prstGeom prst="round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F039048-04B6-46D2-5141-8EA924004297}"/>
                </a:ext>
              </a:extLst>
            </p:cNvPr>
            <p:cNvSpPr/>
            <p:nvPr/>
          </p:nvSpPr>
          <p:spPr>
            <a:xfrm>
              <a:off x="5908040" y="7277100"/>
              <a:ext cx="1143000" cy="457200"/>
            </a:xfrm>
            <a:prstGeom prst="round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2BE8875-CA3D-B8D1-BF6C-35DF5443315D}"/>
                </a:ext>
              </a:extLst>
            </p:cNvPr>
            <p:cNvSpPr/>
            <p:nvPr/>
          </p:nvSpPr>
          <p:spPr>
            <a:xfrm>
              <a:off x="5450840" y="7886700"/>
              <a:ext cx="1981200" cy="685800"/>
            </a:xfrm>
            <a:prstGeom prst="round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5215B83-145F-E447-B381-0A5ECA5BDAF6}"/>
                </a:ext>
              </a:extLst>
            </p:cNvPr>
            <p:cNvSpPr/>
            <p:nvPr/>
          </p:nvSpPr>
          <p:spPr>
            <a:xfrm>
              <a:off x="4688840" y="8724900"/>
              <a:ext cx="1981200" cy="381000"/>
            </a:xfrm>
            <a:prstGeom prst="round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611957"/>
              </p:ext>
            </p:extLst>
          </p:nvPr>
        </p:nvGraphicFramePr>
        <p:xfrm>
          <a:off x="8991600" y="1894579"/>
          <a:ext cx="8915400" cy="74980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THÁP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TRÍ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Thừa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Huê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Mỹ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Nẵng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Khương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Mỹ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Quảng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 Long, Bình Lâm, Cánh Tiên, Bánh Ít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Bình Định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Yang Prông</a:t>
                      </a:r>
                      <a:endParaRPr lang="vi-VN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Đăk Lăk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Tháp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Nhạn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Pô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Na-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Khánh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Hòa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Lai,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Pô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Rô-mê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Pô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Klong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Ga-rai</a:t>
                      </a:r>
                      <a:endParaRPr lang="vi-VN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Thuận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Pô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Bình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Thuận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" name="TextBox 2"/>
          <p:cNvSpPr txBox="1"/>
          <p:nvPr/>
        </p:nvSpPr>
        <p:spPr>
          <a:xfrm>
            <a:off x="9641840" y="393069"/>
            <a:ext cx="8229600" cy="97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3600" b="1" dirty="0">
                <a:latin typeface="Sriracha"/>
              </a:rPr>
              <a:t> </a:t>
            </a:r>
            <a:r>
              <a:rPr lang="en-US" sz="3600" b="1" dirty="0" err="1">
                <a:latin typeface="Sriracha"/>
              </a:rPr>
              <a:t>Một</a:t>
            </a:r>
            <a:r>
              <a:rPr lang="en-US" sz="3600" b="1" dirty="0">
                <a:latin typeface="Sriracha"/>
              </a:rPr>
              <a:t> </a:t>
            </a:r>
            <a:r>
              <a:rPr lang="en-US" sz="3600" b="1" dirty="0" err="1">
                <a:latin typeface="Sriracha"/>
              </a:rPr>
              <a:t>sô</a:t>
            </a:r>
            <a:r>
              <a:rPr lang="en-US" sz="3600" b="1" dirty="0">
                <a:latin typeface="Sriracha"/>
              </a:rPr>
              <a:t>́ </a:t>
            </a:r>
            <a:r>
              <a:rPr lang="en-US" sz="3600" b="1" dirty="0" err="1">
                <a:latin typeface="Sriracha"/>
              </a:rPr>
              <a:t>đền</a:t>
            </a:r>
            <a:r>
              <a:rPr lang="en-US" sz="3600" b="1" dirty="0">
                <a:latin typeface="Sriracha"/>
              </a:rPr>
              <a:t> </a:t>
            </a:r>
            <a:r>
              <a:rPr lang="en-US" sz="3600" b="1" dirty="0" err="1">
                <a:latin typeface="Sriracha"/>
              </a:rPr>
              <a:t>tháp</a:t>
            </a:r>
            <a:r>
              <a:rPr lang="en-US" sz="3600" b="1" dirty="0">
                <a:latin typeface="Sriracha"/>
              </a:rPr>
              <a:t> </a:t>
            </a:r>
            <a:r>
              <a:rPr lang="en-US" sz="3600" b="1" dirty="0" err="1">
                <a:latin typeface="Sriracha"/>
              </a:rPr>
              <a:t>Chăm</a:t>
            </a:r>
            <a:r>
              <a:rPr lang="en-US" sz="3600" b="1" dirty="0">
                <a:latin typeface="Sriracha"/>
              </a:rPr>
              <a:t>-pa</a:t>
            </a:r>
          </a:p>
        </p:txBody>
      </p:sp>
    </p:spTree>
    <p:extLst>
      <p:ext uri="{BB962C8B-B14F-4D97-AF65-F5344CB8AC3E}">
        <p14:creationId xmlns:p14="http://schemas.microsoft.com/office/powerpoint/2010/main" val="84067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id="{8C73863A-1198-4E07-827F-6B913F9BEC3B}"/>
              </a:ext>
            </a:extLst>
          </p:cNvPr>
          <p:cNvGrpSpPr/>
          <p:nvPr/>
        </p:nvGrpSpPr>
        <p:grpSpPr>
          <a:xfrm>
            <a:off x="304800" y="0"/>
            <a:ext cx="17830800" cy="10172700"/>
            <a:chOff x="0" y="0"/>
            <a:chExt cx="8264539" cy="2288928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35B16B2-4070-40EF-836C-74F03BD9A295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A63388C-2C4B-4CAA-ACB3-872F69CCD860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solidFill>
              <a:srgbClr val="85D6A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9428EC-0784-4AAA-9203-BAC79E6E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7043" y="1546687"/>
            <a:ext cx="7324813" cy="739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2"/>
          <p:cNvSpPr txBox="1"/>
          <p:nvPr/>
        </p:nvSpPr>
        <p:spPr>
          <a:xfrm>
            <a:off x="838472" y="735653"/>
            <a:ext cx="8229600" cy="1005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4800" dirty="0">
                <a:solidFill>
                  <a:srgbClr val="FBE675"/>
                </a:solidFill>
                <a:latin typeface="Sriracha"/>
              </a:rPr>
              <a:t>2. </a:t>
            </a:r>
            <a:r>
              <a:rPr lang="en-US" sz="4800" dirty="0" err="1">
                <a:solidFill>
                  <a:srgbClr val="FBE675"/>
                </a:solidFill>
                <a:latin typeface="Sriracha"/>
              </a:rPr>
              <a:t>Mô</a:t>
            </a:r>
            <a:r>
              <a:rPr lang="en-US" sz="4800" dirty="0">
                <a:solidFill>
                  <a:srgbClr val="FBE675"/>
                </a:solidFill>
                <a:latin typeface="Sriracha"/>
              </a:rPr>
              <a:t> tả </a:t>
            </a:r>
            <a:r>
              <a:rPr lang="en-US" sz="4800" dirty="0" err="1">
                <a:solidFill>
                  <a:srgbClr val="FBE675"/>
                </a:solidFill>
                <a:latin typeface="Sriracha"/>
              </a:rPr>
              <a:t>đền</a:t>
            </a:r>
            <a:r>
              <a:rPr lang="en-US" sz="48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4800" dirty="0" err="1">
                <a:solidFill>
                  <a:srgbClr val="FBE675"/>
                </a:solidFill>
                <a:latin typeface="Sriracha"/>
              </a:rPr>
              <a:t>tháp</a:t>
            </a:r>
            <a:r>
              <a:rPr lang="en-US" sz="48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4800" dirty="0" err="1">
                <a:solidFill>
                  <a:srgbClr val="FBE675"/>
                </a:solidFill>
                <a:latin typeface="Sriracha"/>
              </a:rPr>
              <a:t>Chăm</a:t>
            </a:r>
            <a:r>
              <a:rPr lang="en-US" sz="4800" dirty="0">
                <a:solidFill>
                  <a:srgbClr val="FBE675"/>
                </a:solidFill>
                <a:latin typeface="Sriracha"/>
              </a:rPr>
              <a:t>-pa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472" y="2992150"/>
            <a:ext cx="708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C000"/>
                </a:solidFill>
              </a:rPr>
              <a:t>NHÓM 1: Miêu tả Tháp Nhạn (Phú Yên) 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9972" y="5083528"/>
            <a:ext cx="708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C000"/>
                </a:solidFill>
              </a:rPr>
              <a:t>NHÓM 2: Miêu tả Thánh địa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</a:rPr>
              <a:t>Mỹ Sơn (Quảng Nam) </a:t>
            </a:r>
          </a:p>
        </p:txBody>
      </p:sp>
      <p:sp>
        <p:nvSpPr>
          <p:cNvPr id="9" name="Rectangle 8"/>
          <p:cNvSpPr/>
          <p:nvPr/>
        </p:nvSpPr>
        <p:spPr>
          <a:xfrm>
            <a:off x="1409972" y="7002550"/>
            <a:ext cx="708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C000"/>
                </a:solidFill>
              </a:rPr>
              <a:t>NHÓM 3: Miêu tả Tháp Bánh Ít (Bình Định) </a:t>
            </a:r>
          </a:p>
        </p:txBody>
      </p:sp>
    </p:spTree>
    <p:extLst>
      <p:ext uri="{BB962C8B-B14F-4D97-AF65-F5344CB8AC3E}">
        <p14:creationId xmlns:p14="http://schemas.microsoft.com/office/powerpoint/2010/main" val="23075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nh nghiệm du lịch thánh địa Mỹ S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75" y="683121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1125" y="683121"/>
            <a:ext cx="10401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/>
              <a:t>Thánh địa Mỹ Sơn (Quảng Nam)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22146"/>
            <a:ext cx="4927075" cy="4740354"/>
          </a:xfrm>
          <a:prstGeom prst="rect">
            <a:avLst/>
          </a:prstGeom>
        </p:spPr>
      </p:pic>
      <p:pic>
        <p:nvPicPr>
          <p:cNvPr id="8" name="Picture 2" descr="Không có mô tả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219700"/>
            <a:ext cx="4946125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990600" y="41196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/>
              <a:t>Tháp Nhạn (Phú Yên)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685800" y="5283994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/>
              <a:t>Tháp Bánh Ít (Bình Định)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19850" y="8679240"/>
            <a:ext cx="104574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vi-VN" sz="3200" spc="-99" dirty="0">
                <a:solidFill>
                  <a:schemeClr val="bg2"/>
                </a:solidFill>
              </a:rPr>
              <a:t>Thánh địa Mỹ Sơn đ</a:t>
            </a:r>
            <a:r>
              <a:rPr lang="vi-VN" sz="3200" dirty="0">
                <a:solidFill>
                  <a:schemeClr val="bg2"/>
                </a:solidFill>
                <a:ea typeface="Roboto Light" panose="02000000000000000000" pitchFamily="2" charset="0"/>
              </a:rPr>
              <a:t>ược UNESCO công nhận là Di sản </a:t>
            </a:r>
          </a:p>
          <a:p>
            <a:pPr algn="ctr"/>
            <a:r>
              <a:rPr lang="vi-VN" sz="3200" dirty="0">
                <a:solidFill>
                  <a:schemeClr val="bg2"/>
                </a:solidFill>
                <a:ea typeface="Roboto Light" panose="02000000000000000000" pitchFamily="2" charset="0"/>
              </a:rPr>
              <a:t>Văn hoá thế giới năm 1995</a:t>
            </a:r>
            <a:endParaRPr lang="en-US" sz="3200" dirty="0">
              <a:solidFill>
                <a:schemeClr val="bg2"/>
              </a:solidFill>
              <a:ea typeface="Roboto Light" panose="02000000000000000000" pitchFamily="2" charset="0"/>
            </a:endParaRPr>
          </a:p>
          <a:p>
            <a:pPr algn="ctr"/>
            <a:endParaRPr lang="vi-VN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2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788287" y="2274496"/>
            <a:ext cx="16007669" cy="6677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B091A1-C01F-CA12-D179-504E088A21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3009900"/>
            <a:ext cx="14235394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20015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87827" y="-4114800"/>
            <a:ext cx="11912346" cy="123444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7288" y="-2112719"/>
            <a:ext cx="1242776" cy="124277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7726680" y="4008120"/>
            <a:ext cx="7269480" cy="582168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8662988" y="5424752"/>
            <a:ext cx="114300" cy="90744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8612271" y="5241898"/>
            <a:ext cx="287010" cy="424550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8677150" y="5343846"/>
            <a:ext cx="147116" cy="247536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7222892" y="3523940"/>
            <a:ext cx="7458582" cy="6205214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8288000" cy="121158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276016" y="2097032"/>
            <a:ext cx="101727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-pa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đời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thời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nào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13702106" y="552838"/>
            <a:ext cx="4551627" cy="3157691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2660732" y="4579887"/>
            <a:ext cx="6057900" cy="2052113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II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9425799" y="4563169"/>
            <a:ext cx="6057900" cy="2052113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Cuối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́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̉ I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5689682" y="7152339"/>
            <a:ext cx="6057900" cy="2052113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III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7683" y="-4686301"/>
            <a:ext cx="702470" cy="702470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57819" y="-3945133"/>
            <a:ext cx="702470" cy="702470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3018932" y="741168"/>
            <a:ext cx="2545688" cy="723747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01401" y="-1856855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-798445"/>
            <a:ext cx="18288000" cy="121158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599710" y="1429885"/>
            <a:ext cx="12954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1371600"/>
            <a:r>
              <a:rPr lang="en-US" sz="6000" dirty="0">
                <a:solidFill>
                  <a:srgbClr val="FFFF00"/>
                </a:solidFill>
                <a:latin typeface="Timeees New Roman"/>
                <a:ea typeface="Cambria" panose="02040503050406030204" pitchFamily="18" charset="0"/>
              </a:rPr>
              <a:t>2. </a:t>
            </a:r>
            <a:r>
              <a:rPr lang="vi-VN" sz="6000" dirty="0">
                <a:solidFill>
                  <a:srgbClr val="FFFF00"/>
                </a:solidFill>
                <a:latin typeface="Timeees New Roman"/>
                <a:ea typeface="Cambria" panose="02040503050406030204" pitchFamily="18" charset="0"/>
              </a:rPr>
              <a:t>Địa bàn chủ yếu của v</a:t>
            </a:r>
            <a:r>
              <a:rPr lang="vi-VN" sz="6000" dirty="0">
                <a:solidFill>
                  <a:srgbClr val="FFFF00"/>
                </a:solidFill>
                <a:latin typeface="Timeees New Roman"/>
              </a:rPr>
              <a:t>ương quốc Chăm-pa nằm ở khu vực nào của nước ta ngày nay?</a:t>
            </a:r>
            <a:endParaRPr lang="en-US" sz="6000" dirty="0">
              <a:solidFill>
                <a:srgbClr val="FFFF00"/>
              </a:solidFill>
              <a:latin typeface="Timeees New Roman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14060389" y="1454733"/>
            <a:ext cx="4551627" cy="3157691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5874546" y="7387683"/>
            <a:ext cx="6057900" cy="2052113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600" dirty="0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600" dirty="0" err="1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Miền</a:t>
              </a:r>
              <a:r>
                <a:rPr lang="en-US" sz="3600" dirty="0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endParaRPr lang="en-US" sz="36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9251879" y="4874399"/>
            <a:ext cx="6057900" cy="2052113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600" dirty="0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600" dirty="0" err="1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Miền</a:t>
              </a:r>
              <a:r>
                <a:rPr lang="en-US" sz="3600" dirty="0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Bắc</a:t>
              </a:r>
              <a:endParaRPr lang="en-US" sz="36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2487479" y="4755069"/>
            <a:ext cx="6057900" cy="2052113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60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36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Nam. 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7683" y="-4686301"/>
            <a:ext cx="702470" cy="702470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57819" y="-3945133"/>
            <a:ext cx="702470" cy="702470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3018932" y="741168"/>
            <a:ext cx="2545688" cy="723747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01401" y="-1856855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84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-798445"/>
            <a:ext cx="18288000" cy="121158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143000" y="1707786"/>
            <a:ext cx="129540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1371600"/>
            <a:r>
              <a:rPr lang="en-US" sz="6000" dirty="0">
                <a:solidFill>
                  <a:srgbClr val="FFFF00"/>
                </a:solidFill>
                <a:latin typeface="Timees New Roman"/>
                <a:ea typeface="Cambria" panose="02040503050406030204" pitchFamily="18" charset="0"/>
              </a:rPr>
              <a:t>3. </a:t>
            </a:r>
            <a:r>
              <a:rPr lang="vi-VN" sz="6000" dirty="0">
                <a:solidFill>
                  <a:srgbClr val="FFFF00"/>
                </a:solidFill>
                <a:latin typeface="Timees New Roman"/>
                <a:ea typeface="Cambria" panose="02040503050406030204" pitchFamily="18" charset="0"/>
              </a:rPr>
              <a:t>Di sản văn hóa tiêu biểu của v</a:t>
            </a:r>
            <a:r>
              <a:rPr lang="vi-VN" sz="6000" dirty="0">
                <a:solidFill>
                  <a:srgbClr val="FFFF00"/>
                </a:solidFill>
                <a:latin typeface="Timees New Roman"/>
              </a:rPr>
              <a:t>ương quốc Chăm-pa là gì?</a:t>
            </a:r>
            <a:endParaRPr lang="en-US" sz="6000" dirty="0">
              <a:solidFill>
                <a:srgbClr val="FFFF00"/>
              </a:solidFill>
              <a:latin typeface="Timees New Roman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13713182" y="1473198"/>
            <a:ext cx="4551627" cy="3157691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5874546" y="7387683"/>
            <a:ext cx="6057900" cy="2052113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sz="3600" b="1" dirty="0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600" b="1" dirty="0" err="1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Đền</a:t>
              </a:r>
              <a:r>
                <a:rPr lang="en-US" sz="3600" b="1" dirty="0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tháp</a:t>
              </a:r>
              <a:endParaRPr lang="en-US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9251879" y="4874399"/>
            <a:ext cx="6057900" cy="2052113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sz="3600" b="1" dirty="0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600" b="1" dirty="0" err="1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3600" b="1" dirty="0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đình</a:t>
              </a:r>
              <a:endParaRPr lang="en-US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2487479" y="4755069"/>
            <a:ext cx="6057900" cy="2052113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600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sz="36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tẩm</a:t>
              </a:r>
              <a:r>
                <a:rPr lang="en-US" sz="36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7683" y="-4686301"/>
            <a:ext cx="702470" cy="702470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57819" y="-3945133"/>
            <a:ext cx="702470" cy="702470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3018932" y="741168"/>
            <a:ext cx="2545688" cy="723747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01401" y="-1856855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15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8288000" cy="121158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276016" y="2097032"/>
            <a:ext cx="101727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Tháp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Nhạn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nằm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ở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tỉnh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nào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13702106" y="552838"/>
            <a:ext cx="4551627" cy="3157691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2660732" y="4579887"/>
            <a:ext cx="6057900" cy="2052113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Phu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́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9425799" y="4563169"/>
            <a:ext cx="6057900" cy="2052113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Quảng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5689682" y="7152339"/>
            <a:ext cx="6057900" cy="2052113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Khánh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Hòa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7683" y="-4686301"/>
            <a:ext cx="702470" cy="702470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57819" y="-3945133"/>
            <a:ext cx="702470" cy="702470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3018932" y="741168"/>
            <a:ext cx="2545688" cy="723747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01401" y="-1856855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spc="-288" dirty="0">
                <a:solidFill>
                  <a:srgbClr val="FFFFF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KHỞI ĐỘNG</a:t>
            </a:r>
            <a:endParaRPr kumimoji="0" lang="en-US" sz="19900" b="1" i="0" u="none" strike="noStrike" kern="1200" cap="none" spc="-288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0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8288000" cy="121158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762000" y="1781862"/>
            <a:ext cx="140970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vi-VN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Thánh địa Mỹ Sơn được UNESCO công nhận là Di sản Văn hoá thế giới năm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nào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14259586" y="1500365"/>
            <a:ext cx="4551627" cy="3157691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2362200" y="4422689"/>
            <a:ext cx="6057900" cy="2052113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1995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9144000" y="4523680"/>
            <a:ext cx="6057900" cy="2052113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1885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5871233" y="7345938"/>
            <a:ext cx="6057900" cy="2052113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1875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7683" y="-4686301"/>
            <a:ext cx="702470" cy="702470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57819" y="-3945133"/>
            <a:ext cx="702470" cy="702470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3018932" y="741168"/>
            <a:ext cx="2545688" cy="723747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01401" y="-1856855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430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8288000" cy="121158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842407" y="1917311"/>
            <a:ext cx="98679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Thánh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6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13420964" y="1175941"/>
            <a:ext cx="4551627" cy="3157691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5865551" y="7306372"/>
            <a:ext cx="6057900" cy="2052113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323599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70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đền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tháp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9236252" y="4575773"/>
            <a:ext cx="6057900" cy="2052113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301382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60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đền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tháp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2663627" y="4486441"/>
            <a:ext cx="6057900" cy="2052113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844816" y="5253184"/>
              <a:ext cx="304799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50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đền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tháp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7683" y="-4686301"/>
            <a:ext cx="702470" cy="702470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57819" y="-3945133"/>
            <a:ext cx="702470" cy="702470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3018932" y="741168"/>
            <a:ext cx="2545688" cy="723747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01401" y="-1856855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2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8288000" cy="121158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377683" y="2428159"/>
            <a:ext cx="1295400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371600"/>
            <a:r>
              <a:rPr lang="en-US" sz="6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</a:t>
            </a:r>
            <a:r>
              <a:rPr lang="en-US" sz="6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6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6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6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6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6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6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en-US" sz="6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̀?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13821376" y="1422196"/>
            <a:ext cx="4551627" cy="3157691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9329573" y="4756170"/>
            <a:ext cx="6057900" cy="2052113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Tháp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Bạc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2535670" y="4826222"/>
            <a:ext cx="6057900" cy="2052113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Tháp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Vàng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507539" y="7396125"/>
            <a:ext cx="6057900" cy="2052113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Tháp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7683" y="-4686301"/>
            <a:ext cx="702470" cy="702470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57819" y="-3945133"/>
            <a:ext cx="702470" cy="702470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3018932" y="741168"/>
            <a:ext cx="2545688" cy="723747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01401" y="-1856855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93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8625210" y="812637"/>
            <a:ext cx="8012097" cy="8661726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#9Slide02 Noi dung dai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611530" y="-388556"/>
            <a:ext cx="11912346" cy="1234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1042284" y="3129073"/>
            <a:ext cx="7628646" cy="53091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371600"/>
            <a:r>
              <a:rPr lang="en-US" sz="17250">
                <a:solidFill>
                  <a:srgbClr val="FFBE1D"/>
                </a:solidFill>
                <a:latin typeface="#9Slide03 IcielNovecento sans E" panose="00000900000000000000" pitchFamily="2" charset="0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2027849" y="683513"/>
            <a:ext cx="3464433" cy="242540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#9Slide02 Noi dung dai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7288" y="-2112719"/>
            <a:ext cx="1242776" cy="124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37032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id="{8C73863A-1198-4E07-827F-6B913F9BEC3B}"/>
              </a:ext>
            </a:extLst>
          </p:cNvPr>
          <p:cNvGrpSpPr/>
          <p:nvPr/>
        </p:nvGrpSpPr>
        <p:grpSpPr>
          <a:xfrm>
            <a:off x="265675" y="712371"/>
            <a:ext cx="17526000" cy="9220199"/>
            <a:chOff x="0" y="0"/>
            <a:chExt cx="8264539" cy="2288928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35B16B2-4070-40EF-836C-74F03BD9A295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A63388C-2C4B-4CAA-ACB3-872F69CCD860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solidFill>
              <a:srgbClr val="85D6A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9428EC-0784-4AAA-9203-BAC79E6E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1714500"/>
            <a:ext cx="7324813" cy="739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1828800" y="1943100"/>
            <a:ext cx="5895344" cy="4021735"/>
            <a:chOff x="1314360" y="2818255"/>
            <a:chExt cx="7380219" cy="4021735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CCDC7BA-1E6E-46EC-9B86-E51A27A92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14360" y="2818255"/>
              <a:ext cx="7380219" cy="402173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515671" y="3885055"/>
              <a:ext cx="697759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vi-VN" sz="44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Về nhà sưu tầm một số câu chuyện về đền tháp Chăm- pa </a:t>
              </a:r>
              <a:endParaRPr lang="en-US" sz="4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20951" y="1291663"/>
            <a:ext cx="16007669" cy="667719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743200" y="4305300"/>
            <a:ext cx="13118888" cy="1877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600" b="1" spc="-288" dirty="0">
                <a:solidFill>
                  <a:srgbClr val="FFFFF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CHÚC CÁC EM HỌC TỐT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8288000" cy="10287000"/>
          </a:xfrm>
          <a:prstGeom prst="rect">
            <a:avLst/>
          </a:prstGeom>
        </p:spPr>
      </p:pic>
      <p:pic>
        <p:nvPicPr>
          <p:cNvPr id="12" name="Picture 11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296" y="4957355"/>
            <a:ext cx="6295016" cy="532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205483" y="42763"/>
            <a:ext cx="8153400" cy="4914591"/>
            <a:chOff x="20" y="1282"/>
            <a:chExt cx="9278907" cy="521841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D2D8BF-443C-C2BB-1559-AE2742296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5" b="8718"/>
            <a:stretch/>
          </p:blipFill>
          <p:spPr>
            <a:xfrm>
              <a:off x="20" y="1282"/>
              <a:ext cx="9278907" cy="5218418"/>
            </a:xfrm>
            <a:prstGeom prst="rect">
              <a:avLst/>
            </a:prstGeom>
          </p:spPr>
        </p:pic>
        <p:pic>
          <p:nvPicPr>
            <p:cNvPr id="13" name="Picture 12" descr="A white and pink text on a black background&#10;&#10;Description automatically generated">
              <a:extLst>
                <a:ext uri="{FF2B5EF4-FFF2-40B4-BE49-F238E27FC236}">
                  <a16:creationId xmlns:a16="http://schemas.microsoft.com/office/drawing/2014/main" id="{6A0C65E0-6B07-5449-B979-2EA2A1E41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875" y="947737"/>
              <a:ext cx="7423137" cy="23124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9501760" y="4000500"/>
            <a:ext cx="8643365" cy="4988185"/>
            <a:chOff x="6934200" y="4533900"/>
            <a:chExt cx="9281191" cy="52197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5B00C83-5C4E-FDC8-3946-1372F7F0C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"/>
            <a:stretch/>
          </p:blipFill>
          <p:spPr>
            <a:xfrm>
              <a:off x="6934200" y="4533900"/>
              <a:ext cx="9281191" cy="52197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A886858-A5C0-FB73-6FA5-8C53985EE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44101" y="7270352"/>
              <a:ext cx="4495800" cy="173876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2506813-13C1-D173-5176-C4B0FA707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10801" y="8021486"/>
              <a:ext cx="3962400" cy="15204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926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BFD0B-BF7A-BEAF-3B72-EBE3E865D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22860"/>
            <a:ext cx="18240499" cy="10264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93102-C16D-703E-1F2E-1E723C9A5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086100"/>
            <a:ext cx="13563600" cy="3510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84507" y="1764895"/>
            <a:ext cx="691948" cy="57444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676455" y="1562100"/>
            <a:ext cx="11315184" cy="5970865"/>
            <a:chOff x="0" y="0"/>
            <a:chExt cx="8249456" cy="7961160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8249456" cy="7961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5400" b="1" dirty="0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vi-VN" sz="5400" b="1" dirty="0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ể được tên và xác định được trên bản đồ hoặc lược đồ một số đền tháp Chăm-pa còn lại cho đến ngày nay.</a:t>
              </a:r>
            </a:p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vi-VN" sz="5400" b="1" dirty="0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Sưu tầm một số tư liệu (tranh ảnh, câu chuyện lịch sử,...) mô tả được một đền tháp Chăm-pa.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37802"/>
              <a:ext cx="8249456" cy="820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42950" indent="-742950" algn="just">
                <a:spcBef>
                  <a:spcPts val="600"/>
                </a:spcBef>
                <a:spcAft>
                  <a:spcPts val="600"/>
                </a:spcAft>
                <a:buAutoNum type="alphaLcPeriod"/>
              </a:pPr>
              <a:endParaRPr lang="en-US" sz="4000" b="1" spc="-96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6436" y="526711"/>
            <a:ext cx="3591548" cy="3162994"/>
            <a:chOff x="386769" y="1828107"/>
            <a:chExt cx="3591548" cy="3162994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86769" y="2019301"/>
              <a:ext cx="3591548" cy="2971800"/>
            </a:xfrm>
            <a:prstGeom prst="rect">
              <a:avLst/>
            </a:prstGeom>
          </p:spPr>
        </p:pic>
        <p:sp>
          <p:nvSpPr>
            <p:cNvPr id="3" name="TextBox 3"/>
            <p:cNvSpPr txBox="1"/>
            <p:nvPr/>
          </p:nvSpPr>
          <p:spPr>
            <a:xfrm>
              <a:off x="457200" y="2476500"/>
              <a:ext cx="3521117" cy="1815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5400" b="1" spc="-256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5400" b="1" spc="-256" dirty="0">
                  <a:solidFill>
                    <a:srgbClr val="FFC000"/>
                  </a:solidFill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spc="-256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5400" b="1" spc="-256" dirty="0">
                  <a:solidFill>
                    <a:srgbClr val="FFC000"/>
                  </a:solidFill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5400" b="1" spc="-256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5400" b="1" spc="-256" dirty="0">
                  <a:solidFill>
                    <a:srgbClr val="FFC000"/>
                  </a:solidFill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spc="-256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đạt</a:t>
              </a:r>
              <a:endParaRPr lang="en-US" sz="5400" b="1" spc="-256" dirty="0">
                <a:solidFill>
                  <a:srgbClr val="FFC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46367">
              <a:off x="623454" y="1828107"/>
              <a:ext cx="1154159" cy="955619"/>
            </a:xfrm>
            <a:prstGeom prst="rect">
              <a:avLst/>
            </a:prstGeom>
          </p:spPr>
        </p:pic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5C86AA48-4A7C-CB35-398A-7FA99B91E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84507" y="5295900"/>
            <a:ext cx="691948" cy="57444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B3AC5BD-5E7A-1F78-1F73-2FE66297B2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30919" y="3217278"/>
            <a:ext cx="691948" cy="574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2673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id="{8C73863A-1198-4E07-827F-6B913F9BEC3B}"/>
              </a:ext>
            </a:extLst>
          </p:cNvPr>
          <p:cNvGrpSpPr/>
          <p:nvPr/>
        </p:nvGrpSpPr>
        <p:grpSpPr>
          <a:xfrm>
            <a:off x="265675" y="712371"/>
            <a:ext cx="17526000" cy="9220199"/>
            <a:chOff x="0" y="0"/>
            <a:chExt cx="8264539" cy="2288928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35B16B2-4070-40EF-836C-74F03BD9A295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A63388C-2C4B-4CAA-ACB3-872F69CCD860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solidFill>
              <a:srgbClr val="85D6A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9428EC-0784-4AAA-9203-BAC79E6E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1714500"/>
            <a:ext cx="7324813" cy="739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2"/>
          <p:cNvSpPr txBox="1"/>
          <p:nvPr/>
        </p:nvSpPr>
        <p:spPr>
          <a:xfrm>
            <a:off x="265675" y="2171700"/>
            <a:ext cx="8229600" cy="2206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FBE675"/>
                </a:solidFill>
                <a:latin typeface="Sriracha"/>
              </a:rPr>
              <a:t>1.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Một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sô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́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đền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tháp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Chăm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-pa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28800" y="4838700"/>
            <a:ext cx="5895344" cy="4021735"/>
            <a:chOff x="1314360" y="2818255"/>
            <a:chExt cx="7380219" cy="4021735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CCDC7BA-1E6E-46EC-9B86-E51A27A92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14360" y="2818255"/>
              <a:ext cx="7380219" cy="402173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754070" y="3730361"/>
              <a:ext cx="6500799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vi-VN" sz="44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Đọc nội dung 2 đoạn đầu trong SGK trang 32</a:t>
              </a:r>
              <a:endParaRPr lang="en-US" sz="4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2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id="{8C73863A-1198-4E07-827F-6B913F9BEC3B}"/>
              </a:ext>
            </a:extLst>
          </p:cNvPr>
          <p:cNvGrpSpPr/>
          <p:nvPr/>
        </p:nvGrpSpPr>
        <p:grpSpPr>
          <a:xfrm>
            <a:off x="285738" y="266700"/>
            <a:ext cx="17539466" cy="9139361"/>
            <a:chOff x="-3810" y="-216538"/>
            <a:chExt cx="8270889" cy="2504196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35B16B2-4070-40EF-836C-74F03BD9A295}"/>
                </a:ext>
              </a:extLst>
            </p:cNvPr>
            <p:cNvSpPr/>
            <p:nvPr/>
          </p:nvSpPr>
          <p:spPr>
            <a:xfrm>
              <a:off x="10160" y="-216538"/>
              <a:ext cx="8241679" cy="2494037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A63388C-2C4B-4CAA-ACB3-872F69CCD860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solidFill>
              <a:srgbClr val="85D6A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47750" y="2435644"/>
            <a:ext cx="7086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C000"/>
                </a:solidFill>
              </a:rPr>
              <a:t>1. Vương quốc Chăm-pa ra đời vào thời gian nào? </a:t>
            </a:r>
          </a:p>
        </p:txBody>
      </p:sp>
      <p:sp>
        <p:nvSpPr>
          <p:cNvPr id="9" name="Rectangle 8"/>
          <p:cNvSpPr/>
          <p:nvPr/>
        </p:nvSpPr>
        <p:spPr>
          <a:xfrm>
            <a:off x="973465" y="4408908"/>
            <a:ext cx="777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C000"/>
                </a:solidFill>
              </a:rPr>
              <a:t>2. Địa bàn chủ yếu của vương quốc này thuộc vùng nào trên đất nước ta hiện nay 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09650" y="6902475"/>
            <a:ext cx="77000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C000"/>
                </a:solidFill>
              </a:rPr>
              <a:t>3. Di sản văn hóa tiêu biểu của vương quốc Chăm-pa là gì?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EBFD0B-BF7A-BEAF-3B72-EBE3E865D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471" y="2036542"/>
            <a:ext cx="8638478" cy="632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id="{8C73863A-1198-4E07-827F-6B913F9BEC3B}"/>
              </a:ext>
            </a:extLst>
          </p:cNvPr>
          <p:cNvGrpSpPr/>
          <p:nvPr/>
        </p:nvGrpSpPr>
        <p:grpSpPr>
          <a:xfrm>
            <a:off x="634234" y="647700"/>
            <a:ext cx="17044166" cy="9139361"/>
            <a:chOff x="-3810" y="-216538"/>
            <a:chExt cx="8270889" cy="2504196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35B16B2-4070-40EF-836C-74F03BD9A295}"/>
                </a:ext>
              </a:extLst>
            </p:cNvPr>
            <p:cNvSpPr/>
            <p:nvPr/>
          </p:nvSpPr>
          <p:spPr>
            <a:xfrm>
              <a:off x="10160" y="-216538"/>
              <a:ext cx="8241679" cy="2494037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A63388C-2C4B-4CAA-ACB3-872F69CCD860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solidFill>
              <a:srgbClr val="85D6A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066800" y="1861999"/>
            <a:ext cx="9508902" cy="6868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 quốc Chăm-pa</a:t>
            </a:r>
          </a:p>
          <a:p>
            <a:pPr marL="571500" indent="-571500" algn="just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vi-VN" sz="4800" b="1" dirty="0">
                <a:solidFill>
                  <a:srgbClr val="FFC000"/>
                </a:solidFill>
              </a:rPr>
              <a:t>Vương quốc Chăm-pa ra đời vào </a:t>
            </a:r>
            <a:r>
              <a:rPr lang="vi-VN" sz="4800" b="1" u="sng" dirty="0">
                <a:solidFill>
                  <a:srgbClr val="FFC000"/>
                </a:solidFill>
              </a:rPr>
              <a:t>cuối thế kỉ II</a:t>
            </a:r>
            <a:r>
              <a:rPr lang="vi-VN" sz="4800" b="1" dirty="0">
                <a:solidFill>
                  <a:srgbClr val="FFC000"/>
                </a:solidFill>
              </a:rPr>
              <a:t>. 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vi-VN" sz="4800" b="1" dirty="0">
                <a:solidFill>
                  <a:srgbClr val="FFC000"/>
                </a:solidFill>
              </a:rPr>
              <a:t>Địa bàn chủ yếu của vương quốc này thuộc một số tỉnh ở </a:t>
            </a:r>
            <a:r>
              <a:rPr lang="vi-VN" sz="4800" b="1" u="sng" dirty="0">
                <a:solidFill>
                  <a:srgbClr val="FFC000"/>
                </a:solidFill>
              </a:rPr>
              <a:t>miền Trung</a:t>
            </a:r>
            <a:r>
              <a:rPr lang="vi-VN" sz="4800" b="1" dirty="0">
                <a:solidFill>
                  <a:srgbClr val="FFC000"/>
                </a:solidFill>
              </a:rPr>
              <a:t> nước ta hiện nay.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vi-VN" sz="4800" b="1" dirty="0">
                <a:solidFill>
                  <a:srgbClr val="FFC000"/>
                </a:solidFill>
              </a:rPr>
              <a:t>Di sản văn hóa tiêu biểu của vương quốc Chăm-pa là </a:t>
            </a:r>
            <a:r>
              <a:rPr lang="vi-VN" sz="4800" b="1" u="sng" dirty="0">
                <a:solidFill>
                  <a:srgbClr val="FFC000"/>
                </a:solidFill>
              </a:rPr>
              <a:t>đền tháp.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EBFD0B-BF7A-BEAF-3B72-EBE3E865D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379" y="3238500"/>
            <a:ext cx="5827352" cy="4266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94411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2421</TotalTime>
  <Words>603</Words>
  <Application>Microsoft Office PowerPoint</Application>
  <PresentationFormat>Custom</PresentationFormat>
  <Paragraphs>87</Paragraphs>
  <Slides>26</Slides>
  <Notes>5</Notes>
  <HiddenSlides>0</HiddenSlides>
  <MMClips>30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#9Slide02 Noi dung dai</vt:lpstr>
      <vt:lpstr>#9Slide02 Tieu de dai</vt:lpstr>
      <vt:lpstr>#9Slide03 IcielNovecento sans E</vt:lpstr>
      <vt:lpstr>Aachen</vt:lpstr>
      <vt:lpstr>Arial</vt:lpstr>
      <vt:lpstr>Calibri</vt:lpstr>
      <vt:lpstr>Cambria</vt:lpstr>
      <vt:lpstr>Roboto Light</vt:lpstr>
      <vt:lpstr>Sriracha</vt:lpstr>
      <vt:lpstr>Timeees New Roman</vt:lpstr>
      <vt:lpstr>Timees New Roman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Buổi định hướng Lớp Toán tổng hợp</dc:title>
  <dc:creator>thao</dc:creator>
  <cp:lastModifiedBy>A13740</cp:lastModifiedBy>
  <cp:revision>215</cp:revision>
  <dcterms:created xsi:type="dcterms:W3CDTF">2006-08-16T00:00:00Z</dcterms:created>
  <dcterms:modified xsi:type="dcterms:W3CDTF">2025-04-03T09:39:30Z</dcterms:modified>
  <dc:identifier>DAExMhQ9LvI</dc:identifier>
</cp:coreProperties>
</file>