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76" r:id="rId7"/>
    <p:sldId id="277" r:id="rId8"/>
    <p:sldId id="289" r:id="rId9"/>
    <p:sldId id="278" r:id="rId10"/>
    <p:sldId id="279" r:id="rId11"/>
    <p:sldId id="280" r:id="rId12"/>
    <p:sldId id="264" r:id="rId13"/>
    <p:sldId id="290" r:id="rId14"/>
    <p:sldId id="282" r:id="rId15"/>
    <p:sldId id="283" r:id="rId16"/>
    <p:sldId id="266" r:id="rId17"/>
    <p:sldId id="272" r:id="rId18"/>
    <p:sldId id="284" r:id="rId19"/>
    <p:sldId id="291" r:id="rId20"/>
    <p:sldId id="285" r:id="rId21"/>
    <p:sldId id="286" r:id="rId22"/>
    <p:sldId id="287" r:id="rId23"/>
    <p:sldId id="288" r:id="rId24"/>
    <p:sldId id="27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35" autoAdjust="0"/>
    <p:restoredTop sz="79354" autoAdjust="0"/>
  </p:normalViewPr>
  <p:slideViewPr>
    <p:cSldViewPr>
      <p:cViewPr varScale="1">
        <p:scale>
          <a:sx n="86" d="100"/>
          <a:sy n="86" d="100"/>
        </p:scale>
        <p:origin x="113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9653-62E4-4DD5-8645-D803F0079B17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08-8498-42A5-813D-E638242FE1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849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9653-62E4-4DD5-8645-D803F0079B17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08-8498-42A5-813D-E638242FE1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0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9653-62E4-4DD5-8645-D803F0079B17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08-8498-42A5-813D-E638242FE1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402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9653-62E4-4DD5-8645-D803F0079B17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08-8498-42A5-813D-E638242FE1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56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9653-62E4-4DD5-8645-D803F0079B17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08-8498-42A5-813D-E638242FE1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40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9653-62E4-4DD5-8645-D803F0079B17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08-8498-42A5-813D-E638242FE1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68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9653-62E4-4DD5-8645-D803F0079B17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08-8498-42A5-813D-E638242FE1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76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9653-62E4-4DD5-8645-D803F0079B17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08-8498-42A5-813D-E638242FE1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06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9653-62E4-4DD5-8645-D803F0079B17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08-8498-42A5-813D-E638242FE1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25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9653-62E4-4DD5-8645-D803F0079B17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08-8498-42A5-813D-E638242FE1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9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9653-62E4-4DD5-8645-D803F0079B17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08-8498-42A5-813D-E638242FE1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416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A9653-62E4-4DD5-8645-D803F0079B17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53208-8498-42A5-813D-E638242FE1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703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glitter-graphics.com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gi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708245qq9tddswa1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2590800"/>
            <a:ext cx="3268663" cy="344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4213225" y="987425"/>
            <a:ext cx="40386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LÀM VĂN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5</a:t>
            </a:r>
            <a:endParaRPr lang="vi-VN" sz="3600" b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WordArt 3"/>
          <p:cNvSpPr>
            <a:spLocks noChangeArrowheads="1" noChangeShapeType="1" noTextEdit="1"/>
          </p:cNvSpPr>
          <p:nvPr/>
        </p:nvSpPr>
        <p:spPr bwMode="auto">
          <a:xfrm>
            <a:off x="76200" y="3581400"/>
            <a:ext cx="88900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CẤU TẠO CỦA BÀI VĂN TẢ CẢNH.</a:t>
            </a:r>
          </a:p>
          <a:p>
            <a:pPr algn="ctr"/>
            <a:r>
              <a:rPr lang="vi-VN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TẢ CẢNH</a:t>
            </a:r>
          </a:p>
        </p:txBody>
      </p:sp>
      <p:sp>
        <p:nvSpPr>
          <p:cNvPr id="6" name="WordArt 16"/>
          <p:cNvSpPr>
            <a:spLocks noChangeArrowheads="1" noChangeShapeType="1" noTextEdit="1"/>
          </p:cNvSpPr>
          <p:nvPr/>
        </p:nvSpPr>
        <p:spPr bwMode="auto">
          <a:xfrm>
            <a:off x="2133600" y="152400"/>
            <a:ext cx="8686800" cy="5254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ANH DŨNG.</a:t>
            </a:r>
          </a:p>
        </p:txBody>
      </p:sp>
      <p:pic>
        <p:nvPicPr>
          <p:cNvPr id="7" name="Picture 3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864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WhitecornerFlow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5263" y="54864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" y="14288"/>
            <a:ext cx="682625" cy="2481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F4D71"/>
                  </a:outerShdw>
                </a:effectLst>
              </a14:hiddenEffects>
            </a:ext>
          </a:extLst>
        </p:spPr>
      </p:pic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0" y="25400"/>
            <a:ext cx="682625" cy="248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F4D71"/>
                  </a:outerShdw>
                </a:effectLst>
              </a14:hiddenEffects>
            </a:ext>
          </a:extLst>
        </p:spPr>
      </p:pic>
      <p:sp>
        <p:nvSpPr>
          <p:cNvPr id="11" name="Rectangle 36"/>
          <p:cNvSpPr>
            <a:spLocks noChangeArrowheads="1"/>
          </p:cNvSpPr>
          <p:nvPr/>
        </p:nvSpPr>
        <p:spPr bwMode="auto">
          <a:xfrm>
            <a:off x="25758" y="0"/>
            <a:ext cx="118872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498310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-533400" y="0"/>
            <a:ext cx="3124200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477000" y="762000"/>
            <a:ext cx="0" cy="5562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685800" y="987425"/>
            <a:ext cx="3124200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609600"/>
            <a:ext cx="6400800" cy="3352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Mùa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thu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gió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thổi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mây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phía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cửa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sông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nước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phía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cầu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Tràng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Tiền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đen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sẫm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phía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này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mãi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gần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Kim Long,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sông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sáng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màu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ngọc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lam in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vệt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mây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hồng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rực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rỡ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trời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chiều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con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sông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Hương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rất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nhạy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ánh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sáng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lúc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tối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hẳn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đứng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cầu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chăm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nhìn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xuống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vẫn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thấy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mảng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sắc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mơ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hồng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ửng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ảo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giác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nước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tối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thẳm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Phố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ít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con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ven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sông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dài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ra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vòm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lá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xanh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3886200"/>
            <a:ext cx="6400800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Phía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bên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sông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xóm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Cồn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Hến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nấu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cơm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chiều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thả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khói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ngút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vùng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tre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trúc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Đâu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khúc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quanh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vắng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lặng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dòng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sông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lanh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canh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thuyền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chài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gỡ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mẻ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cuối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cùng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truyền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nước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khiến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sông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rộng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hơn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dãy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đèn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bên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bắt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thắp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tròn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màu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tím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nhạt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chuyển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dần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sang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màu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xanh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lá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cuối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cùng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nở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bung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ra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màu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trắng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soi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rõ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qua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khoảnh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khắc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yên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tĩnh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buổi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chiều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cũng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chấm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dứt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6553200" y="533400"/>
            <a:ext cx="1567218" cy="685800"/>
          </a:xfrm>
          <a:prstGeom prst="right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715000" y="457200"/>
            <a:ext cx="3124200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553200" y="1292225"/>
            <a:ext cx="2590800" cy="14509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hẳn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553200" y="4340225"/>
            <a:ext cx="2590800" cy="1679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635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-533400" y="0"/>
            <a:ext cx="3124200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410200" y="762000"/>
            <a:ext cx="0" cy="2133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/>
          <p:cNvSpPr txBox="1">
            <a:spLocks/>
          </p:cNvSpPr>
          <p:nvPr/>
        </p:nvSpPr>
        <p:spPr>
          <a:xfrm>
            <a:off x="685800" y="1066800"/>
            <a:ext cx="4495800" cy="14509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Huế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dậy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nhịp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chuyển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mới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cuộc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sống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ban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5715000" y="758825"/>
            <a:ext cx="1567218" cy="685800"/>
          </a:xfrm>
          <a:prstGeom prst="right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876800" y="685800"/>
            <a:ext cx="3124200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486400" y="1368425"/>
            <a:ext cx="3124200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30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background hình nền powerpoint đẹp về địa l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354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00200" y="22860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01635" y="336322"/>
            <a:ext cx="7010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hôn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endParaRPr lang="vi-VN" alt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4" name="Picture 6" descr="Bấm chọn vào phần thân bài trong bài văn Hoàng hôn trên sông Hươ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429" y="1143000"/>
            <a:ext cx="7467600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6" name="Picture 8" descr="Cảm nhận hình ảnh âm thanh bài thơ Hoàng hôn trên sông Hương - Áo kiểu đẹ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429" y="1136469"/>
            <a:ext cx="7467600" cy="4426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8" name="Picture 10" descr="Hoàng hôn trên sông Hương - YouTub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429" y="1136469"/>
            <a:ext cx="7467600" cy="4426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0" name="Picture 12" descr="6 - Top10meohay.co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429" y="1136469"/>
            <a:ext cx="7467600" cy="4426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4" name="Picture 16" descr="Thơ - Chiều tà bên sông Hương | Gác nhỏ cho người yêu Sách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429" y="1143000"/>
            <a:ext cx="7467600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3295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-457200" y="-152400"/>
            <a:ext cx="3095502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87824"/>
            <a:ext cx="8229600" cy="75517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vi-VN" sz="36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914400"/>
            <a:ext cx="8305800" cy="17526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2819400"/>
            <a:ext cx="8763000" cy="136477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3400" y="3664424"/>
            <a:ext cx="8458200" cy="136477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So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224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-457200" y="-152400"/>
            <a:ext cx="3095502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81000"/>
            <a:ext cx="8305005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724400" y="1066800"/>
            <a:ext cx="4303502" cy="5638800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Rounded Rectangle 7"/>
          <p:cNvSpPr/>
          <p:nvPr/>
        </p:nvSpPr>
        <p:spPr>
          <a:xfrm>
            <a:off x="0" y="1066800"/>
            <a:ext cx="4379002" cy="5638800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52400" y="1139825"/>
            <a:ext cx="4152502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altLang="en-US" sz="2400" dirty="0">
                <a:solidFill>
                  <a:srgbClr val="C00000"/>
                </a:solidFill>
                <a:cs typeface="Times New Roman" pitchFamily="18" charset="0"/>
              </a:rPr>
              <a:t>Quang cảnh làng mạc ngày mùa</a:t>
            </a:r>
            <a:endParaRPr lang="en-US" alt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724400" y="1139825"/>
            <a:ext cx="4152502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alt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Hoàng hôn trên sông Hương</a:t>
            </a:r>
            <a:endParaRPr lang="en-US" alt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7563" y="1752600"/>
            <a:ext cx="43790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724400" y="1776210"/>
            <a:ext cx="431519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838200" y="1905000"/>
            <a:ext cx="7701004" cy="7620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95459" y="1905001"/>
            <a:ext cx="7540434" cy="74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400" b="1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74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400" b="1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7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endParaRPr lang="en-US" sz="6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838200" y="2740025"/>
            <a:ext cx="7620000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6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5105400" y="2590800"/>
            <a:ext cx="3322001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ight Arrow 22"/>
          <p:cNvSpPr/>
          <p:nvPr/>
        </p:nvSpPr>
        <p:spPr>
          <a:xfrm rot="5400000">
            <a:off x="6665400" y="3088200"/>
            <a:ext cx="381000" cy="453000"/>
          </a:xfrm>
          <a:prstGeom prst="right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5257800" y="3352800"/>
            <a:ext cx="3322001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419600" y="4191000"/>
            <a:ext cx="2141649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6677696" y="4177047"/>
            <a:ext cx="2141649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762000" y="2591874"/>
            <a:ext cx="3322001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trùm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ight Arrow 29"/>
          <p:cNvSpPr/>
          <p:nvPr/>
        </p:nvSpPr>
        <p:spPr>
          <a:xfrm rot="5400000">
            <a:off x="2093400" y="3088200"/>
            <a:ext cx="381000" cy="453000"/>
          </a:xfrm>
          <a:prstGeom prst="right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609600" y="3352800"/>
            <a:ext cx="3322001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-228598" y="4038600"/>
            <a:ext cx="17365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-177084" y="4419600"/>
            <a:ext cx="2209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-152398" y="4800600"/>
            <a:ext cx="17365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1905000" y="4953000"/>
            <a:ext cx="27432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chùm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2133601" y="4090116"/>
            <a:ext cx="2285999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mít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2133601" y="4419600"/>
            <a:ext cx="2285999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sắn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4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 animBg="1"/>
      <p:bldP spid="9" grpId="0"/>
      <p:bldP spid="10" grpId="0"/>
      <p:bldP spid="18" grpId="0" animBg="1"/>
      <p:bldP spid="19" grpId="0"/>
      <p:bldP spid="21" grpId="0"/>
      <p:bldP spid="23" grpId="0" animBg="1"/>
      <p:bldP spid="24" grpId="0"/>
      <p:bldP spid="25" grpId="0"/>
      <p:bldP spid="26" grpId="0"/>
      <p:bldP spid="29" grpId="0"/>
      <p:bldP spid="30" grpId="0" animBg="1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/>
        </p:nvSpPr>
        <p:spPr>
          <a:xfrm>
            <a:off x="-457200" y="-152400"/>
            <a:ext cx="3095502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457200" y="381000"/>
            <a:ext cx="8305005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724400" y="1066800"/>
            <a:ext cx="4303502" cy="5638800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9" name="Rounded Rectangle 28"/>
          <p:cNvSpPr/>
          <p:nvPr/>
        </p:nvSpPr>
        <p:spPr>
          <a:xfrm>
            <a:off x="0" y="1066800"/>
            <a:ext cx="4379002" cy="5638800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152400" y="1139825"/>
            <a:ext cx="4152502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altLang="en-US" sz="2400" dirty="0">
                <a:solidFill>
                  <a:srgbClr val="C00000"/>
                </a:solidFill>
                <a:cs typeface="Times New Roman" pitchFamily="18" charset="0"/>
              </a:rPr>
              <a:t>Quang cảnh làng mạc ngày mùa</a:t>
            </a:r>
            <a:endParaRPr lang="en-US" alt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4724400" y="1139825"/>
            <a:ext cx="4152502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alt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Hoàng hôn trên sông Hương</a:t>
            </a:r>
            <a:endParaRPr lang="en-US" alt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37563" y="1752600"/>
            <a:ext cx="43790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724400" y="1776210"/>
            <a:ext cx="431519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2362200" y="1905000"/>
            <a:ext cx="4114800" cy="609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685800" y="1981200"/>
            <a:ext cx="7620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4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4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4685763" y="2438400"/>
            <a:ext cx="441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ight Arrow 36"/>
          <p:cNvSpPr/>
          <p:nvPr/>
        </p:nvSpPr>
        <p:spPr>
          <a:xfrm rot="5400000">
            <a:off x="6626763" y="2859600"/>
            <a:ext cx="381000" cy="453000"/>
          </a:xfrm>
          <a:prstGeom prst="right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4724400" y="4876800"/>
            <a:ext cx="42672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762000" y="2438400"/>
            <a:ext cx="3322001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ight Arrow 41"/>
          <p:cNvSpPr/>
          <p:nvPr/>
        </p:nvSpPr>
        <p:spPr>
          <a:xfrm rot="5400000">
            <a:off x="2093400" y="2935800"/>
            <a:ext cx="381000" cy="453000"/>
          </a:xfrm>
          <a:prstGeom prst="right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0" y="3352800"/>
            <a:ext cx="4343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trùm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4724400" y="3200400"/>
            <a:ext cx="4343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724400" y="3962400"/>
            <a:ext cx="4343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4724400" y="5715000"/>
            <a:ext cx="4343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0" y="4343400"/>
            <a:ext cx="4343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0" y="5257800"/>
            <a:ext cx="4343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703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 animBg="1"/>
      <p:bldP spid="29" grpId="0" animBg="1"/>
      <p:bldP spid="30" grpId="0"/>
      <p:bldP spid="31" grpId="0"/>
      <p:bldP spid="34" grpId="0" animBg="1"/>
      <p:bldP spid="35" grpId="0"/>
      <p:bldP spid="36" grpId="0"/>
      <p:bldP spid="37" grpId="0" animBg="1"/>
      <p:bldP spid="38" grpId="0"/>
      <p:bldP spid="41" grpId="0"/>
      <p:bldP spid="42" grpId="0" animBg="1"/>
      <p:bldP spid="43" grpId="0"/>
      <p:bldP spid="18" grpId="0"/>
      <p:bldP spid="19" grpId="0"/>
      <p:bldP spid="20" grpId="0"/>
      <p:bldP spid="21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background hình nền powerpoint đẹp về địa l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354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158187" y="2514600"/>
            <a:ext cx="2667000" cy="9906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Cấu tạo bài văn tả cảnh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267200" y="304800"/>
            <a:ext cx="4495800" cy="9906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vi-VN" sz="28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825187" y="1611313"/>
            <a:ext cx="1295400" cy="13985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825187" y="3009900"/>
            <a:ext cx="1143000" cy="127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3962400" y="2203450"/>
            <a:ext cx="5029200" cy="16383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vi-VN" sz="28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038600" y="4402138"/>
            <a:ext cx="4876800" cy="123666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825187" y="3028950"/>
            <a:ext cx="1219200" cy="17589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itle 1"/>
          <p:cNvSpPr txBox="1">
            <a:spLocks/>
          </p:cNvSpPr>
          <p:nvPr/>
        </p:nvSpPr>
        <p:spPr>
          <a:xfrm>
            <a:off x="4114800" y="685800"/>
            <a:ext cx="4800600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3200" dirty="0">
                <a:cs typeface="Times New Roman" panose="02020603050405020304" pitchFamily="18" charset="0"/>
              </a:rPr>
              <a:t>Giới thiệu bao quát cảnh định tả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038600" y="2892425"/>
            <a:ext cx="4800600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3200" dirty="0">
                <a:cs typeface="Times New Roman" panose="02020603050405020304" pitchFamily="18" charset="0"/>
              </a:rPr>
              <a:t>Tả từng bộ phận của cảnh hoặc sự thay đổi của cảnh theo thời gian</a:t>
            </a:r>
          </a:p>
          <a:p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5334000" y="304800"/>
            <a:ext cx="1981200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Mở bài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486400" y="2286000"/>
            <a:ext cx="1981200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Thân bài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486400" y="4492625"/>
            <a:ext cx="1981200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Kết bài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3903372" y="5029200"/>
            <a:ext cx="5257800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3200" dirty="0">
                <a:cs typeface="Times New Roman" panose="02020603050405020304" pitchFamily="18" charset="0"/>
              </a:rPr>
              <a:t>Nêu nhận xét hoặc cảm nghĩ của người viết </a:t>
            </a:r>
          </a:p>
          <a:p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201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12" grpId="0"/>
      <p:bldP spid="13" grpId="0"/>
      <p:bldP spid="14" grpId="0"/>
      <p:bldP spid="15" grpId="0"/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background hình nền powerpoint đẹp về địa l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354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" y="762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sun14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61913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hinh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912" y="609600"/>
            <a:ext cx="9205912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 bwMode="auto">
          <a:xfrm>
            <a:off x="1843088" y="1982450"/>
            <a:ext cx="5943600" cy="35394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văn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tả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cảnh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ba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phần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: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Mở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Giới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thiệu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bao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quát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về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cảnh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sẽ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tả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Thân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Tả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từng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phần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cảnh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hoặc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sự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thay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đổi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cảnh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theo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thời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gian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Kết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Nêu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nhận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xét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hoặc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cảm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nghĩ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1129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703" y="1370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9006" y="527061"/>
            <a:ext cx="518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80703" y="990600"/>
            <a:ext cx="8839200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/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Nắng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trưa</a:t>
            </a:r>
            <a:endParaRPr lang="en-US" altLang="en-US" sz="2400" b="1" i="1" dirty="0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  <a:p>
            <a:pPr algn="just" eaLnBrk="1" hangingPunct="1"/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  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Nắng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cứ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như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từng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dòng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lửa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xối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xuống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mặt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đất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</a:t>
            </a:r>
          </a:p>
          <a:p>
            <a:pPr algn="just" eaLnBrk="1" hangingPunct="1"/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  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Buổi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trưa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ngồi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trong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nhà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nhìn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sân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thấy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rất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rõ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những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sợi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không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khí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nhỏ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bé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mỏng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mảnh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nhẹ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tênh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vòng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vèo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lượn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từ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mặt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đất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bốc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lên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bốc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lên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mãi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</a:t>
            </a:r>
          </a:p>
          <a:p>
            <a:pPr algn="just" eaLnBrk="1" hangingPunct="1"/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  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Tiếng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gì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xa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vắng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thế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?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Tiếng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võng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kẽo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kẹt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kêu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buồn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buồn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từ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nhà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ai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vọng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lại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Thỉnh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thoảng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câu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em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cất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lên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từng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giọng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ạ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ời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…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Hình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như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chị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em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Em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ngủ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và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chị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cũng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thiu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thiu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ngủ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theo.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Em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chợt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thức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và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chị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bừng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tỉnh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và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tiếp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tục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câu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ạ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ời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 Cho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nên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câu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hát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cứ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cất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lên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từng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đoạn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rồi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ngừng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lại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rồi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cất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lên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rồi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lại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lịm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trong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cái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nặng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nề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của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hai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mi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mắt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khép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lại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</a:t>
            </a:r>
          </a:p>
          <a:p>
            <a:pPr algn="just" eaLnBrk="1" hangingPunct="1"/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   Con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gà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nào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cất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lên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một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tiếng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gáy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Và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ở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góc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vườn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tiếng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cục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tác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làm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nắng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trưa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thêm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oi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ả,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ngột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ngạt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Không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một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tiếng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chim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không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một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sợi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gió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Cây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chuối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cũng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ngủ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tàu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lá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lặng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như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thiếp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vào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trong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nắng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Đường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làng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vắng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ngắt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Bóng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tre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bóng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chuối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cũng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lặng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im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</a:t>
            </a:r>
          </a:p>
          <a:p>
            <a:pPr algn="just" eaLnBrk="1" hangingPunct="1"/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  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Ấy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thế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mà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mẹ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vơ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vội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cái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nón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cũ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đội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lên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đầu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bước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vào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trong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nắng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đồng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cấy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nốt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thửa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ruộng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chưa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xong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</a:t>
            </a:r>
          </a:p>
          <a:p>
            <a:pPr algn="just" eaLnBrk="1" hangingPunct="1"/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  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Thương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mẹ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biết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bao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nhiêu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mẹ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ơi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!</a:t>
            </a:r>
          </a:p>
          <a:p>
            <a:pPr algn="just" eaLnBrk="1" hangingPunct="1"/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                                                                           Theo BĂNG SƠN</a:t>
            </a:r>
          </a:p>
        </p:txBody>
      </p:sp>
    </p:spTree>
    <p:extLst>
      <p:ext uri="{BB962C8B-B14F-4D97-AF65-F5344CB8AC3E}">
        <p14:creationId xmlns:p14="http://schemas.microsoft.com/office/powerpoint/2010/main" val="2348368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304800"/>
            <a:ext cx="8229600" cy="75517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vi-VN" sz="36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33400" y="914400"/>
            <a:ext cx="83058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447800"/>
            <a:ext cx="8763000" cy="136477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3124200"/>
            <a:ext cx="8458200" cy="136477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4.Xác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33400" y="1676400"/>
            <a:ext cx="83058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3400" y="2362200"/>
            <a:ext cx="83058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3.Tìm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23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7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600200" y="650875"/>
            <a:ext cx="8458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Quang cảnh làng mạc ngày mùa</a:t>
            </a:r>
            <a:endParaRPr lang="en-US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524500" y="1030288"/>
            <a:ext cx="26289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 Hoài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3" y="1614488"/>
            <a:ext cx="9144000" cy="524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650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703" y="1370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762000" y="1524000"/>
            <a:ext cx="3124200" cy="228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TextBox 3"/>
          <p:cNvSpPr txBox="1"/>
          <p:nvPr/>
        </p:nvSpPr>
        <p:spPr>
          <a:xfrm>
            <a:off x="914400" y="1748135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 err="1">
                <a:latin typeface="Times New Roman" pitchFamily="18" charset="0"/>
                <a:cs typeface="Arial" charset="0"/>
              </a:rPr>
              <a:t>Nắng</a:t>
            </a:r>
            <a:r>
              <a:rPr lang="en-US" altLang="en-US" sz="2400" b="1" dirty="0"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Arial" charset="0"/>
              </a:rPr>
              <a:t>cứ</a:t>
            </a:r>
            <a:r>
              <a:rPr lang="en-US" altLang="en-US" sz="2400" b="1" dirty="0"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Arial" charset="0"/>
              </a:rPr>
              <a:t>như</a:t>
            </a:r>
            <a:r>
              <a:rPr lang="en-US" altLang="en-US" sz="2400" b="1" dirty="0"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Arial" charset="0"/>
              </a:rPr>
              <a:t>từng</a:t>
            </a:r>
            <a:r>
              <a:rPr lang="en-US" altLang="en-US" sz="2400" b="1" dirty="0"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Arial" charset="0"/>
              </a:rPr>
              <a:t>dòng</a:t>
            </a:r>
            <a:r>
              <a:rPr lang="en-US" altLang="en-US" sz="2400" b="1" dirty="0"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Arial" charset="0"/>
              </a:rPr>
              <a:t>lửa</a:t>
            </a:r>
            <a:r>
              <a:rPr lang="en-US" altLang="en-US" sz="2400" b="1" dirty="0"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Arial" charset="0"/>
              </a:rPr>
              <a:t>xối</a:t>
            </a:r>
            <a:r>
              <a:rPr lang="en-US" altLang="en-US" sz="2400" b="1" dirty="0"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Arial" charset="0"/>
              </a:rPr>
              <a:t>xuống</a:t>
            </a:r>
            <a:r>
              <a:rPr lang="en-US" altLang="en-US" sz="2400" b="1" dirty="0"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Arial" charset="0"/>
              </a:rPr>
              <a:t>mặt</a:t>
            </a:r>
            <a:r>
              <a:rPr lang="en-US" altLang="en-US" sz="2400" b="1" dirty="0"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Arial" charset="0"/>
              </a:rPr>
              <a:t>đất</a:t>
            </a:r>
            <a:r>
              <a:rPr lang="en-US" altLang="en-US" sz="2400" b="1" dirty="0">
                <a:latin typeface="Times New Roman" pitchFamily="18" charset="0"/>
                <a:cs typeface="Arial" charset="0"/>
              </a:rPr>
              <a:t>.</a:t>
            </a:r>
          </a:p>
        </p:txBody>
      </p:sp>
      <p:sp>
        <p:nvSpPr>
          <p:cNvPr id="5" name="Oval Callout 4"/>
          <p:cNvSpPr/>
          <p:nvPr/>
        </p:nvSpPr>
        <p:spPr>
          <a:xfrm>
            <a:off x="3276600" y="228600"/>
            <a:ext cx="2362200" cy="1447800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TextBox 5"/>
          <p:cNvSpPr txBox="1"/>
          <p:nvPr/>
        </p:nvSpPr>
        <p:spPr>
          <a:xfrm>
            <a:off x="3657600" y="757535"/>
            <a:ext cx="16002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19600" y="2357735"/>
            <a:ext cx="464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778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 animBg="1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703" y="1370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9006" y="527061"/>
            <a:ext cx="518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80703" y="990600"/>
            <a:ext cx="8839200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/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Nắng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trưa</a:t>
            </a:r>
            <a:endParaRPr lang="en-US" altLang="en-US" sz="2400" b="1" i="1" dirty="0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  <a:p>
            <a:pPr algn="just" eaLnBrk="1" hangingPunct="1"/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  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Nắng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cứ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như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từng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dòng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lửa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xối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xuống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mặt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đất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</a:t>
            </a:r>
          </a:p>
          <a:p>
            <a:pPr algn="just" eaLnBrk="1" hangingPunct="1"/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  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Buổi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trưa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ngồi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trong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nhà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nhìn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sân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thấy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rất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rõ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những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sợi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không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khí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nhỏ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bé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mỏng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mảnh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nhẹ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tênh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vòng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vèo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lượn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từ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mặt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đất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bốc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lên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bốc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lên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mãi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</a:t>
            </a:r>
          </a:p>
          <a:p>
            <a:pPr algn="just" eaLnBrk="1" hangingPunct="1"/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  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Tiếng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gì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xa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vắng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thế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?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Tiếng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võng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kẽo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kẹt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kêu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buồn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buồn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từ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nhà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ai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vọng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lại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Thỉnh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thoảng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câu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em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cất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lên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từng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giọng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ạ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ời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…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Hình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như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chị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em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Em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ngủ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và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chị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cũng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thiu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thiu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ngủ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theo.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Em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chợt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thức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và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chị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bừng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tỉnh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và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tiếp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tục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câu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ạ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ời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 Cho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nên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câu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hát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cứ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cất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lên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từng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đoạn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rồi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ngừng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lại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rồi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cất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lên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rồi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lại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lịm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trong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cái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nặng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nề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của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hai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mi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mắt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khép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lại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</a:t>
            </a:r>
          </a:p>
          <a:p>
            <a:pPr algn="just" eaLnBrk="1" hangingPunct="1"/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   Con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gà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nào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cất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lên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một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tiếng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gáy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Và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ở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góc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vườn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tiếng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cục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tác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làm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nắng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trưa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thêm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oi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ả,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ngột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ngạt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Không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một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tiếng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chim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không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một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sợi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gió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Cây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chuối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cũng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ngủ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tàu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lá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lặng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như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thiếp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vào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trong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nắng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Đường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làng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vắng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ngắt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Bóng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tre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bóng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chuối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cũng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lặng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im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</a:t>
            </a:r>
          </a:p>
          <a:p>
            <a:pPr algn="just" eaLnBrk="1" hangingPunct="1"/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  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Ấy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thế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mà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mẹ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vơ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vội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cái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nón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cũ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đội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lên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đầu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bước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vào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trong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nắng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đồng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cấy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nốt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thửa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ruộng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chưa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xong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</a:t>
            </a:r>
          </a:p>
          <a:p>
            <a:pPr algn="just" eaLnBrk="1" hangingPunct="1"/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  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Thương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mẹ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biết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bao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nhiêu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mẹ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ơi</a:t>
            </a:r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!</a:t>
            </a:r>
          </a:p>
          <a:p>
            <a:pPr algn="just" eaLnBrk="1" hangingPunct="1"/>
            <a:r>
              <a:rPr lang="en-US" altLang="en-US" sz="2000" b="1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                                                                           Theo BĂNG SƠN</a:t>
            </a:r>
          </a:p>
        </p:txBody>
      </p:sp>
    </p:spTree>
    <p:extLst>
      <p:ext uri="{BB962C8B-B14F-4D97-AF65-F5344CB8AC3E}">
        <p14:creationId xmlns:p14="http://schemas.microsoft.com/office/powerpoint/2010/main" val="16133292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90600"/>
            <a:ext cx="5867400" cy="534580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TextBox 2"/>
          <p:cNvSpPr txBox="1"/>
          <p:nvPr/>
        </p:nvSpPr>
        <p:spPr>
          <a:xfrm>
            <a:off x="180703" y="1370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914400"/>
            <a:ext cx="586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1:  “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……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133600"/>
            <a:ext cx="5867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2: “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……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khép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võng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770293"/>
            <a:ext cx="586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3: “Con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……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trưa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913293"/>
            <a:ext cx="586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4:“Ấy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trưa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5715000" y="228600"/>
            <a:ext cx="2362200" cy="1447800"/>
          </a:xfrm>
          <a:prstGeom prst="wedgeEllipseCallout">
            <a:avLst>
              <a:gd name="adj1" fmla="val -45367"/>
              <a:gd name="adj2" fmla="val 8207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TextBox 8"/>
          <p:cNvSpPr txBox="1"/>
          <p:nvPr/>
        </p:nvSpPr>
        <p:spPr>
          <a:xfrm>
            <a:off x="5943600" y="757535"/>
            <a:ext cx="190500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43600" y="2133600"/>
            <a:ext cx="289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trưa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oi ả</a:t>
            </a:r>
          </a:p>
        </p:txBody>
      </p:sp>
    </p:spTree>
    <p:extLst>
      <p:ext uri="{BB962C8B-B14F-4D97-AF65-F5344CB8AC3E}">
        <p14:creationId xmlns:p14="http://schemas.microsoft.com/office/powerpoint/2010/main" val="109303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6" grpId="0"/>
      <p:bldP spid="7" grpId="0"/>
      <p:bldP spid="8" grpId="0" animBg="1"/>
      <p:bldP spid="9" grpId="0" animBg="1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0703" y="1370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2438400"/>
            <a:ext cx="3657600" cy="228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/>
          <p:cNvSpPr txBox="1"/>
          <p:nvPr/>
        </p:nvSpPr>
        <p:spPr>
          <a:xfrm>
            <a:off x="381000" y="2750403"/>
            <a:ext cx="3429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dirty="0" err="1">
                <a:latin typeface="Times New Roman" pitchFamily="18" charset="0"/>
                <a:cs typeface="Arial" charset="0"/>
              </a:rPr>
              <a:t>Thương</a:t>
            </a:r>
            <a:r>
              <a:rPr lang="en-US" altLang="en-US" sz="2800" b="1" dirty="0"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Arial" charset="0"/>
              </a:rPr>
              <a:t>mẹ</a:t>
            </a:r>
            <a:r>
              <a:rPr lang="en-US" altLang="en-US" sz="2800" b="1" dirty="0"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Arial" charset="0"/>
              </a:rPr>
              <a:t>biết</a:t>
            </a:r>
            <a:r>
              <a:rPr lang="en-US" altLang="en-US" sz="2800" b="1" dirty="0"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Arial" charset="0"/>
              </a:rPr>
              <a:t>bao</a:t>
            </a:r>
            <a:r>
              <a:rPr lang="en-US" altLang="en-US" sz="2800" b="1" dirty="0"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Arial" charset="0"/>
              </a:rPr>
              <a:t>nhiêu</a:t>
            </a:r>
            <a:r>
              <a:rPr lang="en-US" altLang="en-US" sz="2800" b="1" dirty="0">
                <a:latin typeface="Times New Roman" pitchFamily="18" charset="0"/>
                <a:cs typeface="Arial" charset="0"/>
              </a:rPr>
              <a:t> , </a:t>
            </a:r>
            <a:r>
              <a:rPr lang="en-US" altLang="en-US" sz="2800" b="1" dirty="0" err="1">
                <a:latin typeface="Times New Roman" pitchFamily="18" charset="0"/>
                <a:cs typeface="Arial" charset="0"/>
              </a:rPr>
              <a:t>mẹ</a:t>
            </a:r>
            <a:r>
              <a:rPr lang="en-US" altLang="en-US" sz="2800" b="1" dirty="0"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Arial" charset="0"/>
              </a:rPr>
              <a:t>ơi</a:t>
            </a:r>
            <a:r>
              <a:rPr lang="en-US" altLang="en-US" sz="2800" b="1" dirty="0">
                <a:latin typeface="Times New Roman" pitchFamily="18" charset="0"/>
                <a:cs typeface="Arial" charset="0"/>
              </a:rPr>
              <a:t>!</a:t>
            </a:r>
          </a:p>
        </p:txBody>
      </p:sp>
      <p:sp>
        <p:nvSpPr>
          <p:cNvPr id="6" name="Oval Callout 5"/>
          <p:cNvSpPr/>
          <p:nvPr/>
        </p:nvSpPr>
        <p:spPr>
          <a:xfrm>
            <a:off x="3276600" y="990600"/>
            <a:ext cx="2362200" cy="1447800"/>
          </a:xfrm>
          <a:prstGeom prst="wedgeEllipseCallout">
            <a:avLst>
              <a:gd name="adj1" fmla="val -25740"/>
              <a:gd name="adj2" fmla="val 6694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TextBox 6"/>
          <p:cNvSpPr txBox="1"/>
          <p:nvPr/>
        </p:nvSpPr>
        <p:spPr>
          <a:xfrm>
            <a:off x="4419600" y="3119735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1371600"/>
            <a:ext cx="160020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764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ình nền Powerpoint đẹp – linhkiengiasi.com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72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59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88769" y="693990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832763"/>
            <a:ext cx="4191000" cy="265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16764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1203" y="1997225"/>
            <a:ext cx="42291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trù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phú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đầm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1203" y="3448594"/>
            <a:ext cx="44979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nhè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1203" y="4637148"/>
            <a:ext cx="42291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1203" y="1997224"/>
            <a:ext cx="42291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trù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7170" name="Picture 2" descr="Pin by Trang Hương on Hello Kitty in Japan えよねぇ | Cute cartoon wallpapers,  Cute bunny cartoon, Cute 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755143"/>
            <a:ext cx="1905000" cy="210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53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190500" y="629444"/>
            <a:ext cx="87630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sz="2800" b="1" dirty="0">
                <a:solidFill>
                  <a:srgbClr val="FF0000"/>
                </a:solidFill>
                <a:latin typeface="Times New Roman" pitchFamily="18" charset="0"/>
              </a:rPr>
              <a:t>Bức tranh làng quê ngày mùa được nhà văn Tô Hoài vẽ lên bằng gam màu chủ đạo nào ?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190500" y="1877628"/>
            <a:ext cx="533400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</a:rPr>
              <a:t>A. </a:t>
            </a:r>
            <a:r>
              <a:rPr lang="vi-VN" altLang="en-US" sz="2800" dirty="0">
                <a:latin typeface="Times New Roman" pitchFamily="18" charset="0"/>
              </a:rPr>
              <a:t>Màu vàng với một sắc độ duy nhất – vàng xuộm</a:t>
            </a:r>
            <a:endParaRPr lang="en-US" altLang="en-US" sz="2800" dirty="0"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90500" y="3891733"/>
            <a:ext cx="53197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dirty="0">
                <a:latin typeface="Times New Roman" pitchFamily="18" charset="0"/>
              </a:rPr>
              <a:t>C. Màu vàng và màu đỏ chói </a:t>
            </a:r>
            <a:endParaRPr lang="en-US" altLang="en-US" sz="2800" dirty="0">
              <a:latin typeface="Times New Roman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90500" y="2916351"/>
            <a:ext cx="526415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</a:rPr>
              <a:t>B. </a:t>
            </a:r>
            <a:r>
              <a:rPr lang="vi-VN" altLang="en-US" sz="2800" dirty="0">
                <a:latin typeface="Times New Roman" pitchFamily="18" charset="0"/>
              </a:rPr>
              <a:t>Màu vàng với những sắc độ rất khác nhau</a:t>
            </a:r>
            <a:endParaRPr lang="en-US" altLang="en-US" sz="2800" dirty="0">
              <a:latin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119" y="1892868"/>
            <a:ext cx="3811089" cy="265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90500" y="2916351"/>
            <a:ext cx="526415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B. </a:t>
            </a:r>
            <a:r>
              <a:rPr lang="vi-VN" altLang="en-US" sz="2800" dirty="0">
                <a:solidFill>
                  <a:srgbClr val="FF0000"/>
                </a:solidFill>
                <a:latin typeface="Times New Roman" pitchFamily="18" charset="0"/>
              </a:rPr>
              <a:t>Màu vàng với những sắc độ rất khác nhau</a:t>
            </a:r>
            <a:endParaRPr lang="en-US" alt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10" name="Picture 2" descr="Pin by Trang Hương on Hello Kitty in Japan えよねぇ | Cute cartoon wallpapers,  Cute bunny cartoon, Cute 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1309" y="4755143"/>
            <a:ext cx="1905000" cy="210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2782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3" y="-435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-11067" y="457200"/>
            <a:ext cx="93726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sz="2800" b="1" dirty="0">
                <a:solidFill>
                  <a:srgbClr val="FF0000"/>
                </a:solidFill>
                <a:latin typeface="Times New Roman" pitchFamily="18" charset="0"/>
              </a:rPr>
              <a:t>Khi miêu tả làng mạc vào ngày mùa , tác giả đã quan sát theo trình tự nào ? 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628752"/>
            <a:ext cx="3727087" cy="265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61824" y="2786904"/>
            <a:ext cx="533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</a:rPr>
              <a:t>B. </a:t>
            </a:r>
            <a:r>
              <a:rPr lang="vi-VN" altLang="en-US" sz="2800" dirty="0">
                <a:latin typeface="Times New Roman" pitchFamily="18" charset="0"/>
              </a:rPr>
              <a:t>Trình tự thời gian: từ sáng đến tối, từ ngày đến đêm .</a:t>
            </a:r>
            <a:endParaRPr lang="en-US" altLang="en-US" sz="2800" dirty="0">
              <a:latin typeface="Times New Roman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228600" y="3741011"/>
            <a:ext cx="53197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sz="2800">
                <a:latin typeface="Times New Roman" pitchFamily="18" charset="0"/>
              </a:rPr>
              <a:t>C. Kết hợp cả hai trình tự trên.</a:t>
            </a:r>
            <a:endParaRPr lang="en-US" altLang="en-US" sz="2800">
              <a:latin typeface="Times New Roman" pitchFamily="18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61823" y="1647179"/>
            <a:ext cx="533400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</a:rPr>
              <a:t>A. </a:t>
            </a:r>
            <a:r>
              <a:rPr lang="vi-VN" altLang="en-US" sz="2800" dirty="0">
                <a:latin typeface="Times New Roman" pitchFamily="18" charset="0"/>
              </a:rPr>
              <a:t>Trình tự không gian: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vi-VN" altLang="en-US" sz="2800" dirty="0">
                <a:latin typeface="Times New Roman" pitchFamily="18" charset="0"/>
              </a:rPr>
              <a:t>từ xa đến gần , từ bao quát đến chi tiết .</a:t>
            </a:r>
            <a:endParaRPr lang="en-US" altLang="en-US" sz="2800" dirty="0"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75750" y="1647179"/>
            <a:ext cx="533400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A. </a:t>
            </a:r>
            <a:r>
              <a:rPr lang="vi-VN" altLang="en-US" sz="2800" dirty="0">
                <a:solidFill>
                  <a:srgbClr val="FF0000"/>
                </a:solidFill>
                <a:latin typeface="Times New Roman" pitchFamily="18" charset="0"/>
              </a:rPr>
              <a:t>Trình tự không gian: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vi-VN" altLang="en-US" sz="2800" dirty="0">
                <a:solidFill>
                  <a:srgbClr val="FF0000"/>
                </a:solidFill>
                <a:latin typeface="Times New Roman" pitchFamily="18" charset="0"/>
              </a:rPr>
              <a:t>từ xa đến gần , từ bao quát đến chi tiết .</a:t>
            </a:r>
            <a:endParaRPr lang="en-US" alt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9" name="Picture 2" descr="Pin by Trang Hương on Hello Kitty in Japan えよねぇ | Cute cartoon wallpapers,  Cute bunny cartoon, Cute 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755143"/>
            <a:ext cx="1905000" cy="210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7525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Callout 4"/>
          <p:cNvSpPr/>
          <p:nvPr/>
        </p:nvSpPr>
        <p:spPr>
          <a:xfrm>
            <a:off x="1066800" y="1828800"/>
            <a:ext cx="6858000" cy="3886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406555" y="2216624"/>
            <a:ext cx="3079845" cy="755176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vi-VN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286000" y="3121025"/>
            <a:ext cx="3124200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endParaRPr lang="vi-VN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133600" y="3959225"/>
            <a:ext cx="3886200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vi-VN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7200" y="387824"/>
            <a:ext cx="8229600" cy="75517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 TẠO CỦA BÀI VĂN TẢ CẢNH</a:t>
            </a:r>
            <a:endParaRPr lang="vi-VN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86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450376" y="-152399"/>
            <a:ext cx="3117376" cy="73925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76200" y="304800"/>
            <a:ext cx="9067800" cy="661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Hoàng</a:t>
            </a:r>
            <a:r>
              <a:rPr lang="en-US" altLang="vi-VN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hôn</a:t>
            </a:r>
            <a:r>
              <a:rPr lang="en-US" altLang="vi-VN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vi-VN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sông</a:t>
            </a:r>
            <a:r>
              <a:rPr lang="en-US" altLang="vi-VN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Hương</a:t>
            </a:r>
            <a:endParaRPr lang="en-US" altLang="vi-VN" sz="2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just" eaLnBrk="1" hangingPunct="1"/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Cuối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buổi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chiều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Huế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thường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trở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vẻ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yên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tĩnh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lạ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lùng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nỗi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thấy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đang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lắng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xuống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chút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nữa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phố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hằng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rất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yên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tĩnh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này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Mùa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gió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thổi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mây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phía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cửa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sông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nước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phía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cầu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Tràng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Tiền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đen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sẫm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phía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này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mãi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gần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Kim Long,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sông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sáng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/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màu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ngọc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lam in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vệt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mây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hồng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rực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rỡ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trời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chiều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con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sông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Hương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rất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nhạy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ánh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sáng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lúc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tối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hẳn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đứng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cầu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chăm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nhìn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xuống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vẫn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thấy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mảng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sắc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mơ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hồng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ửng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ảo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giác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nước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tối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thẳm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Phố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ít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con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ven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sông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dài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ra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vòm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lá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xanh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Phía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bên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sông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xóm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Cồn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Hến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nấu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cơm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chiều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thả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khói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ngút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vùng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tre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trúc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Đâu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khúc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quanh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vắng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lặng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dòng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sông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lanh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canh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thuyền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chài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gỡ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mẻ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cuối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cùng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truyền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nước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khiến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sông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rộng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hơn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dãy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đèn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bên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bắt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thắp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tròn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màu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tím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nhạt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chuyển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dần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sang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màu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xanh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lá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cuối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cùng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nở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bung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ra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màu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trắng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soi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rõ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qua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khoảnh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khắc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yên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tĩnh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buổi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chiều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cũng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chấm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dứt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Huế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dậy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nhịp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chuyển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mới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cuộc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ban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algn="r"/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HOÀNG PHỦ NGỌC TƯỜNG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59808" y="2511425"/>
            <a:ext cx="2209800" cy="46037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vi-V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nhạy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cảm</a:t>
            </a:r>
            <a:endParaRPr lang="vi-VN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-2438400" y="987425"/>
            <a:ext cx="2209800" cy="46037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-152400" y="2188192"/>
            <a:ext cx="2209800" cy="46037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vi-V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màu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ngọc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lam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-568656" y="3107377"/>
            <a:ext cx="2209800" cy="46037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vi-V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ảo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giác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lang="vi-VN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04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387824"/>
            <a:ext cx="8229600" cy="75517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vi-VN" sz="36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28600" y="1378424"/>
            <a:ext cx="8610600" cy="75517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52400" y="2064224"/>
            <a:ext cx="8763000" cy="136477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310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33400" y="0"/>
            <a:ext cx="3124200" cy="765175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410200" y="762000"/>
            <a:ext cx="0" cy="3352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>
          <a:xfrm>
            <a:off x="152400" y="1066800"/>
            <a:ext cx="5257800" cy="2743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Cuối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buổi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chiều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Huế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thường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trở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vẻ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yên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tĩnh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lạ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lùng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nỗi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thấy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cái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đang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lắng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xuống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chút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nữa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phố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hằng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rất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yên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tĩnh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này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5562600" y="914400"/>
            <a:ext cx="1600200" cy="685800"/>
          </a:xfrm>
          <a:prstGeom prst="right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648200" y="838200"/>
            <a:ext cx="3124200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410200" y="1597025"/>
            <a:ext cx="3429000" cy="1374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357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983</TotalTime>
  <Words>2169</Words>
  <Application>Microsoft Office PowerPoint</Application>
  <PresentationFormat>On-screen Show (4:3)</PresentationFormat>
  <Paragraphs>148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I. Nhận xét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</dc:creator>
  <cp:lastModifiedBy>dũng đỗ</cp:lastModifiedBy>
  <cp:revision>56</cp:revision>
  <dcterms:created xsi:type="dcterms:W3CDTF">2021-03-04T01:18:58Z</dcterms:created>
  <dcterms:modified xsi:type="dcterms:W3CDTF">2025-04-02T14:46:27Z</dcterms:modified>
</cp:coreProperties>
</file>