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1"/>
  </p:notesMasterIdLst>
  <p:sldIdLst>
    <p:sldId id="620" r:id="rId2"/>
    <p:sldId id="258" r:id="rId3"/>
    <p:sldId id="331" r:id="rId4"/>
    <p:sldId id="263" r:id="rId5"/>
    <p:sldId id="300" r:id="rId6"/>
    <p:sldId id="302" r:id="rId7"/>
    <p:sldId id="303" r:id="rId8"/>
    <p:sldId id="297" r:id="rId9"/>
    <p:sldId id="268" r:id="rId10"/>
    <p:sldId id="298" r:id="rId11"/>
    <p:sldId id="301" r:id="rId12"/>
    <p:sldId id="304" r:id="rId13"/>
    <p:sldId id="305" r:id="rId14"/>
    <p:sldId id="306" r:id="rId15"/>
    <p:sldId id="308" r:id="rId16"/>
    <p:sldId id="311" r:id="rId17"/>
    <p:sldId id="309" r:id="rId18"/>
    <p:sldId id="310" r:id="rId19"/>
    <p:sldId id="312" r:id="rId20"/>
    <p:sldId id="313" r:id="rId21"/>
    <p:sldId id="314" r:id="rId22"/>
    <p:sldId id="315" r:id="rId23"/>
    <p:sldId id="271" r:id="rId24"/>
    <p:sldId id="299" r:id="rId25"/>
    <p:sldId id="296" r:id="rId26"/>
    <p:sldId id="317" r:id="rId27"/>
    <p:sldId id="318" r:id="rId28"/>
    <p:sldId id="319" r:id="rId29"/>
    <p:sldId id="321" r:id="rId30"/>
    <p:sldId id="322" r:id="rId31"/>
    <p:sldId id="323" r:id="rId32"/>
    <p:sldId id="324" r:id="rId33"/>
    <p:sldId id="325" r:id="rId34"/>
    <p:sldId id="320" r:id="rId35"/>
    <p:sldId id="326" r:id="rId36"/>
    <p:sldId id="327" r:id="rId37"/>
    <p:sldId id="328" r:id="rId38"/>
    <p:sldId id="329" r:id="rId39"/>
    <p:sldId id="330" r:id="rId40"/>
  </p:sldIdLst>
  <p:sldSz cx="9144000" cy="5143500" type="screen16x9"/>
  <p:notesSz cx="6858000" cy="9144000"/>
  <p:embeddedFontLst>
    <p:embeddedFont>
      <p:font typeface="#9Slide03 BoosterNextFYBlack" panose="020B0604020202020204" charset="0"/>
      <p:regular r:id="rId42"/>
    </p:embeddedFont>
    <p:embeddedFont>
      <p:font typeface="Amasis MT Pro Black" panose="020B0604020202020204" charset="0"/>
      <p:bold r:id="rId43"/>
      <p:boldItalic r:id="rId44"/>
    </p:embeddedFont>
    <p:embeddedFont>
      <p:font typeface="Bebas Neu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Fredoka One" panose="020B0604020202020204" charset="0"/>
      <p:regular r:id="rId54"/>
    </p:embeddedFont>
    <p:embeddedFont>
      <p:font typeface="Nunito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D21"/>
    <a:srgbClr val="FEE413"/>
    <a:srgbClr val="E01C4B"/>
    <a:srgbClr val="3AB64C"/>
    <a:srgbClr val="907EA8"/>
    <a:srgbClr val="D52728"/>
    <a:srgbClr val="C0E7F8"/>
    <a:srgbClr val="F49DC0"/>
    <a:srgbClr val="FFFCF6"/>
    <a:srgbClr val="F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>
      <p:cViewPr varScale="1">
        <p:scale>
          <a:sx n="151" d="100"/>
          <a:sy n="151" d="100"/>
        </p:scale>
        <p:origin x="510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FADCAF1-012D-4BE9-BEFF-97D623F9C67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8.xml"/><Relationship Id="rId3" Type="http://schemas.openxmlformats.org/officeDocument/2006/relationships/image" Target="../media/image24.jpe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9.xml"/><Relationship Id="rId9" Type="http://schemas.openxmlformats.org/officeDocument/2006/relationships/slide" Target="slide34.xml"/><Relationship Id="rId14" Type="http://schemas.openxmlformats.org/officeDocument/2006/relationships/slide" Target="slide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slide" Target="slide26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13: OUR SPECIAL DAY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7940C-272B-49EF-A761-3C38855F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700087"/>
            <a:ext cx="82105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F5B8-C4A1-481E-9752-E8123C41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64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id="{37BB24A5-FEAB-493D-9890-AC7C30029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8" end="6372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CD368-6EBE-4964-A081-6A9542BBD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498" y="1047750"/>
            <a:ext cx="5029200" cy="2817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09D8F-C7DB-4E3D-A01C-C315D7AACC16}"/>
              </a:ext>
            </a:extLst>
          </p:cNvPr>
          <p:cNvSpPr txBox="1"/>
          <p:nvPr/>
        </p:nvSpPr>
        <p:spPr>
          <a:xfrm>
            <a:off x="2897503" y="40195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8754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963C-113F-4235-9EA8-37F6E87E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26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9DBE7117-25F8-4754-85B5-11DDAC129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35" end="56709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71015-8A40-4D10-990E-279E96F2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200150"/>
            <a:ext cx="4387850" cy="261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24C52-3455-4A67-998A-56DDDC69AB53}"/>
              </a:ext>
            </a:extLst>
          </p:cNvPr>
          <p:cNvSpPr txBox="1"/>
          <p:nvPr/>
        </p:nvSpPr>
        <p:spPr>
          <a:xfrm>
            <a:off x="3095686" y="396578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7605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49BD-0CFA-4FDF-9D1E-63DE4A82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9618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28B4959C-A81B-4D9C-8F56-DBEFC1BF3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45" end="48445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82695-2AF7-40A7-8CD4-1313F6F0B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6449"/>
            <a:ext cx="4267200" cy="2566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51BD7-4214-4665-A159-14F73DDE3D6E}"/>
              </a:ext>
            </a:extLst>
          </p:cNvPr>
          <p:cNvSpPr txBox="1"/>
          <p:nvPr/>
        </p:nvSpPr>
        <p:spPr>
          <a:xfrm>
            <a:off x="2597741" y="3782025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4129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697EA-8961-403D-AB16-E51D8899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8133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2B0671BA-CD3C-4D19-8029-40A8BC3213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20" end="39246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46A5B-7028-48F0-AFDD-C638C2EB9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795" y="1094854"/>
            <a:ext cx="4038600" cy="261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88372-3D5D-4C37-A938-73065B6C6F3C}"/>
              </a:ext>
            </a:extLst>
          </p:cNvPr>
          <p:cNvSpPr txBox="1"/>
          <p:nvPr/>
        </p:nvSpPr>
        <p:spPr>
          <a:xfrm>
            <a:off x="2185770" y="3962490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41653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on Children's Day</a:t>
            </a:r>
            <a:r>
              <a:rPr lang="en-US" sz="320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7DD39-32BE-4EDF-8CE2-DC6A85910AE0}"/>
                </a:ext>
              </a:extLst>
            </p:cNvPr>
            <p:cNvSpPr txBox="1"/>
            <p:nvPr/>
          </p:nvSpPr>
          <p:spPr>
            <a:xfrm>
              <a:off x="2877722" y="1657350"/>
              <a:ext cx="30075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CHILDREN'S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sing</a:t>
            </a:r>
            <a:r>
              <a:rPr lang="en-US" sz="3200"/>
              <a:t>.</a:t>
            </a:r>
          </a:p>
        </p:txBody>
      </p:sp>
      <p:pic>
        <p:nvPicPr>
          <p:cNvPr id="1030" name="Picture 6" descr="Subjects Quiz 3.2 | Baamboozle - Baamboozle | The Most Fun Classroom Games!">
            <a:extLst>
              <a:ext uri="{FF2B5EF4-FFF2-40B4-BE49-F238E27FC236}">
                <a16:creationId xmlns:a16="http://schemas.microsoft.com/office/drawing/2014/main" id="{50D90226-5A2D-4F1D-8042-3C5E0285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20" y="1824075"/>
            <a:ext cx="3336732" cy="21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on Teachers' Day?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7DD39-32BE-4EDF-8CE2-DC6A85910AE0}"/>
                </a:ext>
              </a:extLst>
            </p:cNvPr>
            <p:cNvSpPr txBox="1"/>
            <p:nvPr/>
          </p:nvSpPr>
          <p:spPr>
            <a:xfrm>
              <a:off x="2952205" y="1657350"/>
              <a:ext cx="2858590" cy="828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TEACHERS'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nce Dancing Sticker by 3 Palavrinhas for iOS &amp; Android | GIPHY">
            <a:extLst>
              <a:ext uri="{FF2B5EF4-FFF2-40B4-BE49-F238E27FC236}">
                <a16:creationId xmlns:a16="http://schemas.microsoft.com/office/drawing/2014/main" id="{E3137D39-021B-4424-8613-45EF24D6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56" y="2307663"/>
            <a:ext cx="297180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dance.</a:t>
            </a:r>
          </a:p>
        </p:txBody>
      </p:sp>
    </p:spTree>
    <p:extLst>
      <p:ext uri="{BB962C8B-B14F-4D97-AF65-F5344CB8AC3E}">
        <p14:creationId xmlns:p14="http://schemas.microsoft.com/office/powerpoint/2010/main" val="15002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5906"/>
            <a:ext cx="4419600" cy="1403844"/>
          </a:xfrm>
          <a:prstGeom prst="wedgeRoundRectCallout">
            <a:avLst>
              <a:gd name="adj1" fmla="val -27116"/>
              <a:gd name="adj2" fmla="val 818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________?</a:t>
            </a:r>
          </a:p>
        </p:txBody>
      </p: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455450" y="2311182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6502197" y="2312388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5943600" y="1252496"/>
            <a:ext cx="2911668" cy="756943"/>
          </a:xfrm>
          <a:prstGeom prst="wedgeRoundRectCallout">
            <a:avLst>
              <a:gd name="adj1" fmla="val 16328"/>
              <a:gd name="adj2" fmla="val 917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____.</a:t>
            </a:r>
          </a:p>
        </p:txBody>
      </p:sp>
    </p:spTree>
    <p:extLst>
      <p:ext uri="{BB962C8B-B14F-4D97-AF65-F5344CB8AC3E}">
        <p14:creationId xmlns:p14="http://schemas.microsoft.com/office/powerpoint/2010/main" val="37234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7" name="Track 22">
            <a:hlinkClick r:id="" action="ppaction://media"/>
            <a:extLst>
              <a:ext uri="{FF2B5EF4-FFF2-40B4-BE49-F238E27FC236}">
                <a16:creationId xmlns:a16="http://schemas.microsoft.com/office/drawing/2014/main" id="{ADF963C7-D03E-4705-B171-25D173B9C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66" end="30521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808" y="978862"/>
            <a:ext cx="724384" cy="724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48C05-5774-4606-A927-0F0D9816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461043"/>
            <a:ext cx="3969720" cy="222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01A62-818D-4E88-A660-552486F76A57}"/>
              </a:ext>
            </a:extLst>
          </p:cNvPr>
          <p:cNvSpPr txBox="1"/>
          <p:nvPr/>
        </p:nvSpPr>
        <p:spPr>
          <a:xfrm>
            <a:off x="4272763" y="38671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1948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33" end="22409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11857-E1F2-4EE4-A5B7-F285EED40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9"/>
            <a:ext cx="3924213" cy="2339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47E7F-259B-45D9-B085-24219341E846}"/>
              </a:ext>
            </a:extLst>
          </p:cNvPr>
          <p:cNvSpPr txBox="1"/>
          <p:nvPr/>
        </p:nvSpPr>
        <p:spPr>
          <a:xfrm>
            <a:off x="4540267" y="397294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21176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5427206" y="3453857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Let's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34" end="13050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CC316-4D39-4289-8DD4-9472F348C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375637"/>
            <a:ext cx="4191000" cy="25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75B57-6179-4E50-B720-4BE350AC372A}"/>
              </a:ext>
            </a:extLst>
          </p:cNvPr>
          <p:cNvSpPr txBox="1"/>
          <p:nvPr/>
        </p:nvSpPr>
        <p:spPr>
          <a:xfrm>
            <a:off x="4083641" y="3974024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2159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03" end="2292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2058F-EA6B-42BD-BE62-410420C53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6"/>
            <a:ext cx="3847450" cy="2489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C4010-4E0D-4435-A27C-CC21881CD916}"/>
              </a:ext>
            </a:extLst>
          </p:cNvPr>
          <p:cNvSpPr txBox="1"/>
          <p:nvPr/>
        </p:nvSpPr>
        <p:spPr>
          <a:xfrm>
            <a:off x="3733800" y="396024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200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BD6A-D42D-40BA-8175-78F4315B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9238"/>
            <a:ext cx="7704000" cy="572700"/>
          </a:xfrm>
        </p:spPr>
        <p:txBody>
          <a:bodyPr/>
          <a:lstStyle/>
          <a:p>
            <a:r>
              <a:rPr lang="en-US" sz="3600"/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74FAF-44E5-459B-8408-8305A843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1550"/>
            <a:ext cx="8143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552329" y="2989071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1507D-0193-4551-9B87-474DAC23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8315"/>
            <a:ext cx="8839200" cy="24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 dirty="0">
                <a:solidFill>
                  <a:srgbClr val="F7C448"/>
                </a:solidFill>
              </a:rPr>
              <a:t>Fun </a:t>
            </a:r>
            <a:r>
              <a:rPr lang="en-US" sz="5000">
                <a:solidFill>
                  <a:srgbClr val="F7C448"/>
                </a:solidFill>
              </a:rPr>
              <a:t>C</a:t>
            </a:r>
            <a:r>
              <a:rPr lang="es" sz="5000">
                <a:solidFill>
                  <a:srgbClr val="F7C448"/>
                </a:solidFill>
              </a:rPr>
              <a:t>orner</a:t>
            </a:r>
            <a:endParaRPr sz="5000" dirty="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1094089" y="3568574"/>
            <a:ext cx="32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1C3751"/>
                </a:solidFill>
                <a:latin typeface="Nunito" pitchFamily="2" charset="0"/>
              </a:rPr>
              <a:t>SPIN THE WHEEL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3505200" y="361950"/>
            <a:ext cx="4164137" cy="4163532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254586" y="1362130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JUMPING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JACKS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105385" y="2440961"/>
              <a:ext cx="258889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8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SAY AN ENGLISH WORD</a:t>
              </a:r>
              <a:endParaRPr lang="en-US" sz="18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68670"/>
              <a:ext cx="2324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-5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50614"/>
              <a:ext cx="2297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SQUATS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29062"/>
              <a:ext cx="24410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NO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13080"/>
              <a:ext cx="24579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2400">
                  <a:latin typeface="Century Gothic" panose="020B0502020202020204" pitchFamily="34" charset="0"/>
                </a:rPr>
                <a:t> </a:t>
              </a:r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369822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HIGH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KNEES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51116"/>
              <a:ext cx="230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10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23422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-2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501408"/>
              <a:ext cx="2375266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SPIN AROUND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581824"/>
              <a:ext cx="2375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61421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3505200" y="361950"/>
            <a:ext cx="3581603" cy="3581603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5376632" y="2215020"/>
            <a:ext cx="448649" cy="44864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7098824" y="2210587"/>
            <a:ext cx="889991" cy="559721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68" name="Google Shape;815;p44">
            <a:extLst>
              <a:ext uri="{FF2B5EF4-FFF2-40B4-BE49-F238E27FC236}">
                <a16:creationId xmlns:a16="http://schemas.microsoft.com/office/drawing/2014/main" id="{C9110629-3B59-4392-A366-DC3D73AB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772" y="1519122"/>
            <a:ext cx="2041278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chemeClr val="tx1"/>
                </a:solidFill>
              </a:rPr>
              <a:t>Spin the wheel</a:t>
            </a:r>
            <a:endParaRPr sz="5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B431-6667-4A93-82A2-79CE2093F9F8}"/>
              </a:ext>
            </a:extLst>
          </p:cNvPr>
          <p:cNvSpPr txBox="1"/>
          <p:nvPr/>
        </p:nvSpPr>
        <p:spPr>
          <a:xfrm>
            <a:off x="8062783" y="1929455"/>
            <a:ext cx="60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BoosterNextFYBlack" panose="02000A03000000020004" pitchFamily="2" charset="0"/>
              </a:rPr>
              <a:t>Click here to spin</a:t>
            </a:r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Months of the year - Set of 12 | Spaceright Europe Ltd">
            <a:hlinkClick r:id="rId2" action="ppaction://hlinksldjump"/>
            <a:extLst>
              <a:ext uri="{FF2B5EF4-FFF2-40B4-BE49-F238E27FC236}">
                <a16:creationId xmlns:a16="http://schemas.microsoft.com/office/drawing/2014/main" id="{69407A69-83C3-4F21-AE17-479BC6519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082" r="67641" b="74563"/>
          <a:stretch/>
        </p:blipFill>
        <p:spPr bwMode="auto">
          <a:xfrm>
            <a:off x="960655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Months of the year - Set of 12 | Spaceright Europe Ltd">
            <a:hlinkClick r:id="rId4" action="ppaction://hlinksldjump"/>
            <a:extLst>
              <a:ext uri="{FF2B5EF4-FFF2-40B4-BE49-F238E27FC236}">
                <a16:creationId xmlns:a16="http://schemas.microsoft.com/office/drawing/2014/main" id="{658AA074-00B4-4273-B5DF-5E256E6B0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4082" r="34134" b="74563"/>
          <a:stretch/>
        </p:blipFill>
        <p:spPr bwMode="auto">
          <a:xfrm>
            <a:off x="3625032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Months of the year - Set of 12 | Spaceright Europe Ltd">
            <a:hlinkClick r:id="rId5" action="ppaction://hlinksldjump"/>
            <a:extLst>
              <a:ext uri="{FF2B5EF4-FFF2-40B4-BE49-F238E27FC236}">
                <a16:creationId xmlns:a16="http://schemas.microsoft.com/office/drawing/2014/main" id="{8FBE634D-80B9-4070-9B8C-043D3C5F1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4082" r="965" b="74563"/>
          <a:stretch/>
        </p:blipFill>
        <p:spPr bwMode="auto">
          <a:xfrm>
            <a:off x="6117641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Months of the year - Set of 12 | Spaceright Europe Ltd">
            <a:hlinkClick r:id="rId6" action="ppaction://hlinksldjump"/>
            <a:extLst>
              <a:ext uri="{FF2B5EF4-FFF2-40B4-BE49-F238E27FC236}">
                <a16:creationId xmlns:a16="http://schemas.microsoft.com/office/drawing/2014/main" id="{CE4CBAFE-8EAF-48B9-AF71-B8CAE412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26724" r="70325" b="51921"/>
          <a:stretch/>
        </p:blipFill>
        <p:spPr bwMode="auto">
          <a:xfrm>
            <a:off x="970815" y="2016200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onths of the year - Set of 12 | Spaceright Europe Ltd">
            <a:hlinkClick r:id="rId7" action="ppaction://hlinksldjump"/>
            <a:extLst>
              <a:ext uri="{FF2B5EF4-FFF2-40B4-BE49-F238E27FC236}">
                <a16:creationId xmlns:a16="http://schemas.microsoft.com/office/drawing/2014/main" id="{0816C5E9-DD8B-4770-BB2D-338BD24CA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24073" r="31981" b="51921"/>
          <a:stretch/>
        </p:blipFill>
        <p:spPr bwMode="auto">
          <a:xfrm>
            <a:off x="3629211" y="1989881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Months of the year - Set of 12 | Spaceright Europe Ltd">
            <a:hlinkClick r:id="rId8" action="ppaction://hlinksldjump"/>
            <a:extLst>
              <a:ext uri="{FF2B5EF4-FFF2-40B4-BE49-F238E27FC236}">
                <a16:creationId xmlns:a16="http://schemas.microsoft.com/office/drawing/2014/main" id="{253ACBCD-D53D-4B4A-BF6B-E78822012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24073" r="878" b="51921"/>
          <a:stretch/>
        </p:blipFill>
        <p:spPr bwMode="auto">
          <a:xfrm>
            <a:off x="6117641" y="1947823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onths of the year - Set of 12 | Spaceright Europe Ltd">
            <a:hlinkClick r:id="rId9" action="ppaction://hlinksldjump"/>
            <a:extLst>
              <a:ext uri="{FF2B5EF4-FFF2-40B4-BE49-F238E27FC236}">
                <a16:creationId xmlns:a16="http://schemas.microsoft.com/office/drawing/2014/main" id="{0BAF3E05-0161-4B68-9B85-B2BDFC0CD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50015" r="70325" b="28630"/>
          <a:stretch/>
        </p:blipFill>
        <p:spPr bwMode="auto">
          <a:xfrm>
            <a:off x="820633" y="3021455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Months of the year - Set of 12 | Spaceright Europe Ltd">
            <a:hlinkClick r:id="rId10" action="ppaction://hlinksldjump"/>
            <a:extLst>
              <a:ext uri="{FF2B5EF4-FFF2-40B4-BE49-F238E27FC236}">
                <a16:creationId xmlns:a16="http://schemas.microsoft.com/office/drawing/2014/main" id="{D9374919-9A81-4BEB-8276-6F84BCFC0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54764" r="35467" b="26234"/>
          <a:stretch/>
        </p:blipFill>
        <p:spPr bwMode="auto">
          <a:xfrm>
            <a:off x="3708691" y="3152862"/>
            <a:ext cx="1953134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Months of the year - Set of 12 | Spaceright Europe Ltd">
            <a:hlinkClick r:id="rId11" action="ppaction://hlinksldjump"/>
            <a:extLst>
              <a:ext uri="{FF2B5EF4-FFF2-40B4-BE49-F238E27FC236}">
                <a16:creationId xmlns:a16="http://schemas.microsoft.com/office/drawing/2014/main" id="{EE59AA0A-4897-4197-A309-8199D8FB8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55004" r="878" b="25994"/>
          <a:stretch/>
        </p:blipFill>
        <p:spPr bwMode="auto">
          <a:xfrm>
            <a:off x="6176185" y="3215275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Months of the year - Set of 12 | Spaceright Europe Ltd">
            <a:hlinkClick r:id="rId12" action="ppaction://hlinksldjump"/>
            <a:extLst>
              <a:ext uri="{FF2B5EF4-FFF2-40B4-BE49-F238E27FC236}">
                <a16:creationId xmlns:a16="http://schemas.microsoft.com/office/drawing/2014/main" id="{436C26CE-511E-4B9D-A00B-14A6F731A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74622" r="70325" b="4023"/>
          <a:stretch/>
        </p:blipFill>
        <p:spPr bwMode="auto">
          <a:xfrm>
            <a:off x="754702" y="4111813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Months of the year - Set of 12 | Spaceright Europe Ltd">
            <a:hlinkClick r:id="rId13" action="ppaction://hlinksldjump"/>
            <a:extLst>
              <a:ext uri="{FF2B5EF4-FFF2-40B4-BE49-F238E27FC236}">
                <a16:creationId xmlns:a16="http://schemas.microsoft.com/office/drawing/2014/main" id="{C042301F-6C46-4C7B-9F0E-88E20180E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76333" r="35467" b="2820"/>
          <a:stretch/>
        </p:blipFill>
        <p:spPr bwMode="auto">
          <a:xfrm>
            <a:off x="3538724" y="4111813"/>
            <a:ext cx="2242376" cy="9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Months of the year - Set of 12 | Spaceright Europe Ltd">
            <a:hlinkClick r:id="rId14" action="ppaction://hlinksldjump"/>
            <a:extLst>
              <a:ext uri="{FF2B5EF4-FFF2-40B4-BE49-F238E27FC236}">
                <a16:creationId xmlns:a16="http://schemas.microsoft.com/office/drawing/2014/main" id="{35C537E8-D8C5-4A6C-9D36-578CB175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79303" r="1621" b="1695"/>
          <a:stretch/>
        </p:blipFill>
        <p:spPr bwMode="auto">
          <a:xfrm>
            <a:off x="6191425" y="4111813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7ABE3A4F-A767-490D-840B-3D8655EF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5158"/>
            <a:ext cx="7704000" cy="572700"/>
          </a:xfrm>
        </p:spPr>
        <p:txBody>
          <a:bodyPr/>
          <a:lstStyle/>
          <a:p>
            <a:r>
              <a:rPr lang="en-US">
                <a:solidFill>
                  <a:srgbClr val="907EA8"/>
                </a:solidFill>
              </a:rPr>
              <a:t>W</a:t>
            </a:r>
            <a:r>
              <a:rPr lang="en-US"/>
              <a:t>h</a:t>
            </a:r>
            <a:r>
              <a:rPr lang="en-US">
                <a:solidFill>
                  <a:srgbClr val="3AB64C"/>
                </a:solidFill>
              </a:rPr>
              <a:t>a</a:t>
            </a:r>
            <a:r>
              <a:rPr lang="en-US">
                <a:solidFill>
                  <a:srgbClr val="F49DC0"/>
                </a:solidFill>
              </a:rPr>
              <a:t>t</a:t>
            </a:r>
            <a:r>
              <a:rPr lang="en-US">
                <a:solidFill>
                  <a:srgbClr val="D65D21"/>
                </a:solidFill>
              </a:rPr>
              <a:t>'</a:t>
            </a:r>
            <a:r>
              <a:rPr lang="en-US">
                <a:solidFill>
                  <a:srgbClr val="D52728"/>
                </a:solidFill>
              </a:rPr>
              <a:t>s</a:t>
            </a:r>
            <a:r>
              <a:rPr lang="en-US"/>
              <a:t> </a:t>
            </a:r>
            <a:r>
              <a:rPr lang="en-US">
                <a:solidFill>
                  <a:srgbClr val="907EA8"/>
                </a:solidFill>
              </a:rPr>
              <a:t>y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>
                <a:solidFill>
                  <a:srgbClr val="907EA8"/>
                </a:solidFill>
              </a:rPr>
              <a:t>r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f</a:t>
            </a:r>
            <a:r>
              <a:rPr lang="en-US">
                <a:solidFill>
                  <a:srgbClr val="D65D21"/>
                </a:solidFill>
              </a:rPr>
              <a:t>a</a:t>
            </a:r>
            <a:r>
              <a:rPr lang="en-US">
                <a:solidFill>
                  <a:srgbClr val="907EA8"/>
                </a:solidFill>
              </a:rPr>
              <a:t>v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/>
              <a:t>r</a:t>
            </a:r>
            <a:r>
              <a:rPr lang="en-US">
                <a:solidFill>
                  <a:srgbClr val="E01C4B"/>
                </a:solidFill>
              </a:rPr>
              <a:t>i</a:t>
            </a:r>
            <a:r>
              <a:rPr lang="en-US">
                <a:solidFill>
                  <a:srgbClr val="3AB64C"/>
                </a:solidFill>
              </a:rPr>
              <a:t>t</a:t>
            </a:r>
            <a:r>
              <a:rPr lang="en-US">
                <a:solidFill>
                  <a:srgbClr val="907EA8"/>
                </a:solidFill>
              </a:rPr>
              <a:t>e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m</a:t>
            </a:r>
            <a:r>
              <a:rPr lang="en-US">
                <a:solidFill>
                  <a:srgbClr val="D65D21"/>
                </a:solidFill>
              </a:rPr>
              <a:t>o</a:t>
            </a:r>
            <a:r>
              <a:rPr lang="en-US">
                <a:solidFill>
                  <a:srgbClr val="907EA8"/>
                </a:solidFill>
              </a:rPr>
              <a:t>n</a:t>
            </a:r>
            <a:r>
              <a:rPr lang="en-US"/>
              <a:t>t</a:t>
            </a:r>
            <a:r>
              <a:rPr lang="en-US">
                <a:solidFill>
                  <a:srgbClr val="3AB64C"/>
                </a:solidFill>
              </a:rPr>
              <a:t>h</a:t>
            </a:r>
            <a:r>
              <a:rPr lang="en-US">
                <a:solidFill>
                  <a:srgbClr val="E01C4B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56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 dirty="0"/>
              <a:t>What day is June 1</a:t>
            </a:r>
            <a:r>
              <a:rPr lang="en-US" sz="4000" baseline="30000" dirty="0"/>
              <a:t>st</a:t>
            </a:r>
            <a:r>
              <a:rPr lang="en-US" sz="4000" dirty="0"/>
              <a:t>?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4667" r="2454" b="2327"/>
          <a:stretch/>
        </p:blipFill>
        <p:spPr bwMode="auto">
          <a:xfrm>
            <a:off x="2819400" y="1056885"/>
            <a:ext cx="3177629" cy="302973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Children's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FD4AC7A-B77A-41D1-A4FA-A873A69315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November 20</a:t>
            </a:r>
            <a:r>
              <a:rPr lang="en-US" sz="4000" baseline="30000"/>
              <a:t>th</a:t>
            </a:r>
            <a:r>
              <a:rPr lang="en-US" sz="4000"/>
              <a:t>?</a:t>
            </a:r>
          </a:p>
        </p:txBody>
      </p:sp>
      <p:pic>
        <p:nvPicPr>
          <p:cNvPr id="5124" name="Picture 4" descr="Vietnamese Teacher's Day: A day of honor and gratitude">
            <a:extLst>
              <a:ext uri="{FF2B5EF4-FFF2-40B4-BE49-F238E27FC236}">
                <a16:creationId xmlns:a16="http://schemas.microsoft.com/office/drawing/2014/main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19931"/>
            <a:ext cx="3333750" cy="333375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Vietnamese Teachers'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B1D1229-D67A-41D8-8B07-39DE49DE41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0">
            <a:hlinkClick r:id="" action="ppaction://media"/>
            <a:extLst>
              <a:ext uri="{FF2B5EF4-FFF2-40B4-BE49-F238E27FC236}">
                <a16:creationId xmlns:a16="http://schemas.microsoft.com/office/drawing/2014/main" id="{9B417756-5565-4F01-A5FB-32F5C73E1B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85" y="514350"/>
            <a:ext cx="487362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8141B7-8AE1-4C0C-9E6F-F55B4D55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46" y="303249"/>
            <a:ext cx="7037440" cy="45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Mid-Autumn Festival.</a:t>
            </a:r>
          </a:p>
        </p:txBody>
      </p:sp>
      <p:pic>
        <p:nvPicPr>
          <p:cNvPr id="8194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2CA5D91B-D20C-4829-87C5-0F1928C2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78" y="966437"/>
            <a:ext cx="5353844" cy="3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14729CE5-CFA3-43E4-83EC-36539D6AB9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It's Sports Day.</a:t>
            </a:r>
          </a:p>
        </p:txBody>
      </p:sp>
      <p:pic>
        <p:nvPicPr>
          <p:cNvPr id="10242" name="Picture 2" descr="Relay Stock Illustration - Download Image Now - Child, Offspring, Relay -  iStock">
            <a:extLst>
              <a:ext uri="{FF2B5EF4-FFF2-40B4-BE49-F238E27FC236}">
                <a16:creationId xmlns:a16="http://schemas.microsoft.com/office/drawing/2014/main" id="{28CD9C39-9D73-4128-97D4-6DD3CBC6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932267"/>
            <a:ext cx="4362450" cy="32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F8A5421-D8F7-4FFF-98D7-1E09E3BD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590800" y="28003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It’s Tet </a:t>
            </a:r>
            <a:r>
              <a:rPr lang="en-US" sz="3600" dirty="0">
                <a:solidFill>
                  <a:srgbClr val="FF0000"/>
                </a:solidFill>
              </a:rPr>
              <a:t>Festival.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(Lunar New Year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1268" name="Picture 4" descr="99+ Hình Ảnh Tết Sum Vầy Bên Gia Đình Người Thân Ấm Áp Full HD - Top 10 Hà  Nội">
            <a:extLst>
              <a:ext uri="{FF2B5EF4-FFF2-40B4-BE49-F238E27FC236}">
                <a16:creationId xmlns:a16="http://schemas.microsoft.com/office/drawing/2014/main" id="{60E66E03-EB2A-4F06-AFBA-25A4E47D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4076"/>
            <a:ext cx="3809700" cy="3813231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C8E675E6-FBED-4394-ADCF-B980BB655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057400" y="2116893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Christmas Day.</a:t>
            </a:r>
          </a:p>
        </p:txBody>
      </p:sp>
      <p:pic>
        <p:nvPicPr>
          <p:cNvPr id="12290" name="Picture 2" descr="Free Christmas Clip Art, Photos, Graphics and Icons">
            <a:extLst>
              <a:ext uri="{FF2B5EF4-FFF2-40B4-BE49-F238E27FC236}">
                <a16:creationId xmlns:a16="http://schemas.microsoft.com/office/drawing/2014/main" id="{E5EC44FD-8A82-46AA-A08D-9106A5B2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19931"/>
            <a:ext cx="4544763" cy="40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405E8FB-920C-4DFD-B382-5B30DFC6A7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B36E28C-C0D8-4061-BCD5-8D2B75BC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76800" y="94379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41947" y="3072504"/>
            <a:ext cx="4269921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3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Children's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1452916" y="3158587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go to the zoo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E51A5F4-1ADE-4B96-A24F-B7D831FE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990600" y="3597122"/>
            <a:ext cx="35212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Teachers'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514600" y="3683205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31AA3D-7A60-4A5F-8E38-3937B68A5119}"/>
              </a:ext>
            </a:extLst>
          </p:cNvPr>
          <p:cNvGrpSpPr/>
          <p:nvPr/>
        </p:nvGrpSpPr>
        <p:grpSpPr>
          <a:xfrm>
            <a:off x="4876800" y="943791"/>
            <a:ext cx="4171950" cy="4171950"/>
            <a:chOff x="4876800" y="943791"/>
            <a:chExt cx="4171950" cy="417195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2B36E28C-C0D8-4061-BCD5-8D2B75BCE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4876800" y="943791"/>
              <a:ext cx="4171950" cy="41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576FAB-98FD-4115-8C7B-0511993BE9D1}"/>
                </a:ext>
              </a:extLst>
            </p:cNvPr>
            <p:cNvSpPr/>
            <p:nvPr/>
          </p:nvSpPr>
          <p:spPr>
            <a:xfrm>
              <a:off x="7467600" y="1581150"/>
              <a:ext cx="152400" cy="168522"/>
            </a:xfrm>
            <a:prstGeom prst="roundRect">
              <a:avLst/>
            </a:prstGeom>
            <a:solidFill>
              <a:srgbClr val="48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B3BA6D-AB24-41A8-AB3B-BC8B55B41AD0}"/>
                </a:ext>
              </a:extLst>
            </p:cNvPr>
            <p:cNvSpPr txBox="1"/>
            <p:nvPr/>
          </p:nvSpPr>
          <p:spPr>
            <a:xfrm rot="460439">
              <a:off x="7577477" y="1597558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AFEFE"/>
                  </a:solidFill>
                  <a:latin typeface="#9Slide03 BoosterNextFYBlack" panose="02000A03000000020004" pitchFamily="2" charset="0"/>
                </a:rPr>
                <a:t>'</a:t>
              </a:r>
            </a:p>
          </p:txBody>
        </p:sp>
      </p:grp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9513AE73-6703-400B-99ED-AF143336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14896" y="3257096"/>
            <a:ext cx="4511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 watch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867018" y="1885950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at Tet Festival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41947" y="3373957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9BFC570-CD89-486D-BC60-0453073B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  <p:pic>
        <p:nvPicPr>
          <p:cNvPr id="13316" name="Picture 4" descr="1,200+ Watching Fireworks Stock Illustrations, Royalty-Free Vector Graphics  &amp; Clip Art - iStock | 4th of july, Sparkler, Fireworks">
            <a:extLst>
              <a:ext uri="{FF2B5EF4-FFF2-40B4-BE49-F238E27FC236}">
                <a16:creationId xmlns:a16="http://schemas.microsoft.com/office/drawing/2014/main" id="{9B42B1CB-D557-4E2E-B66F-1B74551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1" y="927110"/>
            <a:ext cx="4876799" cy="38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6856BD-A77A-4BB9-9565-EA55E38BAC83}"/>
              </a:ext>
            </a:extLst>
          </p:cNvPr>
          <p:cNvSpPr txBox="1"/>
          <p:nvPr/>
        </p:nvSpPr>
        <p:spPr>
          <a:xfrm>
            <a:off x="2624853" y="3373957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fireworks</a:t>
            </a:r>
          </a:p>
        </p:txBody>
      </p:sp>
    </p:spTree>
    <p:extLst>
      <p:ext uri="{BB962C8B-B14F-4D97-AF65-F5344CB8AC3E}">
        <p14:creationId xmlns:p14="http://schemas.microsoft.com/office/powerpoint/2010/main" val="3661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597122"/>
            <a:ext cx="4130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968009" y="1885950"/>
            <a:ext cx="2967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7DF79-B274-45C9-9B02-DD791ED3DB07}"/>
              </a:ext>
            </a:extLst>
          </p:cNvPr>
          <p:cNvSpPr txBox="1"/>
          <p:nvPr/>
        </p:nvSpPr>
        <p:spPr>
          <a:xfrm>
            <a:off x="2446434" y="3638550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run</a:t>
            </a:r>
          </a:p>
        </p:txBody>
      </p:sp>
      <p:pic>
        <p:nvPicPr>
          <p:cNvPr id="15362" name="Picture 2" descr="Discover National Sports Day: Significance and Benefits">
            <a:extLst>
              <a:ext uri="{FF2B5EF4-FFF2-40B4-BE49-F238E27FC236}">
                <a16:creationId xmlns:a16="http://schemas.microsoft.com/office/drawing/2014/main" id="{F97CA562-2E83-4760-8F4D-2A3FDEE3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84" y="1352550"/>
            <a:ext cx="4130869" cy="31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F32EA2E1-744A-4A4B-88F9-3CCEF69E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6" y="1276350"/>
            <a:ext cx="471105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_________at Mid-Autumn Festival?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378069"/>
            <a:ext cx="4130868" cy="1184428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 dance and have fun.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457200" y="1406790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pic>
        <p:nvPicPr>
          <p:cNvPr id="16386" name="Picture 2" descr="Một nhóm trẻ em đang múa lân trên đường phố, mặc áo dài Việt Nam. Một số bạn đang cầm đèn ông sao, phong cách hoạt hình">
            <a:extLst>
              <a:ext uri="{FF2B5EF4-FFF2-40B4-BE49-F238E27FC236}">
                <a16:creationId xmlns:a16="http://schemas.microsoft.com/office/drawing/2014/main" id="{668C09EA-361B-4640-BA64-D8E506BF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45" y="943792"/>
            <a:ext cx="3837758" cy="3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94F60-AB61-4A70-8433-4658F8414276}"/>
              </a:ext>
            </a:extLst>
          </p:cNvPr>
          <p:cNvSpPr txBox="1"/>
          <p:nvPr/>
        </p:nvSpPr>
        <p:spPr>
          <a:xfrm>
            <a:off x="1406000" y="3486150"/>
            <a:ext cx="118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917EDBFE-2FB2-46F3-A4AA-832D98A1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74BD9-EBEB-4229-AA98-B28515B23759}"/>
              </a:ext>
            </a:extLst>
          </p:cNvPr>
          <p:cNvGrpSpPr/>
          <p:nvPr/>
        </p:nvGrpSpPr>
        <p:grpSpPr>
          <a:xfrm>
            <a:off x="4187890" y="1042361"/>
            <a:ext cx="5111869" cy="3617504"/>
            <a:chOff x="4572000" y="1247140"/>
            <a:chExt cx="4500895" cy="3185138"/>
          </a:xfrm>
        </p:grpSpPr>
        <p:pic>
          <p:nvPicPr>
            <p:cNvPr id="17410" name="Picture 2" descr="Christmas Family Dinner Wine Stock Vector Illustration and Royalty - Clip  Art Library">
              <a:extLst>
                <a:ext uri="{FF2B5EF4-FFF2-40B4-BE49-F238E27FC236}">
                  <a16:creationId xmlns:a16="http://schemas.microsoft.com/office/drawing/2014/main" id="{7100D7DA-E967-4952-9D48-490154D3E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47140"/>
              <a:ext cx="4500895" cy="318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 descr="A smiling face">
              <a:extLst>
                <a:ext uri="{FF2B5EF4-FFF2-40B4-BE49-F238E27FC236}">
                  <a16:creationId xmlns:a16="http://schemas.microsoft.com/office/drawing/2014/main" id="{3559FABF-7BA4-4DE9-A426-7563F977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436119" y="2550752"/>
              <a:ext cx="155351" cy="160206"/>
            </a:xfrm>
            <a:prstGeom prst="rect">
              <a:avLst/>
            </a:prstGeom>
          </p:spPr>
        </p:pic>
        <p:pic>
          <p:nvPicPr>
            <p:cNvPr id="10" name="Graphic 9" descr="A woman's face">
              <a:extLst>
                <a:ext uri="{FF2B5EF4-FFF2-40B4-BE49-F238E27FC236}">
                  <a16:creationId xmlns:a16="http://schemas.microsoft.com/office/drawing/2014/main" id="{F15D5F21-DCED-4FA7-AD67-26E2BD96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269918">
              <a:off x="6711349" y="2286089"/>
              <a:ext cx="174862" cy="185791"/>
            </a:xfrm>
            <a:prstGeom prst="rect">
              <a:avLst/>
            </a:prstGeom>
          </p:spPr>
        </p:pic>
        <p:pic>
          <p:nvPicPr>
            <p:cNvPr id="12" name="Graphic 11" descr="Happy face with no mouth">
              <a:extLst>
                <a:ext uri="{FF2B5EF4-FFF2-40B4-BE49-F238E27FC236}">
                  <a16:creationId xmlns:a16="http://schemas.microsoft.com/office/drawing/2014/main" id="{B6D4427D-B84F-4F3A-B2D3-2F3D8E33F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898"/>
            <a:stretch/>
          </p:blipFill>
          <p:spPr>
            <a:xfrm flipH="1">
              <a:off x="8117840" y="2309452"/>
              <a:ext cx="148590" cy="224790"/>
            </a:xfrm>
            <a:prstGeom prst="rect">
              <a:avLst/>
            </a:prstGeom>
          </p:spPr>
        </p:pic>
        <p:pic>
          <p:nvPicPr>
            <p:cNvPr id="14" name="Graphic 13" descr="A happy face">
              <a:extLst>
                <a:ext uri="{FF2B5EF4-FFF2-40B4-BE49-F238E27FC236}">
                  <a16:creationId xmlns:a16="http://schemas.microsoft.com/office/drawing/2014/main" id="{A29A358C-3AA0-4F05-8344-FA40C5FAB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23082"/>
            <a:stretch/>
          </p:blipFill>
          <p:spPr>
            <a:xfrm>
              <a:off x="5353206" y="2292429"/>
              <a:ext cx="148591" cy="199218"/>
            </a:xfrm>
            <a:prstGeom prst="rect">
              <a:avLst/>
            </a:prstGeom>
          </p:spPr>
        </p:pic>
        <p:pic>
          <p:nvPicPr>
            <p:cNvPr id="16" name="Graphic 15" descr="A smiling face with tears">
              <a:extLst>
                <a:ext uri="{FF2B5EF4-FFF2-40B4-BE49-F238E27FC236}">
                  <a16:creationId xmlns:a16="http://schemas.microsoft.com/office/drawing/2014/main" id="{A37B216C-C7A4-4270-B1F6-5AE9252E1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19800" y="2491647"/>
              <a:ext cx="169361" cy="160206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90907" y="890331"/>
            <a:ext cx="402389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 _________ on Christmas Day?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0477" y="3180579"/>
            <a:ext cx="4130868" cy="875100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F0391-652E-458B-9110-2A4E60D53F43}"/>
              </a:ext>
            </a:extLst>
          </p:cNvPr>
          <p:cNvSpPr txBox="1"/>
          <p:nvPr/>
        </p:nvSpPr>
        <p:spPr>
          <a:xfrm>
            <a:off x="306161" y="1020771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94F60-AB61-4A70-8433-4658F8414276}"/>
              </a:ext>
            </a:extLst>
          </p:cNvPr>
          <p:cNvSpPr txBox="1"/>
          <p:nvPr/>
        </p:nvSpPr>
        <p:spPr>
          <a:xfrm>
            <a:off x="166956" y="3260129"/>
            <a:ext cx="38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 have a party</a:t>
            </a:r>
          </a:p>
        </p:txBody>
      </p:sp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9D29B083-DD53-4C4C-B8C0-37D9D4087EA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F673-02CF-41A0-8685-73D46EF0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68937"/>
            <a:ext cx="8915400" cy="838200"/>
          </a:xfrm>
          <a:solidFill>
            <a:srgbClr val="FFFCF6"/>
          </a:solidFill>
        </p:spPr>
        <p:txBody>
          <a:bodyPr anchor="ctr"/>
          <a:lstStyle/>
          <a:p>
            <a:pPr algn="ctr"/>
            <a:r>
              <a:rPr lang="en-US" sz="3600"/>
              <a:t>Who can you see? Where are they?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134CEB-D26D-4C17-9EF9-BFC1D4742C20}"/>
              </a:ext>
            </a:extLst>
          </p:cNvPr>
          <p:cNvSpPr txBox="1">
            <a:spLocks/>
          </p:cNvSpPr>
          <p:nvPr/>
        </p:nvSpPr>
        <p:spPr>
          <a:xfrm>
            <a:off x="114300" y="368937"/>
            <a:ext cx="8915400" cy="838200"/>
          </a:xfrm>
          <a:prstGeom prst="rect">
            <a:avLst/>
          </a:prstGeom>
          <a:solidFill>
            <a:srgbClr val="FFFC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600"/>
              <a:t>What are they talking about?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272F5-4D1C-44C2-B57C-F5F9E982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2" y="1207137"/>
            <a:ext cx="8534835" cy="2954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C9CE67-E24B-47DC-89C9-CE964EDA63A5}"/>
              </a:ext>
            </a:extLst>
          </p:cNvPr>
          <p:cNvSpPr/>
          <p:nvPr/>
        </p:nvSpPr>
        <p:spPr>
          <a:xfrm>
            <a:off x="1219200" y="1276349"/>
            <a:ext cx="3428999" cy="5022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B8DC7F-3A1D-4C78-B912-227BD11F97FE}"/>
              </a:ext>
            </a:extLst>
          </p:cNvPr>
          <p:cNvSpPr/>
          <p:nvPr/>
        </p:nvSpPr>
        <p:spPr>
          <a:xfrm>
            <a:off x="5257800" y="1352550"/>
            <a:ext cx="30480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24C1E-AEC0-4E91-9894-A5869620FE8C}"/>
              </a:ext>
            </a:extLst>
          </p:cNvPr>
          <p:cNvSpPr/>
          <p:nvPr/>
        </p:nvSpPr>
        <p:spPr>
          <a:xfrm>
            <a:off x="5029200" y="3631563"/>
            <a:ext cx="29718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E5818B-26C8-4781-A303-F288CD066A05}"/>
              </a:ext>
            </a:extLst>
          </p:cNvPr>
          <p:cNvSpPr/>
          <p:nvPr/>
        </p:nvSpPr>
        <p:spPr>
          <a:xfrm>
            <a:off x="1828800" y="3631563"/>
            <a:ext cx="2361983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7" end="10849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658FB-8B44-4B57-9598-8167621E7298}"/>
              </a:ext>
            </a:extLst>
          </p:cNvPr>
          <p:cNvSpPr/>
          <p:nvPr/>
        </p:nvSpPr>
        <p:spPr>
          <a:xfrm>
            <a:off x="3082834" y="1428206"/>
            <a:ext cx="3335383" cy="557348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901E40-95C9-4C60-9DBB-D07FE45A757A}"/>
              </a:ext>
            </a:extLst>
          </p:cNvPr>
          <p:cNvSpPr/>
          <p:nvPr/>
        </p:nvSpPr>
        <p:spPr>
          <a:xfrm>
            <a:off x="3809999" y="4400550"/>
            <a:ext cx="2895601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9" end="1590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30" end="1054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6CA8D-C184-4930-91B3-C885E91DE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13" y="1023554"/>
            <a:ext cx="5591174" cy="36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81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658FB-8B44-4B57-9598-8167621E7298}"/>
              </a:ext>
            </a:extLst>
          </p:cNvPr>
          <p:cNvSpPr/>
          <p:nvPr/>
        </p:nvSpPr>
        <p:spPr>
          <a:xfrm>
            <a:off x="2743200" y="1511753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901E40-95C9-4C60-9DBB-D07FE45A757A}"/>
              </a:ext>
            </a:extLst>
          </p:cNvPr>
          <p:cNvSpPr/>
          <p:nvPr/>
        </p:nvSpPr>
        <p:spPr>
          <a:xfrm>
            <a:off x="2362200" y="4400550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76" end="5457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32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589FB0-957C-444A-86DD-A69C67924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117445"/>
            <a:ext cx="5486400" cy="3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514350"/>
            <a:ext cx="6806400" cy="1154400"/>
          </a:xfrm>
        </p:spPr>
        <p:txBody>
          <a:bodyPr/>
          <a:lstStyle/>
          <a:p>
            <a:pPr algn="ctr"/>
            <a:r>
              <a:rPr lang="en-US" dirty="0"/>
              <a:t>Look, listen, and repeat. </a:t>
            </a:r>
          </a:p>
        </p:txBody>
      </p:sp>
      <p:pic>
        <p:nvPicPr>
          <p:cNvPr id="2" name="Track 21">
            <a:hlinkClick r:id="" action="ppaction://media"/>
            <a:extLst>
              <a:ext uri="{FF2B5EF4-FFF2-40B4-BE49-F238E27FC236}">
                <a16:creationId xmlns:a16="http://schemas.microsoft.com/office/drawing/2014/main" id="{CF0B7F69-78ED-465A-B94E-80901E720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93579"/>
            <a:ext cx="487363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13D96-E720-4A62-892A-72F973D9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504950"/>
            <a:ext cx="8248650" cy="2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845966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2497</TotalTime>
  <Words>466</Words>
  <Application>Microsoft Office PowerPoint</Application>
  <PresentationFormat>On-screen Show (16:9)</PresentationFormat>
  <Paragraphs>112</Paragraphs>
  <Slides>39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Fredoka One</vt:lpstr>
      <vt:lpstr>Amasis MT Pro Black</vt:lpstr>
      <vt:lpstr>#9Slide03 BoosterNextFYBlack</vt:lpstr>
      <vt:lpstr>Arial</vt:lpstr>
      <vt:lpstr>Bebas Neue</vt:lpstr>
      <vt:lpstr>Times New Roman</vt:lpstr>
      <vt:lpstr>Calibri</vt:lpstr>
      <vt:lpstr>Nunito</vt:lpstr>
      <vt:lpstr>Century Gothic</vt:lpstr>
      <vt:lpstr>Montessori Pedagogy by Slidesgo</vt:lpstr>
      <vt:lpstr>PowerPoint Presentation</vt:lpstr>
      <vt:lpstr>Warm-up</vt:lpstr>
      <vt:lpstr>PowerPoint Presentation</vt:lpstr>
      <vt:lpstr>Activity 1</vt:lpstr>
      <vt:lpstr>Who can you see? Where are they?</vt:lpstr>
      <vt:lpstr>Look, listen and repeat.</vt:lpstr>
      <vt:lpstr>Look, listen and repeat.</vt:lpstr>
      <vt:lpstr>Look, listen, and repeat. </vt:lpstr>
      <vt:lpstr>Activity 2</vt:lpstr>
      <vt:lpstr>PowerPoint Presentation</vt:lpstr>
      <vt:lpstr>Listen, point and say.</vt:lpstr>
      <vt:lpstr>Listen, point and say.</vt:lpstr>
      <vt:lpstr>Listen, point and say.</vt:lpstr>
      <vt:lpstr>Listen, point and say.</vt:lpstr>
      <vt:lpstr>What will you do on Children's Day?</vt:lpstr>
      <vt:lpstr>What will you do on Teachers' Day?</vt:lpstr>
      <vt:lpstr>What will you do ________?</vt:lpstr>
      <vt:lpstr>Listen, point and say.</vt:lpstr>
      <vt:lpstr>Listen, point and say.</vt:lpstr>
      <vt:lpstr>Listen, point and say.</vt:lpstr>
      <vt:lpstr>Listen, point and say.</vt:lpstr>
      <vt:lpstr>Work in pairs. Ask and answer.</vt:lpstr>
      <vt:lpstr>Activity 3</vt:lpstr>
      <vt:lpstr>PowerPoint Presentation</vt:lpstr>
      <vt:lpstr>Fun Corner</vt:lpstr>
      <vt:lpstr>Spin the wheel</vt:lpstr>
      <vt:lpstr>What's your favourite month?</vt:lpstr>
      <vt:lpstr>What day is June 1st?</vt:lpstr>
      <vt:lpstr>What day is November 20th?</vt:lpstr>
      <vt:lpstr>What festival is it?</vt:lpstr>
      <vt:lpstr>What day is it?</vt:lpstr>
      <vt:lpstr>What festival is it?</vt:lpstr>
      <vt:lpstr>What day is it?</vt:lpstr>
      <vt:lpstr>Ask and answer.</vt:lpstr>
      <vt:lpstr>Ask and answer.</vt:lpstr>
      <vt:lpstr>Ask and answer.</vt:lpstr>
      <vt:lpstr>Ask and answer.</vt:lpstr>
      <vt:lpstr>Ask and answer.</vt:lpstr>
      <vt:lpstr>Ask and answer.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32</cp:revision>
  <dcterms:modified xsi:type="dcterms:W3CDTF">2025-04-03T15:20:52Z</dcterms:modified>
  <cp:category>9Slide.vn</cp:category>
</cp:coreProperties>
</file>