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29"/>
  </p:notesMasterIdLst>
  <p:sldIdLst>
    <p:sldId id="367" r:id="rId3"/>
    <p:sldId id="259" r:id="rId4"/>
    <p:sldId id="282" r:id="rId5"/>
    <p:sldId id="257" r:id="rId6"/>
    <p:sldId id="258" r:id="rId7"/>
    <p:sldId id="263" r:id="rId8"/>
    <p:sldId id="287" r:id="rId9"/>
    <p:sldId id="261" r:id="rId10"/>
    <p:sldId id="262" r:id="rId11"/>
    <p:sldId id="286" r:id="rId12"/>
    <p:sldId id="266" r:id="rId13"/>
    <p:sldId id="264" r:id="rId14"/>
    <p:sldId id="283" r:id="rId15"/>
    <p:sldId id="265" r:id="rId16"/>
    <p:sldId id="288" r:id="rId17"/>
    <p:sldId id="289" r:id="rId18"/>
    <p:sldId id="330" r:id="rId19"/>
    <p:sldId id="331" r:id="rId20"/>
    <p:sldId id="350" r:id="rId21"/>
    <p:sldId id="365" r:id="rId22"/>
    <p:sldId id="364" r:id="rId23"/>
    <p:sldId id="268" r:id="rId24"/>
    <p:sldId id="284" r:id="rId25"/>
    <p:sldId id="366"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165" autoAdjust="0"/>
  </p:normalViewPr>
  <p:slideViewPr>
    <p:cSldViewPr snapToGrid="0">
      <p:cViewPr>
        <p:scale>
          <a:sx n="100" d="100"/>
          <a:sy n="100" d="100"/>
        </p:scale>
        <p:origin x="420" y="6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98F4D-89E5-4206-A9CF-B998CDAADED2}"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E809A-4C67-410A-ADA5-6BCB382A9BDA}" type="slidenum">
              <a:rPr lang="en-US" smtClean="0"/>
              <a:t>‹#›</a:t>
            </a:fld>
            <a:endParaRPr lang="en-US"/>
          </a:p>
        </p:txBody>
      </p:sp>
    </p:spTree>
    <p:extLst>
      <p:ext uri="{BB962C8B-B14F-4D97-AF65-F5344CB8AC3E}">
        <p14:creationId xmlns:p14="http://schemas.microsoft.com/office/powerpoint/2010/main" val="414524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646900"/>
                </a:solidFill>
                <a:effectLst/>
                <a:latin typeface="Arial" panose="020B0604020202020204" pitchFamily="34" charset="0"/>
              </a:rPr>
              <a:t>Để thể hiện cảm xúc ra bên ngoài, có thật nhiều cách: nói ra (hét, quát, nói ra bình tĩnh); viết (viết thư, viết mẩu giấy, viết báo, làm thơ, viết truyện...); khóc, cười, dùng cử chỉ, điệu bộ (nhảy lên, vung tay, đập bàn ghế, đấm vào không khí...); vẽ hoặc sáng tác âm nhạc, hát, nhảy múa...</a:t>
            </a:r>
            <a:endParaRPr lang="vi-VN" b="0" dirty="0">
              <a:effectLst/>
            </a:endParaRPr>
          </a:p>
        </p:txBody>
      </p:sp>
      <p:sp>
        <p:nvSpPr>
          <p:cNvPr id="4" name="Slide Number Placeholder 3"/>
          <p:cNvSpPr>
            <a:spLocks noGrp="1"/>
          </p:cNvSpPr>
          <p:nvPr>
            <p:ph type="sldNum" sz="quarter" idx="5"/>
          </p:nvPr>
        </p:nvSpPr>
        <p:spPr/>
        <p:txBody>
          <a:bodyPr/>
          <a:lstStyle/>
          <a:p>
            <a:fld id="{9BCE809A-4C67-410A-ADA5-6BCB382A9BDA}" type="slidenum">
              <a:rPr lang="en-US" smtClean="0"/>
              <a:t>1</a:t>
            </a:fld>
            <a:endParaRPr lang="en-US"/>
          </a:p>
        </p:txBody>
      </p:sp>
    </p:spTree>
    <p:extLst>
      <p:ext uri="{BB962C8B-B14F-4D97-AF65-F5344CB8AC3E}">
        <p14:creationId xmlns:p14="http://schemas.microsoft.com/office/powerpoint/2010/main" val="313102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646900"/>
                </a:solidFill>
                <a:effectLst/>
                <a:latin typeface="Arial" panose="020B0604020202020204" pitchFamily="34" charset="0"/>
              </a:rPr>
              <a:t>Để thể hiện cảm xúc ra bên ngoài, có thật nhiều cách: nói ra (hét, quát, nói ra bình tĩnh); viết (viết thư, viết mẩu giấy, viết báo, làm thơ, viết truyện...); khóc, cười, dùng cử chỉ, điệu bộ (nhảy lên, vung tay, đập bàn ghế, đấm vào không khí...); vẽ hoặc sáng tác âm nhạc, hát, nhảy múa...</a:t>
            </a:r>
            <a:endParaRPr lang="vi-VN" b="0" dirty="0">
              <a:effectLst/>
            </a:endParaRPr>
          </a:p>
        </p:txBody>
      </p:sp>
      <p:sp>
        <p:nvSpPr>
          <p:cNvPr id="4" name="Slide Number Placeholder 3"/>
          <p:cNvSpPr>
            <a:spLocks noGrp="1"/>
          </p:cNvSpPr>
          <p:nvPr>
            <p:ph type="sldNum" sz="quarter" idx="5"/>
          </p:nvPr>
        </p:nvSpPr>
        <p:spPr/>
        <p:txBody>
          <a:bodyPr/>
          <a:lstStyle/>
          <a:p>
            <a:fld id="{9BCE809A-4C67-410A-ADA5-6BCB382A9BDA}" type="slidenum">
              <a:rPr lang="en-US" smtClean="0"/>
              <a:t>4</a:t>
            </a:fld>
            <a:endParaRPr lang="en-US"/>
          </a:p>
        </p:txBody>
      </p:sp>
    </p:spTree>
    <p:extLst>
      <p:ext uri="{BB962C8B-B14F-4D97-AF65-F5344CB8AC3E}">
        <p14:creationId xmlns:p14="http://schemas.microsoft.com/office/powerpoint/2010/main" val="313102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36502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156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254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5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254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447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649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16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4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3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67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0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630654"/>
      </p:ext>
    </p:extLst>
  </p:cSld>
  <p:clrMap bg1="lt1" tx1="dk1" bg2="lt2" tx2="dk2" accent1="accent1" accent2="accent2" accent3="accent3" accent4="accent4" accent5="accent5" accent6="accent6" hlink="hlink" folHlink="folHlink"/>
  <p:sldLayoutIdLst>
    <p:sldLayoutId id="2147483661"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xmlns="" id="{50EE3DD4-3750-39CA-A15D-49448AFF75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35958" y="-168011"/>
            <a:ext cx="2279615" cy="2279615"/>
          </a:xfrm>
          <a:prstGeom prst="rect">
            <a:avLst/>
          </a:prstGeom>
        </p:spPr>
      </p:pic>
    </p:spTree>
    <p:extLst>
      <p:ext uri="{BB962C8B-B14F-4D97-AF65-F5344CB8AC3E}">
        <p14:creationId xmlns:p14="http://schemas.microsoft.com/office/powerpoint/2010/main" val="39199560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1">
            <a:extLst>
              <a:ext uri="{FF2B5EF4-FFF2-40B4-BE49-F238E27FC236}">
                <a16:creationId xmlns:a16="http://schemas.microsoft.com/office/drawing/2014/main" xmlns="" id="{7FA83EA8-EFE2-6A5A-76DB-8CC29E9F8F6C}"/>
              </a:ext>
            </a:extLst>
          </p:cNvPr>
          <p:cNvSpPr/>
          <p:nvPr/>
        </p:nvSpPr>
        <p:spPr>
          <a:xfrm>
            <a:off x="-345505"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9" name="Freeform: Shape 1">
            <a:extLst>
              <a:ext uri="{FF2B5EF4-FFF2-40B4-BE49-F238E27FC236}">
                <a16:creationId xmlns:a16="http://schemas.microsoft.com/office/drawing/2014/main" xmlns=""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27" name="图片 7">
            <a:extLst>
              <a:ext uri="{FF2B5EF4-FFF2-40B4-BE49-F238E27FC236}">
                <a16:creationId xmlns:a16="http://schemas.microsoft.com/office/drawing/2014/main" xmlns="" id="{6B9B7822-2047-447C-B62F-5B78D6411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98970" y="118900"/>
            <a:ext cx="2624286" cy="2624286"/>
          </a:xfrm>
          <a:prstGeom prst="rect">
            <a:avLst/>
          </a:prstGeom>
        </p:spPr>
      </p:pic>
      <p:grpSp>
        <p:nvGrpSpPr>
          <p:cNvPr id="12" name="Group 11"/>
          <p:cNvGrpSpPr/>
          <p:nvPr/>
        </p:nvGrpSpPr>
        <p:grpSpPr>
          <a:xfrm>
            <a:off x="1030360" y="1576843"/>
            <a:ext cx="7917698" cy="4353695"/>
            <a:chOff x="1030360" y="1576843"/>
            <a:chExt cx="7917698" cy="4353695"/>
          </a:xfrm>
        </p:grpSpPr>
        <p:pic>
          <p:nvPicPr>
            <p:cNvPr id="34" name="图片 4">
              <a:extLst>
                <a:ext uri="{FF2B5EF4-FFF2-40B4-BE49-F238E27FC236}">
                  <a16:creationId xmlns:a16="http://schemas.microsoft.com/office/drawing/2014/main" xmlns="" id="{32537410-0638-4EA8-8893-647B0A52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936" y="2012040"/>
              <a:ext cx="7604122" cy="3918498"/>
            </a:xfrm>
            <a:prstGeom prst="rect">
              <a:avLst/>
            </a:prstGeom>
          </p:spPr>
        </p:pic>
        <p:pic>
          <p:nvPicPr>
            <p:cNvPr id="36" name="Picture 3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1979" y1="31771" x2="78125" y2="33854"/>
                        </a14:backgroundRemoval>
                      </a14:imgEffect>
                    </a14:imgLayer>
                  </a14:imgProps>
                </a:ext>
                <a:ext uri="{28A0092B-C50C-407E-A947-70E740481C1C}">
                  <a14:useLocalDpi xmlns:a14="http://schemas.microsoft.com/office/drawing/2010/main" val="0"/>
                </a:ext>
              </a:extLst>
            </a:blip>
            <a:stretch>
              <a:fillRect/>
            </a:stretch>
          </p:blipFill>
          <p:spPr>
            <a:xfrm>
              <a:off x="1030360" y="1576843"/>
              <a:ext cx="2264244" cy="1811395"/>
            </a:xfrm>
            <a:prstGeom prst="rect">
              <a:avLst/>
            </a:prstGeom>
          </p:spPr>
        </p:pic>
      </p:grpSp>
      <p:pic>
        <p:nvPicPr>
          <p:cNvPr id="7" name="Picture 6"/>
          <p:cNvPicPr>
            <a:picLocks noChangeAspect="1"/>
          </p:cNvPicPr>
          <p:nvPr/>
        </p:nvPicPr>
        <p:blipFill>
          <a:blip r:embed="rId7"/>
          <a:stretch>
            <a:fillRect/>
          </a:stretch>
        </p:blipFill>
        <p:spPr>
          <a:xfrm>
            <a:off x="1556298" y="220473"/>
            <a:ext cx="8736497" cy="1040976"/>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8244458" y="2601892"/>
            <a:ext cx="4749637" cy="5129608"/>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76161">
            <a:off x="95995" y="3960100"/>
            <a:ext cx="4435683" cy="3556539"/>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90533"/>
            <a:ext cx="1330892" cy="1330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149F261-CFC7-AE19-5058-ADBC32A3EC99}"/>
              </a:ext>
            </a:extLst>
          </p:cNvPr>
          <p:cNvPicPr>
            <a:picLocks noChangeAspect="1"/>
          </p:cNvPicPr>
          <p:nvPr/>
        </p:nvPicPr>
        <p:blipFill>
          <a:blip r:embed="rId12"/>
          <a:stretch>
            <a:fillRect/>
          </a:stretch>
        </p:blipFill>
        <p:spPr>
          <a:xfrm>
            <a:off x="3297445" y="2229938"/>
            <a:ext cx="2530059" cy="1274174"/>
          </a:xfrm>
          <a:prstGeom prst="rect">
            <a:avLst/>
          </a:prstGeom>
        </p:spPr>
      </p:pic>
      <p:pic>
        <p:nvPicPr>
          <p:cNvPr id="4" name="Picture 3">
            <a:extLst>
              <a:ext uri="{FF2B5EF4-FFF2-40B4-BE49-F238E27FC236}">
                <a16:creationId xmlns:a16="http://schemas.microsoft.com/office/drawing/2014/main" xmlns="" id="{BF710C2E-CF57-7358-A258-0DC8B77F9E93}"/>
              </a:ext>
            </a:extLst>
          </p:cNvPr>
          <p:cNvPicPr>
            <a:picLocks noChangeAspect="1"/>
          </p:cNvPicPr>
          <p:nvPr/>
        </p:nvPicPr>
        <p:blipFill>
          <a:blip r:embed="rId13"/>
          <a:stretch>
            <a:fillRect/>
          </a:stretch>
        </p:blipFill>
        <p:spPr>
          <a:xfrm>
            <a:off x="826043" y="3047901"/>
            <a:ext cx="7968163" cy="2286198"/>
          </a:xfrm>
          <a:prstGeom prst="rect">
            <a:avLst/>
          </a:prstGeom>
        </p:spPr>
      </p:pic>
      <p:sp>
        <p:nvSpPr>
          <p:cNvPr id="3" name="Rectangle 2"/>
          <p:cNvSpPr/>
          <p:nvPr/>
        </p:nvSpPr>
        <p:spPr>
          <a:xfrm>
            <a:off x="3294604" y="1253677"/>
            <a:ext cx="6096000" cy="646331"/>
          </a:xfrm>
          <a:prstGeom prst="rect">
            <a:avLst/>
          </a:prstGeom>
        </p:spPr>
        <p:txBody>
          <a:bodyPr>
            <a:spAutoFit/>
          </a:bodyPr>
          <a:lstStyle/>
          <a:p>
            <a:pPr algn="ctr"/>
            <a:r>
              <a:rPr lang="en-US" b="1" dirty="0">
                <a:latin typeface="Times New Roman" panose="02020603050405020304" pitchFamily="18" charset="0"/>
                <a:cs typeface="Times New Roman" panose="02020603050405020304" pitchFamily="18" charset="0"/>
              </a:rPr>
              <a:t>UBND QUẬN DƯƠNG KINH</a:t>
            </a:r>
          </a:p>
          <a:p>
            <a:pPr algn="ctr"/>
            <a:r>
              <a:rPr lang="en-US" b="1" dirty="0">
                <a:latin typeface="Times New Roman" panose="02020603050405020304" pitchFamily="18" charset="0"/>
                <a:cs typeface="Times New Roman" panose="02020603050405020304" pitchFamily="18" charset="0"/>
              </a:rPr>
              <a:t>TRƯỜNG TIỂU HỌC ANH DŨNG</a:t>
            </a:r>
          </a:p>
        </p:txBody>
      </p:sp>
      <p:cxnSp>
        <p:nvCxnSpPr>
          <p:cNvPr id="6" name="Straight Connector 5"/>
          <p:cNvCxnSpPr/>
          <p:nvPr/>
        </p:nvCxnSpPr>
        <p:spPr>
          <a:xfrm>
            <a:off x="5145997" y="1809750"/>
            <a:ext cx="2435903" cy="95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865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xmlns=""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xmlns=""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xmlns=""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xmlns=""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812444"/>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Điều</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Bạn nữ nói lớn khi bà đang bị bệnh nằm trên giường.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BA65A72F-5F06-F1BD-E23B-18C1DA5DE1EC}"/>
              </a:ext>
            </a:extLst>
          </p:cNvPr>
          <p:cNvSpPr txBox="1"/>
          <p:nvPr/>
        </p:nvSpPr>
        <p:spPr>
          <a:xfrm rot="176216">
            <a:off x="5300146" y="3746349"/>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thể</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cảm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xúc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Nhẹ nhàng đi lại gần mẹ, nói nhỏ với mẹ để chia sẻ niềm vui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5CA5C134-4F52-D3B2-2DF5-D9AB4FF7BEA3}"/>
              </a:ext>
            </a:extLst>
          </p:cNvPr>
          <p:cNvPicPr>
            <a:picLocks noChangeAspect="1"/>
          </p:cNvPicPr>
          <p:nvPr/>
        </p:nvPicPr>
        <p:blipFill>
          <a:blip r:embed="rId3"/>
          <a:stretch>
            <a:fillRect/>
          </a:stretch>
        </p:blipFill>
        <p:spPr>
          <a:xfrm>
            <a:off x="170299" y="1955892"/>
            <a:ext cx="4538335" cy="358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452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xmlns="" id="{2BDBCBE6-500A-41CB-9EE5-858428113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8989"/>
            <a:ext cx="4685888" cy="5309011"/>
          </a:xfrm>
          <a:prstGeom prst="rect">
            <a:avLst/>
          </a:prstGeom>
        </p:spPr>
      </p:pic>
      <p:grpSp>
        <p:nvGrpSpPr>
          <p:cNvPr id="3" name="Group 2"/>
          <p:cNvGrpSpPr/>
          <p:nvPr/>
        </p:nvGrpSpPr>
        <p:grpSpPr>
          <a:xfrm>
            <a:off x="3657601" y="0"/>
            <a:ext cx="8795658" cy="6348248"/>
            <a:chOff x="559754" y="0"/>
            <a:chExt cx="5656217" cy="3622932"/>
          </a:xfrm>
        </p:grpSpPr>
        <p:pic>
          <p:nvPicPr>
            <p:cNvPr id="5" name="图片 4">
              <a:extLst>
                <a:ext uri="{FF2B5EF4-FFF2-40B4-BE49-F238E27FC236}">
                  <a16:creationId xmlns:a16="http://schemas.microsoft.com/office/drawing/2014/main" xmlns="" id="{017CFDA8-22F1-4263-AAA0-719FB3131C3B}"/>
                </a:ext>
              </a:extLst>
            </p:cNvPr>
            <p:cNvPicPr>
              <a:picLocks noChangeAspect="1"/>
            </p:cNvPicPr>
            <p:nvPr/>
          </p:nvPicPr>
          <p:blipFill>
            <a:blip r:embed="rId3"/>
            <a:stretch>
              <a:fillRect/>
            </a:stretch>
          </p:blipFill>
          <p:spPr>
            <a:xfrm>
              <a:off x="559754" y="0"/>
              <a:ext cx="5656217" cy="3622932"/>
            </a:xfrm>
            <a:prstGeom prst="rect">
              <a:avLst/>
            </a:prstGeom>
          </p:spPr>
        </p:pic>
        <p:sp>
          <p:nvSpPr>
            <p:cNvPr id="2" name="TextBox 1"/>
            <p:cNvSpPr txBox="1"/>
            <p:nvPr/>
          </p:nvSpPr>
          <p:spPr>
            <a:xfrm>
              <a:off x="1350541" y="1154674"/>
              <a:ext cx="4176989" cy="1738910"/>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FF0000"/>
                  </a:solidFill>
                  <a:effectLst/>
                  <a:latin typeface="Cambria" panose="02040503050406030204" pitchFamily="18" charset="0"/>
                  <a:ea typeface="Cambria" panose="02040503050406030204" pitchFamily="18" charset="0"/>
                </a:rPr>
                <a:t>Việc lựa chọn thể hiện cảm xúc phù hợp ở từng tình huống sẽ giúp các em trở thành một người lịch sự, tinh tế, không để cảm xúc của mình ảnh hưởng tiêu cực đến mọi người xung quanh.</a:t>
              </a:r>
              <a:endParaRPr lang="vi-VN" sz="4800" b="1" dirty="0">
                <a:solidFill>
                  <a:srgbClr val="FF0000"/>
                </a:solidFill>
                <a:effectLst/>
                <a:latin typeface="Cambria" panose="02040503050406030204" pitchFamily="18" charset="0"/>
                <a:ea typeface="Cambria" panose="02040503050406030204" pitchFamily="18" charset="0"/>
              </a:endParaRPr>
            </a:p>
          </p:txBody>
        </p:sp>
      </p:grpSp>
      <p:pic>
        <p:nvPicPr>
          <p:cNvPr id="8" name="Picture 7" descr="A close up of a logo&#10;&#10;Description automatically generated">
            <a:extLst>
              <a:ext uri="{FF2B5EF4-FFF2-40B4-BE49-F238E27FC236}">
                <a16:creationId xmlns:a16="http://schemas.microsoft.com/office/drawing/2014/main" xmlns="" id="{0B19EA6F-4538-FD61-AE91-36D52DF7F5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55" y="627487"/>
            <a:ext cx="4277711" cy="1233009"/>
          </a:xfrm>
          <a:prstGeom prst="rect">
            <a:avLst/>
          </a:prstGeom>
        </p:spPr>
      </p:pic>
    </p:spTree>
    <p:extLst>
      <p:ext uri="{BB962C8B-B14F-4D97-AF65-F5344CB8AC3E}">
        <p14:creationId xmlns:p14="http://schemas.microsoft.com/office/powerpoint/2010/main" val="294109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xmlns=""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xmlns=""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xmlns=""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3251794" y="770917"/>
            <a:ext cx="8940206" cy="6448671"/>
          </a:xfrm>
          <a:prstGeom prst="rect">
            <a:avLst/>
          </a:prstGeom>
        </p:spPr>
      </p:pic>
      <p:pic>
        <p:nvPicPr>
          <p:cNvPr id="4" name="图片 6">
            <a:extLst>
              <a:ext uri="{FF2B5EF4-FFF2-40B4-BE49-F238E27FC236}">
                <a16:creationId xmlns:a16="http://schemas.microsoft.com/office/drawing/2014/main" xmlns="" id="{2932B0E6-B449-CF09-2C59-EEAAAC165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16" y="516454"/>
            <a:ext cx="4774625" cy="6248400"/>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xmlns="" id="{01195BD8-440F-5D71-2BC6-1686DA5EB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4510" y="1513490"/>
            <a:ext cx="6065460" cy="4686946"/>
          </a:xfrm>
          <a:prstGeom prst="rect">
            <a:avLst/>
          </a:prstGeom>
        </p:spPr>
      </p:pic>
    </p:spTree>
    <p:extLst>
      <p:ext uri="{BB962C8B-B14F-4D97-AF65-F5344CB8AC3E}">
        <p14:creationId xmlns:p14="http://schemas.microsoft.com/office/powerpoint/2010/main" val="2122552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xmlns=""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xmlns=""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xmlns=""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xmlns=""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xmlns=""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xmlns=""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xmlns="" id="{C52878B0-FE1D-B090-38E4-0785DA1E99D1}"/>
              </a:ext>
            </a:extLst>
          </p:cNvPr>
          <p:cNvSpPr txBox="1"/>
          <p:nvPr/>
        </p:nvSpPr>
        <p:spPr>
          <a:xfrm>
            <a:off x="1250731" y="2315443"/>
            <a:ext cx="7126014" cy="3001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2</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err="1">
                <a:solidFill>
                  <a:srgbClr val="FF3399"/>
                </a:solidFill>
                <a:latin typeface="Cambria" panose="02040503050406030204" pitchFamily="18" charset="0"/>
                <a:ea typeface="Cambria" panose="02040503050406030204" pitchFamily="18" charset="0"/>
              </a:rPr>
              <a:t>Thực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hành</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thể</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hiện</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cảm</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xúc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phù</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hợp</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950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xmlns=""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pic>
        <p:nvPicPr>
          <p:cNvPr id="3" name="图片 2">
            <a:extLst>
              <a:ext uri="{FF2B5EF4-FFF2-40B4-BE49-F238E27FC236}">
                <a16:creationId xmlns:a16="http://schemas.microsoft.com/office/drawing/2014/main" xmlns="" id="{78F1D6D4-4AA8-C4FA-F7BC-ABA1E274F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5" t="10668" r="10290" b="6831"/>
          <a:stretch/>
        </p:blipFill>
        <p:spPr>
          <a:xfrm flipH="1">
            <a:off x="8412481" y="2529397"/>
            <a:ext cx="3779520" cy="4328603"/>
          </a:xfrm>
          <a:prstGeom prst="rect">
            <a:avLst/>
          </a:prstGeom>
        </p:spPr>
      </p:pic>
      <p:grpSp>
        <p:nvGrpSpPr>
          <p:cNvPr id="4" name="Group 3">
            <a:extLst>
              <a:ext uri="{FF2B5EF4-FFF2-40B4-BE49-F238E27FC236}">
                <a16:creationId xmlns:a16="http://schemas.microsoft.com/office/drawing/2014/main" xmlns="" id="{2E15F9BB-3ACE-83A5-EC0D-D0B2708DC364}"/>
              </a:ext>
            </a:extLst>
          </p:cNvPr>
          <p:cNvGrpSpPr/>
          <p:nvPr/>
        </p:nvGrpSpPr>
        <p:grpSpPr>
          <a:xfrm>
            <a:off x="1336213" y="900436"/>
            <a:ext cx="8375346" cy="1926847"/>
            <a:chOff x="2098452" y="1632858"/>
            <a:chExt cx="7221356" cy="3331028"/>
          </a:xfrm>
        </p:grpSpPr>
        <p:sp>
          <p:nvSpPr>
            <p:cNvPr id="6" name="任意多边形: 形状 3">
              <a:extLst>
                <a:ext uri="{FF2B5EF4-FFF2-40B4-BE49-F238E27FC236}">
                  <a16:creationId xmlns:a16="http://schemas.microsoft.com/office/drawing/2014/main" xmlns="" id="{CCD68793-2184-CB40-ED44-F1FED540F06A}"/>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2" name="Rectangle 11">
              <a:extLst>
                <a:ext uri="{FF2B5EF4-FFF2-40B4-BE49-F238E27FC236}">
                  <a16:creationId xmlns:a16="http://schemas.microsoft.com/office/drawing/2014/main" xmlns="" id="{A6DAC12F-CDD4-A32F-4A12-6D0C1EA91308}"/>
                </a:ext>
              </a:extLst>
            </p:cNvPr>
            <p:cNvSpPr/>
            <p:nvPr/>
          </p:nvSpPr>
          <p:spPr>
            <a:xfrm>
              <a:off x="2266582" y="2374837"/>
              <a:ext cx="6885095" cy="1281879"/>
            </a:xfrm>
            <a:prstGeom prst="rect">
              <a:avLst/>
            </a:prstGeom>
          </p:spPr>
          <p:txBody>
            <a:bodyPr wrap="square">
              <a:spAutoFit/>
            </a:bodyPr>
            <a:lstStyle/>
            <a:p>
              <a:pPr algn="just"/>
              <a:r>
                <a:rPr lang="en-US" sz="3200" b="1" i="0" dirty="0" err="1">
                  <a:solidFill>
                    <a:srgbClr val="FF0000"/>
                  </a:solidFill>
                  <a:effectLst/>
                  <a:latin typeface="Cambria" panose="02040503050406030204" pitchFamily="18" charset="0"/>
                  <a:ea typeface="Cambria" panose="02040503050406030204" pitchFamily="18" charset="0"/>
                </a:rPr>
                <a:t>Nêu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những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mang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lại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hoặc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tiêu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cho</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310F7722-1E8E-5B07-2A9B-C90C0A3E7653}"/>
              </a:ext>
            </a:extLst>
          </p:cNvPr>
          <p:cNvGrpSpPr/>
          <p:nvPr/>
        </p:nvGrpSpPr>
        <p:grpSpPr>
          <a:xfrm>
            <a:off x="632020" y="3086587"/>
            <a:ext cx="8375346" cy="1926847"/>
            <a:chOff x="2098452" y="1632858"/>
            <a:chExt cx="7221356" cy="3331028"/>
          </a:xfrm>
        </p:grpSpPr>
        <p:sp>
          <p:nvSpPr>
            <p:cNvPr id="18" name="任意多边形: 形状 3">
              <a:extLst>
                <a:ext uri="{FF2B5EF4-FFF2-40B4-BE49-F238E27FC236}">
                  <a16:creationId xmlns:a16="http://schemas.microsoft.com/office/drawing/2014/main" xmlns="" id="{2CCE5F9D-977C-F90A-B722-AC5F31748ECF}"/>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9" name="Rectangle 18">
              <a:extLst>
                <a:ext uri="{FF2B5EF4-FFF2-40B4-BE49-F238E27FC236}">
                  <a16:creationId xmlns:a16="http://schemas.microsoft.com/office/drawing/2014/main" xmlns="" id="{4C413B21-D589-795B-DC3A-12455702A773}"/>
                </a:ext>
              </a:extLst>
            </p:cNvPr>
            <p:cNvSpPr/>
            <p:nvPr/>
          </p:nvSpPr>
          <p:spPr>
            <a:xfrm>
              <a:off x="2284706" y="2283988"/>
              <a:ext cx="6885095" cy="1862236"/>
            </a:xfrm>
            <a:prstGeom prst="rect">
              <a:avLst/>
            </a:prstGeom>
          </p:spPr>
          <p:txBody>
            <a:bodyPr wrap="square">
              <a:spAutoFit/>
            </a:bodyPr>
            <a:lstStyle/>
            <a:p>
              <a:pPr algn="just"/>
              <a:r>
                <a:rPr lang="en-US" sz="3200" b="1" i="0" dirty="0">
                  <a:solidFill>
                    <a:srgbClr val="FF0000"/>
                  </a:solidFill>
                  <a:effectLst/>
                  <a:latin typeface="Cambria" panose="02040503050406030204" pitchFamily="18" charset="0"/>
                  <a:ea typeface="Cambria" panose="02040503050406030204" pitchFamily="18" charset="0"/>
                </a:rPr>
                <a:t>Chia </a:t>
              </a:r>
              <a:r>
                <a:rPr lang="en-US" sz="3200" b="1" i="0" dirty="0" err="1">
                  <a:solidFill>
                    <a:srgbClr val="FF0000"/>
                  </a:solidFill>
                  <a:effectLst/>
                  <a:latin typeface="Cambria" panose="02040503050406030204" pitchFamily="18" charset="0"/>
                  <a:ea typeface="Cambria" panose="02040503050406030204" pitchFamily="18" charset="0"/>
                </a:rPr>
                <a:t>sẻ</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cách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thể</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của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trong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đó</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04190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xmlns=""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graphicFrame>
        <p:nvGraphicFramePr>
          <p:cNvPr id="2" name="Table 1">
            <a:extLst>
              <a:ext uri="{FF2B5EF4-FFF2-40B4-BE49-F238E27FC236}">
                <a16:creationId xmlns:a16="http://schemas.microsoft.com/office/drawing/2014/main" xmlns="" id="{FDD1B9F5-E23B-2967-7040-D7E45348FBDD}"/>
              </a:ext>
            </a:extLst>
          </p:cNvPr>
          <p:cNvGraphicFramePr>
            <a:graphicFrameLocks noGrp="1"/>
          </p:cNvGraphicFramePr>
          <p:nvPr>
            <p:extLst>
              <p:ext uri="{D42A27DB-BD31-4B8C-83A1-F6EECF244321}">
                <p14:modId xmlns:p14="http://schemas.microsoft.com/office/powerpoint/2010/main" val="389180490"/>
              </p:ext>
            </p:extLst>
          </p:nvPr>
        </p:nvGraphicFramePr>
        <p:xfrm>
          <a:off x="924907" y="1261241"/>
          <a:ext cx="10436776" cy="4775284"/>
        </p:xfrm>
        <a:graphic>
          <a:graphicData uri="http://schemas.openxmlformats.org/drawingml/2006/table">
            <a:tbl>
              <a:tblPr/>
              <a:tblGrid>
                <a:gridCol w="5218388">
                  <a:extLst>
                    <a:ext uri="{9D8B030D-6E8A-4147-A177-3AD203B41FA5}">
                      <a16:colId xmlns:a16="http://schemas.microsoft.com/office/drawing/2014/main" xmlns="" val="3859829427"/>
                    </a:ext>
                  </a:extLst>
                </a:gridCol>
                <a:gridCol w="5218388">
                  <a:extLst>
                    <a:ext uri="{9D8B030D-6E8A-4147-A177-3AD203B41FA5}">
                      <a16:colId xmlns:a16="http://schemas.microsoft.com/office/drawing/2014/main" xmlns="" val="3113747354"/>
                    </a:ext>
                  </a:extLst>
                </a:gridCol>
              </a:tblGrid>
              <a:tr h="940680">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tích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tiêu</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120244701"/>
                  </a:ext>
                </a:extLst>
              </a:tr>
              <a:tr h="3736424">
                <a:tc>
                  <a:txBody>
                    <a:bodyPr/>
                    <a:lstStyle/>
                    <a:p>
                      <a:pPr algn="just" fontAlgn="t"/>
                      <a:r>
                        <a:rPr lang="vi-VN" sz="2800" dirty="0">
                          <a:effectLst/>
                          <a:latin typeface="Cambria" panose="02040503050406030204" pitchFamily="18" charset="0"/>
                          <a:ea typeface="Cambria" panose="02040503050406030204" pitchFamily="18" charset="0"/>
                        </a:rPr>
                        <a:t> - Cô giáo và các bạn trong lớp bất ngờ tổ chức sinh nhật cho mình. </a:t>
                      </a:r>
                    </a:p>
                    <a:p>
                      <a:pPr algn="just" fontAlgn="t"/>
                      <a:r>
                        <a:rPr lang="vi-VN" sz="2800" dirty="0">
                          <a:effectLst/>
                          <a:latin typeface="Cambria" panose="02040503050406030204" pitchFamily="18" charset="0"/>
                          <a:ea typeface="Cambria" panose="02040503050406030204" pitchFamily="18" charset="0"/>
                        </a:rPr>
                        <a:t> - Trên đường đi học về mình nhặt được túi tiền và ngay lập tức nhờ các chú công an trả lại cho chủ nhân của chiếc túi tiền đó. </a:t>
                      </a:r>
                      <a:endParaRPr lang="en-US" sz="2800" dirty="0">
                        <a:effectLst/>
                        <a:latin typeface="Cambria" panose="02040503050406030204" pitchFamily="18" charset="0"/>
                        <a:ea typeface="Cambria" panose="02040503050406030204" pitchFamily="18" charset="0"/>
                      </a:endParaRPr>
                    </a:p>
                    <a:p>
                      <a:pPr algn="just" fontAlgn="t"/>
                      <a:r>
                        <a:rPr lang="vi-VN" sz="2800" dirty="0">
                          <a:effectLst/>
                          <a:latin typeface="Cambria" panose="02040503050406030204" pitchFamily="18" charset="0"/>
                          <a:ea typeface="Cambria" panose="02040503050406030204" pitchFamily="18" charset="0"/>
                        </a:rPr>
                        <a:t>-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tc>
                  <a:txBody>
                    <a:bodyPr/>
                    <a:lstStyle/>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nam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đùa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tóc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lớp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học</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mất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hộp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bút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màu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liền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đổ</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lỗi</a:t>
                      </a:r>
                      <a:r>
                        <a:rPr lang="en-US" sz="2800" dirty="0">
                          <a:effectLst/>
                          <a:latin typeface="Cambria" panose="02040503050406030204" pitchFamily="18" charset="0"/>
                          <a:ea typeface="Cambria" panose="02040503050406030204" pitchFamily="18" charset="0"/>
                        </a:rPr>
                        <a:t> do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lấy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vì</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ngồi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ấy</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extLst>
                  <a:ext uri="{0D108BD9-81ED-4DB2-BD59-A6C34878D82A}">
                    <a16:rowId xmlns:a16="http://schemas.microsoft.com/office/drawing/2014/main" xmlns="" val="1603499537"/>
                  </a:ext>
                </a:extLst>
              </a:tr>
            </a:tbl>
          </a:graphicData>
        </a:graphic>
      </p:graphicFrame>
    </p:spTree>
    <p:extLst>
      <p:ext uri="{BB962C8B-B14F-4D97-AF65-F5344CB8AC3E}">
        <p14:creationId xmlns:p14="http://schemas.microsoft.com/office/powerpoint/2010/main" val="2077669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xmlns=""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xmlns="" id="{E39CE34A-F040-177A-DC32-71AD500D6237}"/>
              </a:ext>
            </a:extLst>
          </p:cNvPr>
          <p:cNvSpPr/>
          <p:nvPr/>
        </p:nvSpPr>
        <p:spPr>
          <a:xfrm>
            <a:off x="390373" y="159103"/>
            <a:ext cx="11549379" cy="1219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Mỗi nhóm lựa chọn một tình huống để sắm vai thể hiện kĩ năng kiểm soát cảm xúc.</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962A309F-FF66-78DE-5BD6-B793D4756EEB}"/>
              </a:ext>
            </a:extLst>
          </p:cNvPr>
          <p:cNvPicPr>
            <a:picLocks noChangeAspect="1"/>
          </p:cNvPicPr>
          <p:nvPr/>
        </p:nvPicPr>
        <p:blipFill>
          <a:blip r:embed="rId2"/>
          <a:stretch>
            <a:fillRect/>
          </a:stretch>
        </p:blipFill>
        <p:spPr>
          <a:xfrm>
            <a:off x="735725" y="1502650"/>
            <a:ext cx="6852415" cy="2343854"/>
          </a:xfrm>
          <a:prstGeom prst="rect">
            <a:avLst/>
          </a:prstGeom>
        </p:spPr>
      </p:pic>
      <p:pic>
        <p:nvPicPr>
          <p:cNvPr id="6" name="Picture 5">
            <a:extLst>
              <a:ext uri="{FF2B5EF4-FFF2-40B4-BE49-F238E27FC236}">
                <a16:creationId xmlns:a16="http://schemas.microsoft.com/office/drawing/2014/main" xmlns="" id="{D4191BB3-2BD7-D0E4-1F89-B45FAA0F5879}"/>
              </a:ext>
            </a:extLst>
          </p:cNvPr>
          <p:cNvPicPr>
            <a:picLocks noChangeAspect="1"/>
          </p:cNvPicPr>
          <p:nvPr/>
        </p:nvPicPr>
        <p:blipFill>
          <a:blip r:embed="rId3"/>
          <a:stretch>
            <a:fillRect/>
          </a:stretch>
        </p:blipFill>
        <p:spPr>
          <a:xfrm>
            <a:off x="4466897" y="3943338"/>
            <a:ext cx="7099245" cy="2588019"/>
          </a:xfrm>
          <a:prstGeom prst="rect">
            <a:avLst/>
          </a:prstGeom>
        </p:spPr>
      </p:pic>
    </p:spTree>
    <p:extLst>
      <p:ext uri="{BB962C8B-B14F-4D97-AF65-F5344CB8AC3E}">
        <p14:creationId xmlns:p14="http://schemas.microsoft.com/office/powerpoint/2010/main" val="41840566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xmlns=""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xmlns=""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xmlns=""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xmlns=""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xmlns=""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7198984-E69E-417F-6BCE-F425908C7C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xmlns=""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xmlns="" id="{7C111DA5-9973-306E-6EBA-BB786AD4A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xmlns=""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xmlns=""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xmlns="" id="{6E89717D-0C4B-4D90-0B4A-C78F5EBB2024}"/>
              </a:ext>
            </a:extLst>
          </p:cNvPr>
          <p:cNvSpPr txBox="1"/>
          <p:nvPr/>
        </p:nvSpPr>
        <p:spPr>
          <a:xfrm>
            <a:off x="470834" y="976461"/>
            <a:ext cx="11430000" cy="119181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vi-VN" sz="3200" dirty="0">
                <a:solidFill>
                  <a:prstClr val="black"/>
                </a:solidFill>
                <a:latin typeface="Calibri"/>
              </a:rPr>
              <a:t>Giờ ra chơi, Hiếu tình Cờ nghe thấy Nam và Bình ngồi cuối lớp đang nói những điều không hay về mình.</a:t>
            </a:r>
            <a:endParaRPr kumimoji="0" lang="en-US" sz="3200" b="0" i="0" u="none" strike="noStrike" kern="1200" cap="none" spc="0" normalizeH="0" baseline="0" noProof="0" dirty="0">
              <a:ln>
                <a:noFill/>
              </a:ln>
              <a:solidFill>
                <a:prstClr val="black"/>
              </a:solidFill>
              <a:effectLst/>
              <a:uLnTx/>
              <a:uFillTx/>
              <a:latin typeface="Calibri"/>
            </a:endParaRPr>
          </a:p>
        </p:txBody>
      </p:sp>
      <p:sp>
        <p:nvSpPr>
          <p:cNvPr id="4" name="TextBox 3">
            <a:extLst>
              <a:ext uri="{FF2B5EF4-FFF2-40B4-BE49-F238E27FC236}">
                <a16:creationId xmlns:a16="http://schemas.microsoft.com/office/drawing/2014/main" xmlns=""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1</a:t>
            </a:r>
          </a:p>
        </p:txBody>
      </p:sp>
      <p:pic>
        <p:nvPicPr>
          <p:cNvPr id="10" name="Picture 9">
            <a:extLst>
              <a:ext uri="{FF2B5EF4-FFF2-40B4-BE49-F238E27FC236}">
                <a16:creationId xmlns:a16="http://schemas.microsoft.com/office/drawing/2014/main" xmlns=""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xmlns=""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xmlns="" id="{52D5BFCA-AFF1-1F7A-A179-89BE487980E2}"/>
              </a:ext>
            </a:extLst>
          </p:cNvPr>
          <p:cNvSpPr/>
          <p:nvPr/>
        </p:nvSpPr>
        <p:spPr>
          <a:xfrm>
            <a:off x="963477" y="2774731"/>
            <a:ext cx="10629433" cy="38625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altLang="zh-CN" sz="2800" dirty="0">
                <a:solidFill>
                  <a:srgbClr val="FF0000"/>
                </a:solidFill>
                <a:latin typeface="Cambria" panose="02040503050406030204" pitchFamily="18" charset="0"/>
                <a:ea typeface="Cambria" panose="02040503050406030204" pitchFamily="18" charset="0"/>
              </a:rPr>
              <a:t>Em sẽ hít thở thật sâu để lấy lại bình tĩnh. Sau đó suy nghĩ theo hướng tích cực là chắc các bạn cũng nghe ai đó nói chưa đúng sự thật về mình. Sau đó, em từ tốn đến gần các bạn và nói: “Mình vừa đi qua thì vô tình nghe được các bạn có điều gì đó chưa hài lòng về mình. Nếu có thể, các bạn hãy chia sẻ trực tiếp với mình để chúng ta cùng giải quyết, tránh hiểu lầm nhau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xmlns=""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xmlns=""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06" y="146538"/>
            <a:ext cx="6858000" cy="6858000"/>
          </a:xfrm>
          <a:prstGeom prst="rect">
            <a:avLst/>
          </a:prstGeom>
        </p:spPr>
      </p:pic>
      <p:grpSp>
        <p:nvGrpSpPr>
          <p:cNvPr id="5" name="Group 1261">
            <a:extLst>
              <a:ext uri="{FF2B5EF4-FFF2-40B4-BE49-F238E27FC236}">
                <a16:creationId xmlns:a16="http://schemas.microsoft.com/office/drawing/2014/main" xmlns="" id="{5515A1F4-1A0D-41AB-982B-981675AC8632}"/>
              </a:ext>
            </a:extLst>
          </p:cNvPr>
          <p:cNvGrpSpPr/>
          <p:nvPr/>
        </p:nvGrpSpPr>
        <p:grpSpPr>
          <a:xfrm>
            <a:off x="3411605" y="3230883"/>
            <a:ext cx="467620" cy="422875"/>
            <a:chOff x="0" y="0"/>
            <a:chExt cx="935237" cy="845748"/>
          </a:xfrm>
        </p:grpSpPr>
        <p:sp>
          <p:nvSpPr>
            <p:cNvPr id="6" name="Shape 1259">
              <a:extLst>
                <a:ext uri="{FF2B5EF4-FFF2-40B4-BE49-F238E27FC236}">
                  <a16:creationId xmlns:a16="http://schemas.microsoft.com/office/drawing/2014/main" xmlns=""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xmlns=""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xmlns=""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25388" y="-368969"/>
            <a:ext cx="6678511" cy="6678511"/>
          </a:xfrm>
          <a:prstGeom prst="rect">
            <a:avLst/>
          </a:prstGeom>
        </p:spPr>
      </p:pic>
      <p:pic>
        <p:nvPicPr>
          <p:cNvPr id="9" name="Picture 8"/>
          <p:cNvPicPr>
            <a:picLocks noChangeAspect="1"/>
          </p:cNvPicPr>
          <p:nvPr/>
        </p:nvPicPr>
        <p:blipFill>
          <a:blip r:embed="rId5"/>
          <a:stretch>
            <a:fillRect/>
          </a:stretch>
        </p:blipFill>
        <p:spPr>
          <a:xfrm>
            <a:off x="1278733" y="3617967"/>
            <a:ext cx="5346655" cy="2865368"/>
          </a:xfrm>
          <a:prstGeom prst="rect">
            <a:avLst/>
          </a:prstGeom>
        </p:spPr>
      </p:pic>
    </p:spTree>
    <p:extLst>
      <p:ext uri="{BB962C8B-B14F-4D97-AF65-F5344CB8AC3E}">
        <p14:creationId xmlns:p14="http://schemas.microsoft.com/office/powerpoint/2010/main" val="3412388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xmlns=""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xmlns=""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xmlns="" id="{6E89717D-0C4B-4D90-0B4A-C78F5EBB2024}"/>
              </a:ext>
            </a:extLst>
          </p:cNvPr>
          <p:cNvSpPr txBox="1"/>
          <p:nvPr/>
        </p:nvSpPr>
        <p:spPr>
          <a:xfrm>
            <a:off x="470834" y="976461"/>
            <a:ext cx="11430000" cy="173664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en-US" sz="3200" dirty="0">
                <a:solidFill>
                  <a:prstClr val="black"/>
                </a:solidFill>
                <a:latin typeface="Calibri"/>
              </a:rPr>
              <a:t>N</a:t>
            </a:r>
            <a:r>
              <a:rPr lang="vi-VN" sz="3200" dirty="0">
                <a:solidFill>
                  <a:prstClr val="black"/>
                </a:solidFill>
                <a:latin typeface="Calibri"/>
              </a:rPr>
              <a:t>hân dịp sinh nhật, An được bố tặng máy chơi điện tử cầm tay. An rất thích và giữa gìn cẩn thận món đồ này. Anh Minh hàng xóm trong một lần sang chơi đã vô tình làm hỏng nó.</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xmlns=""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xmlns=""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xmlns="" id="{52D5BFCA-AFF1-1F7A-A179-89BE487980E2}"/>
              </a:ext>
            </a:extLst>
          </p:cNvPr>
          <p:cNvSpPr/>
          <p:nvPr/>
        </p:nvSpPr>
        <p:spPr>
          <a:xfrm>
            <a:off x="963477" y="3079531"/>
            <a:ext cx="10629433" cy="35577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2800" dirty="0">
                <a:solidFill>
                  <a:srgbClr val="FF0000"/>
                </a:solidFill>
                <a:latin typeface="Cambria" panose="02040503050406030204" pitchFamily="18" charset="0"/>
                <a:ea typeface="Cambria" panose="02040503050406030204" pitchFamily="18" charset="0"/>
              </a:rPr>
              <a:t>E</a:t>
            </a:r>
            <a:r>
              <a:rPr lang="vi-VN" altLang="zh-CN" sz="2800" dirty="0">
                <a:solidFill>
                  <a:srgbClr val="FF0000"/>
                </a:solidFill>
                <a:latin typeface="Cambria" panose="02040503050406030204" pitchFamily="18" charset="0"/>
                <a:ea typeface="Cambria" panose="02040503050406030204" pitchFamily="18" charset="0"/>
              </a:rPr>
              <a:t>m cần hít thở sâu để lấy lại bình tĩnh. Em tự đặt mình vào vị trí của anh Minh và nghĩ chắc anh cũng không cố tình làm hỏng nó, khi làm máy hỏng như vậy chắc anh cũng rất ngại và khó xử. Cuối cùng, mình sẽ vui vẻ bảo với anh: “Không sao đâu anh ạ, em biết anh cũng không cố ý làm hỏng nó mà, để em đợi bố về nhờ bố sửa lại, hôm sau anh lại sang chơi cùng em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mn-cs"/>
            </a:endParaRPr>
          </a:p>
        </p:txBody>
      </p:sp>
    </p:spTree>
    <p:extLst>
      <p:ext uri="{BB962C8B-B14F-4D97-AF65-F5344CB8AC3E}">
        <p14:creationId xmlns:p14="http://schemas.microsoft.com/office/powerpoint/2010/main" val="30545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xmlns=""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xmlns=""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xmlns=""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51807" y="-762204"/>
            <a:ext cx="11367198" cy="6858000"/>
          </a:xfrm>
          <a:prstGeom prst="rect">
            <a:avLst/>
          </a:prstGeom>
        </p:spPr>
      </p:pic>
      <p:sp>
        <p:nvSpPr>
          <p:cNvPr id="4" name="TextBox 3">
            <a:extLst>
              <a:ext uri="{FF2B5EF4-FFF2-40B4-BE49-F238E27FC236}">
                <a16:creationId xmlns:a16="http://schemas.microsoft.com/office/drawing/2014/main" xmlns="" id="{528D0710-9F79-F637-5706-C34597533E9D}"/>
              </a:ext>
            </a:extLst>
          </p:cNvPr>
          <p:cNvSpPr txBox="1"/>
          <p:nvPr/>
        </p:nvSpPr>
        <p:spPr>
          <a:xfrm>
            <a:off x="602972" y="1921144"/>
            <a:ext cx="11216473" cy="40318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3200" b="1" dirty="0">
                <a:solidFill>
                  <a:srgbClr val="002060"/>
                </a:solidFill>
                <a:latin typeface="UTM Avo" panose="02040603050506020204" pitchFamily="18" charset="0"/>
              </a:rPr>
              <a:t> </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Như vậy, chúng ta đã trải nghiệm đủ 3 bước của việc</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kiểm soát cảm xúc:</a:t>
            </a:r>
          </a:p>
          <a:p>
            <a:pPr lvl="0" algn="just"/>
            <a:r>
              <a:rPr lang="vi-VN" sz="3200" b="1" dirty="0">
                <a:solidFill>
                  <a:srgbClr val="002060"/>
                </a:solidFill>
                <a:latin typeface="UTM Avo" panose="02040603050506020204" pitchFamily="18" charset="0"/>
              </a:rPr>
              <a:t>– Nhận diện cảm xúc;</a:t>
            </a:r>
          </a:p>
          <a:p>
            <a:pPr lvl="0" algn="just"/>
            <a:r>
              <a:rPr lang="vi-VN" sz="3200" b="1" dirty="0">
                <a:solidFill>
                  <a:srgbClr val="002060"/>
                </a:solidFill>
                <a:latin typeface="UTM Avo" panose="02040603050506020204" pitchFamily="18" charset="0"/>
              </a:rPr>
              <a:t>– Cân bằng cảm xúc;</a:t>
            </a:r>
          </a:p>
          <a:p>
            <a:pPr lvl="0" algn="just"/>
            <a:r>
              <a:rPr lang="vi-VN" sz="3200" b="1" dirty="0">
                <a:solidFill>
                  <a:srgbClr val="002060"/>
                </a:solidFill>
                <a:latin typeface="UTM Avo" panose="02040603050506020204" pitchFamily="18" charset="0"/>
              </a:rPr>
              <a:t>– Thể hiện cảm xúc phù hợp. Nếu trong cuộc sống, chúng ta vận dụng được những “bí kíp” của các bước này thì cuộc sống của chúng ta sẽ dễ chịu ơn những người sống quanh ta cũng sẽ hạnh phúc hơn.</a:t>
            </a:r>
          </a:p>
        </p:txBody>
      </p:sp>
      <p:pic>
        <p:nvPicPr>
          <p:cNvPr id="3" name="Picture 2" descr="A close up of a logo&#10;&#10;Description automatically generated">
            <a:extLst>
              <a:ext uri="{FF2B5EF4-FFF2-40B4-BE49-F238E27FC236}">
                <a16:creationId xmlns:a16="http://schemas.microsoft.com/office/drawing/2014/main" xmlns="" id="{9EF49024-733B-3232-4109-DC9A7FE69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986" y="294290"/>
            <a:ext cx="5476084" cy="1578429"/>
          </a:xfrm>
          <a:prstGeom prst="rect">
            <a:avLst/>
          </a:prstGeom>
        </p:spPr>
      </p:pic>
    </p:spTree>
    <p:extLst>
      <p:ext uri="{BB962C8B-B14F-4D97-AF65-F5344CB8AC3E}">
        <p14:creationId xmlns:p14="http://schemas.microsoft.com/office/powerpoint/2010/main" val="478079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xmlns=""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xmlns=""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xmlns=""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459879" y="1085754"/>
            <a:ext cx="7891099" cy="5691938"/>
          </a:xfrm>
          <a:prstGeom prst="rect">
            <a:avLst/>
          </a:prstGeom>
        </p:spPr>
      </p:pic>
      <p:pic>
        <p:nvPicPr>
          <p:cNvPr id="9" name="图片 8">
            <a:extLst>
              <a:ext uri="{FF2B5EF4-FFF2-40B4-BE49-F238E27FC236}">
                <a16:creationId xmlns:a16="http://schemas.microsoft.com/office/drawing/2014/main" xmlns="" id="{9D0AA7E4-9436-4A5B-B748-E43D859C5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4600" y="775703"/>
            <a:ext cx="11367198" cy="6858000"/>
          </a:xfrm>
          <a:prstGeom prst="rect">
            <a:avLst/>
          </a:prstGeom>
        </p:spPr>
      </p:pic>
      <p:pic>
        <p:nvPicPr>
          <p:cNvPr id="2" name="Picture 1">
            <a:extLst>
              <a:ext uri="{FF2B5EF4-FFF2-40B4-BE49-F238E27FC236}">
                <a16:creationId xmlns:a16="http://schemas.microsoft.com/office/drawing/2014/main" xmlns="" id="{A50CD58D-142E-8423-28E6-0F1F97101C6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6121219" y="221248"/>
            <a:ext cx="6070781" cy="6556444"/>
          </a:xfrm>
          <a:prstGeom prst="rect">
            <a:avLst/>
          </a:prstGeom>
        </p:spPr>
      </p:pic>
      <p:pic>
        <p:nvPicPr>
          <p:cNvPr id="5" name="Picture 4">
            <a:extLst>
              <a:ext uri="{FF2B5EF4-FFF2-40B4-BE49-F238E27FC236}">
                <a16:creationId xmlns:a16="http://schemas.microsoft.com/office/drawing/2014/main" xmlns="" id="{91F48E52-610A-44B7-963A-5DE4534CFA4A}"/>
              </a:ext>
            </a:extLst>
          </p:cNvPr>
          <p:cNvPicPr>
            <a:picLocks noChangeAspect="1"/>
          </p:cNvPicPr>
          <p:nvPr/>
        </p:nvPicPr>
        <p:blipFill>
          <a:blip r:embed="rId8"/>
          <a:stretch>
            <a:fillRect/>
          </a:stretch>
        </p:blipFill>
        <p:spPr>
          <a:xfrm>
            <a:off x="-211282" y="1590993"/>
            <a:ext cx="7821846" cy="3865199"/>
          </a:xfrm>
          <a:prstGeom prst="rect">
            <a:avLst/>
          </a:prstGeom>
        </p:spPr>
      </p:pic>
    </p:spTree>
    <p:extLst>
      <p:ext uri="{BB962C8B-B14F-4D97-AF65-F5344CB8AC3E}">
        <p14:creationId xmlns:p14="http://schemas.microsoft.com/office/powerpoint/2010/main" val="1722191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4CE744-EADE-1713-80C3-27C102D2B8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960" b="98400" l="3514" r="98083">
                        <a14:foregroundMark x1="69329" y1="48000" x2="93610" y2="84480"/>
                        <a14:foregroundMark x1="76038" y1="61920" x2="74601" y2="72800"/>
                        <a14:foregroundMark x1="66773" y1="65120" x2="63099" y2="71040"/>
                        <a14:foregroundMark x1="73962" y1="45760" x2="76038" y2="46720"/>
                        <a14:foregroundMark x1="82268" y1="46880" x2="63259" y2="51200"/>
                        <a14:foregroundMark x1="63259" y1="51200" x2="59744" y2="59040"/>
                        <a14:foregroundMark x1="75240" y1="45760" x2="79872" y2="45280"/>
                        <a14:foregroundMark x1="33706" y1="62880" x2="33706" y2="72160"/>
                        <a14:foregroundMark x1="29233" y1="63520" x2="32748" y2="73600"/>
                        <a14:foregroundMark x1="13099" y1="65120" x2="25080" y2="7376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89186" y="1963711"/>
            <a:ext cx="5258805" cy="5250404"/>
          </a:xfrm>
          <a:prstGeom prst="rect">
            <a:avLst/>
          </a:prstGeom>
        </p:spPr>
      </p:pic>
      <p:sp>
        <p:nvSpPr>
          <p:cNvPr id="7" name="Rectangle: Rounded Corners 6">
            <a:extLst>
              <a:ext uri="{FF2B5EF4-FFF2-40B4-BE49-F238E27FC236}">
                <a16:creationId xmlns:a16="http://schemas.microsoft.com/office/drawing/2014/main" xmlns="" id="{419516DC-0D14-23FF-FCF6-394A30B28280}"/>
              </a:ext>
            </a:extLst>
          </p:cNvPr>
          <p:cNvSpPr/>
          <p:nvPr/>
        </p:nvSpPr>
        <p:spPr>
          <a:xfrm>
            <a:off x="4651002" y="793079"/>
            <a:ext cx="7267730"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Vận dụng kĩ năng kiểm soát cảm xúc vào thực tế theo các bước: nhận diện cảm xúc, cân bằng cảm xúc, thể hiện cảm xúc phù hợp,..</a:t>
            </a:r>
          </a:p>
        </p:txBody>
      </p:sp>
    </p:spTree>
    <p:extLst>
      <p:ext uri="{BB962C8B-B14F-4D97-AF65-F5344CB8AC3E}">
        <p14:creationId xmlns:p14="http://schemas.microsoft.com/office/powerpoint/2010/main" val="3509122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配件&#10;&#10;描述已自动生成">
            <a:extLst>
              <a:ext uri="{FF2B5EF4-FFF2-40B4-BE49-F238E27FC236}">
                <a16:creationId xmlns:a16="http://schemas.microsoft.com/office/drawing/2014/main" xmlns="" id="{5101B067-F9FD-450A-8EC4-35B732715EDF}"/>
              </a:ext>
            </a:extLst>
          </p:cNvPr>
          <p:cNvPicPr>
            <a:picLocks noChangeAspect="1"/>
          </p:cNvPicPr>
          <p:nvPr/>
        </p:nvPicPr>
        <p:blipFill rotWithShape="1">
          <a:blip r:embed="rId2">
            <a:extLst>
              <a:ext uri="{28A0092B-C50C-407E-A947-70E740481C1C}">
                <a14:useLocalDpi xmlns:a14="http://schemas.microsoft.com/office/drawing/2010/main" val="0"/>
              </a:ext>
            </a:extLst>
          </a:blip>
          <a:srcRect l="67" t="71386" r="-3411" b="-2053"/>
          <a:stretch/>
        </p:blipFill>
        <p:spPr>
          <a:xfrm>
            <a:off x="258854" y="2017394"/>
            <a:ext cx="12465872" cy="5549850"/>
          </a:xfrm>
          <a:prstGeom prst="rect">
            <a:avLst/>
          </a:prstGeom>
        </p:spPr>
      </p:pic>
      <p:grpSp>
        <p:nvGrpSpPr>
          <p:cNvPr id="5" name="Group 1261">
            <a:extLst>
              <a:ext uri="{FF2B5EF4-FFF2-40B4-BE49-F238E27FC236}">
                <a16:creationId xmlns:a16="http://schemas.microsoft.com/office/drawing/2014/main" xmlns="" id="{F150478A-0863-4CAF-BA99-D319DB2F3817}"/>
              </a:ext>
            </a:extLst>
          </p:cNvPr>
          <p:cNvGrpSpPr/>
          <p:nvPr/>
        </p:nvGrpSpPr>
        <p:grpSpPr>
          <a:xfrm>
            <a:off x="4590129" y="919541"/>
            <a:ext cx="467620" cy="422875"/>
            <a:chOff x="0" y="0"/>
            <a:chExt cx="935237" cy="845748"/>
          </a:xfrm>
        </p:grpSpPr>
        <p:sp>
          <p:nvSpPr>
            <p:cNvPr id="6" name="Shape 1259">
              <a:extLst>
                <a:ext uri="{FF2B5EF4-FFF2-40B4-BE49-F238E27FC236}">
                  <a16:creationId xmlns:a16="http://schemas.microsoft.com/office/drawing/2014/main" xmlns="" id="{48246728-DC06-4A72-8C13-0C5FEEE2C0C9}"/>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xmlns="" id="{CF91E4C1-4F05-4A6E-8C87-6BE5AD451F4C}"/>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roup 1261">
            <a:extLst>
              <a:ext uri="{FF2B5EF4-FFF2-40B4-BE49-F238E27FC236}">
                <a16:creationId xmlns:a16="http://schemas.microsoft.com/office/drawing/2014/main" xmlns="" id="{1D8C1346-EC43-4009-9A20-C0F2769FD8D0}"/>
              </a:ext>
            </a:extLst>
          </p:cNvPr>
          <p:cNvGrpSpPr/>
          <p:nvPr/>
        </p:nvGrpSpPr>
        <p:grpSpPr>
          <a:xfrm>
            <a:off x="9006695" y="1823852"/>
            <a:ext cx="467620" cy="422875"/>
            <a:chOff x="0" y="0"/>
            <a:chExt cx="935237" cy="845748"/>
          </a:xfrm>
        </p:grpSpPr>
        <p:sp>
          <p:nvSpPr>
            <p:cNvPr id="11" name="Shape 1259">
              <a:extLst>
                <a:ext uri="{FF2B5EF4-FFF2-40B4-BE49-F238E27FC236}">
                  <a16:creationId xmlns:a16="http://schemas.microsoft.com/office/drawing/2014/main" xmlns="" id="{8DE1ACC3-73E8-4069-AC51-F864F4F6AED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2" name="Shape 1260">
              <a:extLst>
                <a:ext uri="{FF2B5EF4-FFF2-40B4-BE49-F238E27FC236}">
                  <a16:creationId xmlns:a16="http://schemas.microsoft.com/office/drawing/2014/main" xmlns="" id="{64C9D6DD-FF9B-4441-B9EC-6FBD64279080}"/>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roup 17"/>
          <p:cNvGrpSpPr/>
          <p:nvPr/>
        </p:nvGrpSpPr>
        <p:grpSpPr>
          <a:xfrm>
            <a:off x="3309251" y="533917"/>
            <a:ext cx="4350553" cy="4064817"/>
            <a:chOff x="3309251" y="533917"/>
            <a:chExt cx="4350553" cy="4064817"/>
          </a:xfrm>
        </p:grpSpPr>
        <p:pic>
          <p:nvPicPr>
            <p:cNvPr id="3" name="图片 2">
              <a:extLst>
                <a:ext uri="{FF2B5EF4-FFF2-40B4-BE49-F238E27FC236}">
                  <a16:creationId xmlns:a16="http://schemas.microsoft.com/office/drawing/2014/main" xmlns="" id="{BE88EA7E-F178-40B6-89D7-7B7486CAC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49237">
              <a:off x="3309251" y="533917"/>
              <a:ext cx="4350553" cy="4064817"/>
            </a:xfrm>
            <a:prstGeom prst="rect">
              <a:avLst/>
            </a:prstGeom>
          </p:spPr>
        </p:pic>
        <p:sp>
          <p:nvSpPr>
            <p:cNvPr id="16" name="TextBox 15"/>
            <p:cNvSpPr txBox="1"/>
            <p:nvPr/>
          </p:nvSpPr>
          <p:spPr>
            <a:xfrm>
              <a:off x="4199608" y="1707303"/>
              <a:ext cx="25613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Hôm</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nay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các</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em</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học</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bài</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gì</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a:t>
              </a:r>
            </a:p>
          </p:txBody>
        </p:sp>
      </p:grpSp>
      <p:grpSp>
        <p:nvGrpSpPr>
          <p:cNvPr id="19" name="Group 18"/>
          <p:cNvGrpSpPr/>
          <p:nvPr/>
        </p:nvGrpSpPr>
        <p:grpSpPr>
          <a:xfrm>
            <a:off x="7725817" y="1438228"/>
            <a:ext cx="4350553" cy="4064817"/>
            <a:chOff x="7725817" y="1438228"/>
            <a:chExt cx="4350553" cy="4064817"/>
          </a:xfrm>
        </p:grpSpPr>
        <p:pic>
          <p:nvPicPr>
            <p:cNvPr id="8" name="图片 7">
              <a:extLst>
                <a:ext uri="{FF2B5EF4-FFF2-40B4-BE49-F238E27FC236}">
                  <a16:creationId xmlns:a16="http://schemas.microsoft.com/office/drawing/2014/main" xmlns="" id="{C90881B8-2226-478A-BD22-C1FB1B401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49237">
              <a:off x="7725817" y="1438228"/>
              <a:ext cx="4350553" cy="4064817"/>
            </a:xfrm>
            <a:prstGeom prst="rect">
              <a:avLst/>
            </a:prstGeom>
          </p:spPr>
        </p:pic>
        <p:sp>
          <p:nvSpPr>
            <p:cNvPr id="17" name="TextBox 16"/>
            <p:cNvSpPr txBox="1"/>
            <p:nvPr/>
          </p:nvSpPr>
          <p:spPr>
            <a:xfrm>
              <a:off x="8654466" y="2916717"/>
              <a:ext cx="2561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Xem</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bài</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tiếp</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theo.</a:t>
              </a:r>
              <a:endPar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4"/>
          <a:stretch>
            <a:fillRect/>
          </a:stretch>
        </p:blipFill>
        <p:spPr>
          <a:xfrm>
            <a:off x="495967" y="448590"/>
            <a:ext cx="7407282" cy="2395936"/>
          </a:xfrm>
          <a:prstGeom prst="rect">
            <a:avLst/>
          </a:prstGeom>
        </p:spPr>
      </p:pic>
    </p:spTree>
    <p:extLst>
      <p:ext uri="{BB962C8B-B14F-4D97-AF65-F5344CB8AC3E}">
        <p14:creationId xmlns:p14="http://schemas.microsoft.com/office/powerpoint/2010/main" val="3335274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21F476F-2C54-47A5-AD7B-71FE0C5528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7" name="图片 6">
            <a:extLst>
              <a:ext uri="{FF2B5EF4-FFF2-40B4-BE49-F238E27FC236}">
                <a16:creationId xmlns:a16="http://schemas.microsoft.com/office/drawing/2014/main" xmlns="" id="{06640996-49D4-47C4-A000-FFA40AEF1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445" y="2139043"/>
            <a:ext cx="3718256" cy="4865963"/>
          </a:xfrm>
          <a:prstGeom prst="rect">
            <a:avLst/>
          </a:prstGeom>
        </p:spPr>
      </p:pic>
      <p:pic>
        <p:nvPicPr>
          <p:cNvPr id="2" name="Picture 1">
            <a:extLst>
              <a:ext uri="{FF2B5EF4-FFF2-40B4-BE49-F238E27FC236}">
                <a16:creationId xmlns:a16="http://schemas.microsoft.com/office/drawing/2014/main" xmlns="" id="{12248EC1-2D5C-3FAF-5579-3590B1701F30}"/>
              </a:ext>
            </a:extLst>
          </p:cNvPr>
          <p:cNvPicPr>
            <a:picLocks noChangeAspect="1"/>
          </p:cNvPicPr>
          <p:nvPr/>
        </p:nvPicPr>
        <p:blipFill>
          <a:blip r:embed="rId4"/>
          <a:stretch>
            <a:fillRect/>
          </a:stretch>
        </p:blipFill>
        <p:spPr>
          <a:xfrm>
            <a:off x="551207" y="755131"/>
            <a:ext cx="11089585" cy="1383912"/>
          </a:xfrm>
          <a:prstGeom prst="rect">
            <a:avLst/>
          </a:prstGeom>
        </p:spPr>
      </p:pic>
    </p:spTree>
    <p:extLst>
      <p:ext uri="{BB962C8B-B14F-4D97-AF65-F5344CB8AC3E}">
        <p14:creationId xmlns:p14="http://schemas.microsoft.com/office/powerpoint/2010/main" val="1131856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7EBB3E-14C3-0ADB-2BC8-AC7DCAE7F287}"/>
              </a:ext>
            </a:extLst>
          </p:cNvPr>
          <p:cNvGrpSpPr/>
          <p:nvPr/>
        </p:nvGrpSpPr>
        <p:grpSpPr>
          <a:xfrm>
            <a:off x="409575" y="-208031"/>
            <a:ext cx="11601450" cy="3429000"/>
            <a:chOff x="1681843" y="-208031"/>
            <a:chExt cx="9013371" cy="3429000"/>
          </a:xfrm>
        </p:grpSpPr>
        <p:pic>
          <p:nvPicPr>
            <p:cNvPr id="2" name="图片 3">
              <a:extLst>
                <a:ext uri="{FF2B5EF4-FFF2-40B4-BE49-F238E27FC236}">
                  <a16:creationId xmlns:a16="http://schemas.microsoft.com/office/drawing/2014/main" xmlns="" id="{FDBA4035-2A69-BDF2-07F3-33640198F077}"/>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3" name="TextBox 2">
              <a:extLst>
                <a:ext uri="{FF2B5EF4-FFF2-40B4-BE49-F238E27FC236}">
                  <a16:creationId xmlns:a16="http://schemas.microsoft.com/office/drawing/2014/main" xmlns="" id="{680798BC-5ADD-FD1A-62D9-23BCED4EBCB9}"/>
                </a:ext>
              </a:extLst>
            </p:cNvPr>
            <p:cNvSpPr txBox="1"/>
            <p:nvPr/>
          </p:nvSpPr>
          <p:spPr>
            <a:xfrm>
              <a:off x="2917666" y="1121946"/>
              <a:ext cx="6941332" cy="1569660"/>
            </a:xfrm>
            <a:prstGeom prst="rect">
              <a:avLst/>
            </a:prstGeom>
            <a:noFill/>
          </p:spPr>
          <p:txBody>
            <a:bodyPr wrap="square" rtlCol="0">
              <a:spAutoFit/>
            </a:bodyPr>
            <a:lstStyle/>
            <a:p>
              <a:pPr algn="ctr" rtl="0">
                <a:spcBef>
                  <a:spcPts val="0"/>
                </a:spcBef>
                <a:spcAft>
                  <a:spcPts val="500"/>
                </a:spcAft>
              </a:pPr>
              <a:r>
                <a:rPr lang="en-US" sz="3200" b="1" i="0" u="none" strike="noStrike" dirty="0">
                  <a:solidFill>
                    <a:schemeClr val="bg1"/>
                  </a:solidFill>
                  <a:effectLst/>
                  <a:latin typeface="Cambria" panose="02040503050406030204" pitchFamily="18" charset="0"/>
                  <a:ea typeface="Cambria" panose="02040503050406030204" pitchFamily="18" charset="0"/>
                </a:rPr>
                <a:t> Em </a:t>
              </a:r>
              <a:r>
                <a:rPr lang="en-US" sz="3200" b="1" i="0" u="none" strike="noStrike" dirty="0" err="1">
                  <a:solidFill>
                    <a:schemeClr val="bg1"/>
                  </a:solidFill>
                  <a:effectLst/>
                  <a:latin typeface="Cambria" panose="02040503050406030204" pitchFamily="18" charset="0"/>
                  <a:ea typeface="Cambria" panose="02040503050406030204" pitchFamily="18" charset="0"/>
                </a:rPr>
                <a:t>cảm</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thấy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nhịp</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điệu</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trong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bản</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nhạc</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có</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gì</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thay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đổi</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không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từ</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chuyển</a:t>
              </a:r>
              <a:r>
                <a:rPr lang="en-US" sz="3200" b="1" i="0" u="none" strike="noStrike" dirty="0">
                  <a:solidFill>
                    <a:schemeClr val="bg1"/>
                  </a:solidFill>
                  <a:effectLst/>
                  <a:latin typeface="Cambria" panose="02040503050406030204" pitchFamily="18" charset="0"/>
                  <a:ea typeface="Cambria" panose="02040503050406030204" pitchFamily="18" charset="0"/>
                </a:rPr>
                <a:t> sang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a:t>
              </a:r>
              <a:endParaRPr lang="en-US" sz="6600" b="1" dirty="0">
                <a:solidFill>
                  <a:schemeClr val="bg1"/>
                </a:solidFill>
                <a:effectLst/>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xmlns="" id="{668DA4F3-4BE4-C0B9-0E3D-F448D2A25043}"/>
              </a:ext>
            </a:extLst>
          </p:cNvPr>
          <p:cNvGrpSpPr/>
          <p:nvPr/>
        </p:nvGrpSpPr>
        <p:grpSpPr>
          <a:xfrm>
            <a:off x="228600" y="2973319"/>
            <a:ext cx="11601450" cy="3160781"/>
            <a:chOff x="1681843" y="-208031"/>
            <a:chExt cx="9013371" cy="3429000"/>
          </a:xfrm>
        </p:grpSpPr>
        <p:pic>
          <p:nvPicPr>
            <p:cNvPr id="6" name="图片 3">
              <a:extLst>
                <a:ext uri="{FF2B5EF4-FFF2-40B4-BE49-F238E27FC236}">
                  <a16:creationId xmlns:a16="http://schemas.microsoft.com/office/drawing/2014/main" xmlns="" id="{2A541348-6853-82BB-A4D1-A88EA17E9DAC}"/>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7" name="TextBox 6">
              <a:extLst>
                <a:ext uri="{FF2B5EF4-FFF2-40B4-BE49-F238E27FC236}">
                  <a16:creationId xmlns:a16="http://schemas.microsoft.com/office/drawing/2014/main" xmlns="" id="{B10411FA-6C2B-50FB-C5BC-CD0789737115}"/>
                </a:ext>
              </a:extLst>
            </p:cNvPr>
            <p:cNvSpPr txBox="1"/>
            <p:nvPr/>
          </p:nvSpPr>
          <p:spPr>
            <a:xfrm>
              <a:off x="2902865" y="1297612"/>
              <a:ext cx="6941332" cy="1077218"/>
            </a:xfrm>
            <a:prstGeom prst="rect">
              <a:avLst/>
            </a:prstGeom>
            <a:noFill/>
          </p:spPr>
          <p:txBody>
            <a:bodyPr wrap="square" rtlCol="0">
              <a:spAutoFit/>
            </a:bodyPr>
            <a:lstStyle/>
            <a:p>
              <a:pPr algn="ctr" rtl="0">
                <a:spcBef>
                  <a:spcPts val="0"/>
                </a:spcBef>
                <a:spcAft>
                  <a:spcPts val="500"/>
                </a:spcAft>
              </a:pPr>
              <a:r>
                <a:rPr lang="vi-VN" sz="3200" b="1" i="0" u="none" strike="noStrike" dirty="0">
                  <a:solidFill>
                    <a:schemeClr val="bg1"/>
                  </a:solidFill>
                  <a:effectLst/>
                  <a:latin typeface="Cambria" panose="02040503050406030204" pitchFamily="18" charset="0"/>
                  <a:ea typeface="Cambria" panose="02040503050406030204" pitchFamily="18" charset="0"/>
                </a:rPr>
                <a:t>Em thấy bản nhạc chuyển tải được cảm xúc nào của con người?</a:t>
              </a:r>
            </a:p>
          </p:txBody>
        </p:sp>
      </p:grpSp>
    </p:spTree>
    <p:extLst>
      <p:ext uri="{BB962C8B-B14F-4D97-AF65-F5344CB8AC3E}">
        <p14:creationId xmlns:p14="http://schemas.microsoft.com/office/powerpoint/2010/main" val="1932258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1">
            <a:extLst>
              <a:ext uri="{FF2B5EF4-FFF2-40B4-BE49-F238E27FC236}">
                <a16:creationId xmlns:a16="http://schemas.microsoft.com/office/drawing/2014/main" xmlns="" id="{7FA83EA8-EFE2-6A5A-76DB-8CC29E9F8F6C}"/>
              </a:ext>
            </a:extLst>
          </p:cNvPr>
          <p:cNvSpPr/>
          <p:nvPr/>
        </p:nvSpPr>
        <p:spPr>
          <a:xfrm>
            <a:off x="-345505"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9" name="Freeform: Shape 1">
            <a:extLst>
              <a:ext uri="{FF2B5EF4-FFF2-40B4-BE49-F238E27FC236}">
                <a16:creationId xmlns:a16="http://schemas.microsoft.com/office/drawing/2014/main" xmlns=""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27" name="图片 7">
            <a:extLst>
              <a:ext uri="{FF2B5EF4-FFF2-40B4-BE49-F238E27FC236}">
                <a16:creationId xmlns:a16="http://schemas.microsoft.com/office/drawing/2014/main" xmlns="" id="{6B9B7822-2047-447C-B62F-5B78D6411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98970" y="118900"/>
            <a:ext cx="2624286" cy="2624286"/>
          </a:xfrm>
          <a:prstGeom prst="rect">
            <a:avLst/>
          </a:prstGeom>
        </p:spPr>
      </p:pic>
      <p:grpSp>
        <p:nvGrpSpPr>
          <p:cNvPr id="12" name="Group 11"/>
          <p:cNvGrpSpPr/>
          <p:nvPr/>
        </p:nvGrpSpPr>
        <p:grpSpPr>
          <a:xfrm>
            <a:off x="1030360" y="1576843"/>
            <a:ext cx="7917698" cy="4353695"/>
            <a:chOff x="1030360" y="1576843"/>
            <a:chExt cx="7917698" cy="4353695"/>
          </a:xfrm>
        </p:grpSpPr>
        <p:pic>
          <p:nvPicPr>
            <p:cNvPr id="34" name="图片 4">
              <a:extLst>
                <a:ext uri="{FF2B5EF4-FFF2-40B4-BE49-F238E27FC236}">
                  <a16:creationId xmlns:a16="http://schemas.microsoft.com/office/drawing/2014/main" xmlns="" id="{32537410-0638-4EA8-8893-647B0A52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936" y="2012040"/>
              <a:ext cx="7604122" cy="3918498"/>
            </a:xfrm>
            <a:prstGeom prst="rect">
              <a:avLst/>
            </a:prstGeom>
          </p:spPr>
        </p:pic>
        <p:pic>
          <p:nvPicPr>
            <p:cNvPr id="36" name="Picture 3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1979" y1="31771" x2="78125" y2="33854"/>
                        </a14:backgroundRemoval>
                      </a14:imgEffect>
                    </a14:imgLayer>
                  </a14:imgProps>
                </a:ext>
                <a:ext uri="{28A0092B-C50C-407E-A947-70E740481C1C}">
                  <a14:useLocalDpi xmlns:a14="http://schemas.microsoft.com/office/drawing/2010/main" val="0"/>
                </a:ext>
              </a:extLst>
            </a:blip>
            <a:stretch>
              <a:fillRect/>
            </a:stretch>
          </p:blipFill>
          <p:spPr>
            <a:xfrm>
              <a:off x="1030360" y="1576843"/>
              <a:ext cx="2264244" cy="1811395"/>
            </a:xfrm>
            <a:prstGeom prst="rect">
              <a:avLst/>
            </a:prstGeom>
          </p:spPr>
        </p:pic>
      </p:grpSp>
      <p:pic>
        <p:nvPicPr>
          <p:cNvPr id="7" name="Picture 6"/>
          <p:cNvPicPr>
            <a:picLocks noChangeAspect="1"/>
          </p:cNvPicPr>
          <p:nvPr/>
        </p:nvPicPr>
        <p:blipFill>
          <a:blip r:embed="rId7"/>
          <a:stretch>
            <a:fillRect/>
          </a:stretch>
        </p:blipFill>
        <p:spPr>
          <a:xfrm>
            <a:off x="1556298" y="220473"/>
            <a:ext cx="8736497" cy="1040976"/>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8244458" y="2601892"/>
            <a:ext cx="4749637" cy="5129608"/>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76161">
            <a:off x="95995" y="3960100"/>
            <a:ext cx="4435683" cy="3556539"/>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90533"/>
            <a:ext cx="1330892" cy="1330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149F261-CFC7-AE19-5058-ADBC32A3EC99}"/>
              </a:ext>
            </a:extLst>
          </p:cNvPr>
          <p:cNvPicPr>
            <a:picLocks noChangeAspect="1"/>
          </p:cNvPicPr>
          <p:nvPr/>
        </p:nvPicPr>
        <p:blipFill>
          <a:blip r:embed="rId12"/>
          <a:stretch>
            <a:fillRect/>
          </a:stretch>
        </p:blipFill>
        <p:spPr>
          <a:xfrm>
            <a:off x="3297445" y="2229938"/>
            <a:ext cx="2530059" cy="1274174"/>
          </a:xfrm>
          <a:prstGeom prst="rect">
            <a:avLst/>
          </a:prstGeom>
        </p:spPr>
      </p:pic>
      <p:pic>
        <p:nvPicPr>
          <p:cNvPr id="4" name="Picture 3">
            <a:extLst>
              <a:ext uri="{FF2B5EF4-FFF2-40B4-BE49-F238E27FC236}">
                <a16:creationId xmlns:a16="http://schemas.microsoft.com/office/drawing/2014/main" xmlns="" id="{BF710C2E-CF57-7358-A258-0DC8B77F9E93}"/>
              </a:ext>
            </a:extLst>
          </p:cNvPr>
          <p:cNvPicPr>
            <a:picLocks noChangeAspect="1"/>
          </p:cNvPicPr>
          <p:nvPr/>
        </p:nvPicPr>
        <p:blipFill>
          <a:blip r:embed="rId13"/>
          <a:stretch>
            <a:fillRect/>
          </a:stretch>
        </p:blipFill>
        <p:spPr>
          <a:xfrm>
            <a:off x="826043" y="3047901"/>
            <a:ext cx="7968163" cy="2286198"/>
          </a:xfrm>
          <a:prstGeom prst="rect">
            <a:avLst/>
          </a:prstGeom>
        </p:spPr>
      </p:pic>
      <p:sp>
        <p:nvSpPr>
          <p:cNvPr id="3" name="Rectangle 2"/>
          <p:cNvSpPr/>
          <p:nvPr/>
        </p:nvSpPr>
        <p:spPr>
          <a:xfrm>
            <a:off x="3294604" y="1253677"/>
            <a:ext cx="6096000" cy="646331"/>
          </a:xfrm>
          <a:prstGeom prst="rect">
            <a:avLst/>
          </a:prstGeom>
        </p:spPr>
        <p:txBody>
          <a:bodyPr>
            <a:spAutoFit/>
          </a:bodyPr>
          <a:lstStyle/>
          <a:p>
            <a:pPr algn="ctr"/>
            <a:r>
              <a:rPr lang="en-US" b="1" dirty="0">
                <a:latin typeface="Times New Roman" panose="02020603050405020304" pitchFamily="18" charset="0"/>
                <a:cs typeface="Times New Roman" panose="02020603050405020304" pitchFamily="18" charset="0"/>
              </a:rPr>
              <a:t>UBND QUẬN DƯƠNG KINH</a:t>
            </a:r>
          </a:p>
          <a:p>
            <a:pPr algn="ctr"/>
            <a:r>
              <a:rPr lang="en-US"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1561011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EDEB6C8-B8F8-4CA0-A0B2-8093CA7018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10805" y="-89905"/>
            <a:ext cx="12191980" cy="6857990"/>
          </a:xfrm>
          <a:prstGeom prst="rect">
            <a:avLst/>
          </a:prstGeom>
        </p:spPr>
      </p:pic>
      <p:grpSp>
        <p:nvGrpSpPr>
          <p:cNvPr id="9" name="Group 1261">
            <a:extLst>
              <a:ext uri="{FF2B5EF4-FFF2-40B4-BE49-F238E27FC236}">
                <a16:creationId xmlns:a16="http://schemas.microsoft.com/office/drawing/2014/main" xmlns="" id="{9DA998A1-32F8-472F-8C36-E23E3F2FFF70}"/>
              </a:ext>
            </a:extLst>
          </p:cNvPr>
          <p:cNvGrpSpPr/>
          <p:nvPr/>
        </p:nvGrpSpPr>
        <p:grpSpPr>
          <a:xfrm>
            <a:off x="6947285" y="1432563"/>
            <a:ext cx="467620" cy="422875"/>
            <a:chOff x="0" y="0"/>
            <a:chExt cx="935237" cy="845748"/>
          </a:xfrm>
        </p:grpSpPr>
        <p:sp>
          <p:nvSpPr>
            <p:cNvPr id="10" name="Shape 1259">
              <a:extLst>
                <a:ext uri="{FF2B5EF4-FFF2-40B4-BE49-F238E27FC236}">
                  <a16:creationId xmlns:a16="http://schemas.microsoft.com/office/drawing/2014/main" xmlns="" id="{93E1BD80-0520-4755-91A6-96D7AE3F0EE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1" name="Shape 1260">
              <a:extLst>
                <a:ext uri="{FF2B5EF4-FFF2-40B4-BE49-F238E27FC236}">
                  <a16:creationId xmlns:a16="http://schemas.microsoft.com/office/drawing/2014/main" xmlns="" id="{CC1E1EEE-B61F-40B9-A85E-27056D57B67A}"/>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roup 1261">
            <a:extLst>
              <a:ext uri="{FF2B5EF4-FFF2-40B4-BE49-F238E27FC236}">
                <a16:creationId xmlns:a16="http://schemas.microsoft.com/office/drawing/2014/main" xmlns="" id="{6F109247-BEEB-4B1A-A879-DFE05F498BE2}"/>
              </a:ext>
            </a:extLst>
          </p:cNvPr>
          <p:cNvGrpSpPr/>
          <p:nvPr/>
        </p:nvGrpSpPr>
        <p:grpSpPr>
          <a:xfrm>
            <a:off x="9422294" y="4202186"/>
            <a:ext cx="467620" cy="422875"/>
            <a:chOff x="0" y="0"/>
            <a:chExt cx="935237" cy="845748"/>
          </a:xfrm>
        </p:grpSpPr>
        <p:sp>
          <p:nvSpPr>
            <p:cNvPr id="17" name="Shape 1259">
              <a:extLst>
                <a:ext uri="{FF2B5EF4-FFF2-40B4-BE49-F238E27FC236}">
                  <a16:creationId xmlns:a16="http://schemas.microsoft.com/office/drawing/2014/main" xmlns="" id="{82070880-5A3A-4106-997E-B5DD19219ED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8" name="Shape 1260">
              <a:extLst>
                <a:ext uri="{FF2B5EF4-FFF2-40B4-BE49-F238E27FC236}">
                  <a16:creationId xmlns:a16="http://schemas.microsoft.com/office/drawing/2014/main" xmlns="" id="{9D06CB54-AAE6-4606-9AD2-5B3D19645E8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p:cNvGrpSpPr/>
          <p:nvPr/>
        </p:nvGrpSpPr>
        <p:grpSpPr>
          <a:xfrm>
            <a:off x="3178452" y="1971675"/>
            <a:ext cx="8895522" cy="3855295"/>
            <a:chOff x="3377873" y="703944"/>
            <a:chExt cx="8596130" cy="5517026"/>
          </a:xfrm>
        </p:grpSpPr>
        <p:sp>
          <p:nvSpPr>
            <p:cNvPr id="19" name="圆角矩形 29">
              <a:extLst>
                <a:ext uri="{FF2B5EF4-FFF2-40B4-BE49-F238E27FC236}">
                  <a16:creationId xmlns:a16="http://schemas.microsoft.com/office/drawing/2014/main" xmlns="" id="{B2E9BCF1-9B60-4480-AF7C-5C15044B32AD}"/>
                </a:ext>
              </a:extLst>
            </p:cNvPr>
            <p:cNvSpPr/>
            <p:nvPr/>
          </p:nvSpPr>
          <p:spPr>
            <a:xfrm>
              <a:off x="3377873" y="703944"/>
              <a:ext cx="8596130" cy="5517026"/>
            </a:xfrm>
            <a:prstGeom prst="roundRect">
              <a:avLst>
                <a:gd name="adj" fmla="val 10953"/>
              </a:avLst>
            </a:prstGeom>
            <a:solidFill>
              <a:sysClr val="window" lastClr="FFFFFF"/>
            </a:solidFill>
            <a:ln w="38100" cap="flat" cmpd="sng" algn="ctr">
              <a:solidFill>
                <a:srgbClr val="D933B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4" name="Rectangle 23"/>
            <p:cNvSpPr/>
            <p:nvPr/>
          </p:nvSpPr>
          <p:spPr>
            <a:xfrm>
              <a:off x="3615944" y="965397"/>
              <a:ext cx="8290484" cy="4642290"/>
            </a:xfrm>
            <a:prstGeom prst="rect">
              <a:avLst/>
            </a:prstGeom>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solidFill>
                    <a:prstClr val="black"/>
                  </a:solidFill>
                  <a:latin typeface="Cambria" panose="02040503050406030204" pitchFamily="18" charset="0"/>
                  <a:ea typeface="Cambria" panose="02040503050406030204" pitchFamily="18" charset="0"/>
                </a:rPr>
                <a:t>N</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ắm được và thực hành các cách thể hiện cảm xúc phù hợp.</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Đánh giá được khả năng kiểm soát cảm xúc và nhận ra những thay đổi tích cực của bản thân và của bạn khi kiểm soát được cảm xúc.</a:t>
              </a:r>
            </a:p>
          </p:txBody>
        </p:sp>
      </p:grpSp>
      <p:pic>
        <p:nvPicPr>
          <p:cNvPr id="4" name="图片 3">
            <a:extLst>
              <a:ext uri="{FF2B5EF4-FFF2-40B4-BE49-F238E27FC236}">
                <a16:creationId xmlns:a16="http://schemas.microsoft.com/office/drawing/2014/main" xmlns="" id="{7C48FA4B-2F79-4900-91EE-1534009E6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84" r="23818"/>
          <a:stretch/>
        </p:blipFill>
        <p:spPr>
          <a:xfrm>
            <a:off x="-746457" y="1881197"/>
            <a:ext cx="3877283" cy="5064854"/>
          </a:xfrm>
          <a:prstGeom prst="rect">
            <a:avLst/>
          </a:prstGeom>
        </p:spPr>
      </p:pic>
      <p:pic>
        <p:nvPicPr>
          <p:cNvPr id="2" name="Picture 1"/>
          <p:cNvPicPr>
            <a:picLocks noChangeAspect="1"/>
          </p:cNvPicPr>
          <p:nvPr/>
        </p:nvPicPr>
        <p:blipFill>
          <a:blip r:embed="rId4"/>
          <a:stretch>
            <a:fillRect/>
          </a:stretch>
        </p:blipFill>
        <p:spPr>
          <a:xfrm>
            <a:off x="344874" y="-49686"/>
            <a:ext cx="7321931" cy="2743438"/>
          </a:xfrm>
          <a:prstGeom prst="rect">
            <a:avLst/>
          </a:prstGeom>
        </p:spPr>
      </p:pic>
    </p:spTree>
    <p:extLst>
      <p:ext uri="{BB962C8B-B14F-4D97-AF65-F5344CB8AC3E}">
        <p14:creationId xmlns:p14="http://schemas.microsoft.com/office/powerpoint/2010/main" val="295162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1">
            <a:extLst>
              <a:ext uri="{FF2B5EF4-FFF2-40B4-BE49-F238E27FC236}">
                <a16:creationId xmlns:a16="http://schemas.microsoft.com/office/drawing/2014/main" xmlns=""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9" name="Freeform: Shape 1">
            <a:extLst>
              <a:ext uri="{FF2B5EF4-FFF2-40B4-BE49-F238E27FC236}">
                <a16:creationId xmlns:a16="http://schemas.microsoft.com/office/drawing/2014/main" xmlns=""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 name="图片 2">
            <a:extLst>
              <a:ext uri="{FF2B5EF4-FFF2-40B4-BE49-F238E27FC236}">
                <a16:creationId xmlns:a16="http://schemas.microsoft.com/office/drawing/2014/main" xmlns="" id="{B827AE84-3572-40F8-9C40-ED1A63CA2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08" y="-234462"/>
            <a:ext cx="6858000" cy="6858000"/>
          </a:xfrm>
          <a:prstGeom prst="rect">
            <a:avLst/>
          </a:prstGeom>
        </p:spPr>
      </p:pic>
      <p:grpSp>
        <p:nvGrpSpPr>
          <p:cNvPr id="5" name="Group 1261">
            <a:extLst>
              <a:ext uri="{FF2B5EF4-FFF2-40B4-BE49-F238E27FC236}">
                <a16:creationId xmlns:a16="http://schemas.microsoft.com/office/drawing/2014/main" xmlns="" id="{AD54B9D3-99EF-45FE-8ABC-B4877F6D96E7}"/>
              </a:ext>
            </a:extLst>
          </p:cNvPr>
          <p:cNvGrpSpPr/>
          <p:nvPr/>
        </p:nvGrpSpPr>
        <p:grpSpPr>
          <a:xfrm>
            <a:off x="3448675" y="2499363"/>
            <a:ext cx="467620" cy="422875"/>
            <a:chOff x="0" y="0"/>
            <a:chExt cx="935237" cy="845748"/>
          </a:xfrm>
          <a:solidFill>
            <a:schemeClr val="bg1"/>
          </a:solidFill>
        </p:grpSpPr>
        <p:sp>
          <p:nvSpPr>
            <p:cNvPr id="6" name="Shape 1259">
              <a:extLst>
                <a:ext uri="{FF2B5EF4-FFF2-40B4-BE49-F238E27FC236}">
                  <a16:creationId xmlns:a16="http://schemas.microsoft.com/office/drawing/2014/main" xmlns="" id="{67AB1865-AF7E-4611-A31C-556D3C69E18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xmlns="" id="{822338D5-9FB5-42CB-9065-5CA853E3A82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668" y="1557527"/>
            <a:ext cx="6433523" cy="5355771"/>
          </a:xfrm>
          <a:prstGeom prst="rect">
            <a:avLst/>
          </a:prstGeom>
        </p:spPr>
      </p:pic>
      <p:pic>
        <p:nvPicPr>
          <p:cNvPr id="11"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5235"/>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83E6B04-9198-B01A-7F6B-6F1D46CFC2E1}"/>
              </a:ext>
            </a:extLst>
          </p:cNvPr>
          <p:cNvPicPr>
            <a:picLocks noChangeAspect="1"/>
          </p:cNvPicPr>
          <p:nvPr/>
        </p:nvPicPr>
        <p:blipFill>
          <a:blip r:embed="rId5"/>
          <a:stretch>
            <a:fillRect/>
          </a:stretch>
        </p:blipFill>
        <p:spPr>
          <a:xfrm>
            <a:off x="1356451" y="2347738"/>
            <a:ext cx="5169856" cy="3865199"/>
          </a:xfrm>
          <a:prstGeom prst="rect">
            <a:avLst/>
          </a:prstGeom>
        </p:spPr>
      </p:pic>
    </p:spTree>
    <p:extLst>
      <p:ext uri="{BB962C8B-B14F-4D97-AF65-F5344CB8AC3E}">
        <p14:creationId xmlns:p14="http://schemas.microsoft.com/office/powerpoint/2010/main" val="2063128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xmlns=""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xmlns=""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xmlns=""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xmlns=""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xmlns=""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xmlns=""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xmlns="" id="{C52878B0-FE1D-B090-38E4-0785DA1E99D1}"/>
              </a:ext>
            </a:extLst>
          </p:cNvPr>
          <p:cNvSpPr txBox="1"/>
          <p:nvPr/>
        </p:nvSpPr>
        <p:spPr>
          <a:xfrm>
            <a:off x="1250731" y="2315443"/>
            <a:ext cx="7126014" cy="30137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1</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thể</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xúc</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961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xmlns=""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xmlns="" id="{E39CE34A-F040-177A-DC32-71AD500D6237}"/>
              </a:ext>
            </a:extLst>
          </p:cNvPr>
          <p:cNvSpPr/>
          <p:nvPr/>
        </p:nvSpPr>
        <p:spPr>
          <a:xfrm>
            <a:off x="390373" y="159103"/>
            <a:ext cx="11549379" cy="1078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Em thấy nhân vật thể hiện cảm xúc chưa phù hợp ở điểm nào?</a:t>
            </a:r>
            <a:endParaRPr lang="en-US" sz="2800" b="1" dirty="0">
              <a:latin typeface="Cambria" panose="02040503050406030204" pitchFamily="18" charset="0"/>
              <a:ea typeface="Cambria" panose="02040503050406030204" pitchFamily="18" charset="0"/>
              <a:cs typeface="Arial" panose="020B0604020202020204" pitchFamily="34" charset="0"/>
            </a:endParaRPr>
          </a:p>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Nếu là em, trong tình huống đó, em sẽ thể hiện cảm xúc như thế nào?</a:t>
            </a:r>
          </a:p>
        </p:txBody>
      </p:sp>
      <p:pic>
        <p:nvPicPr>
          <p:cNvPr id="7" name="Picture 6">
            <a:extLst>
              <a:ext uri="{FF2B5EF4-FFF2-40B4-BE49-F238E27FC236}">
                <a16:creationId xmlns:a16="http://schemas.microsoft.com/office/drawing/2014/main" xmlns="" id="{AABD91D0-2DB8-5BA9-F95E-A3C37A3C8949}"/>
              </a:ext>
            </a:extLst>
          </p:cNvPr>
          <p:cNvPicPr>
            <a:picLocks noChangeAspect="1"/>
          </p:cNvPicPr>
          <p:nvPr/>
        </p:nvPicPr>
        <p:blipFill>
          <a:blip r:embed="rId2"/>
          <a:stretch>
            <a:fillRect/>
          </a:stretch>
        </p:blipFill>
        <p:spPr>
          <a:xfrm>
            <a:off x="782527" y="1870677"/>
            <a:ext cx="10564968" cy="3836441"/>
          </a:xfrm>
          <a:prstGeom prst="rect">
            <a:avLst/>
          </a:prstGeom>
        </p:spPr>
      </p:pic>
    </p:spTree>
    <p:extLst>
      <p:ext uri="{BB962C8B-B14F-4D97-AF65-F5344CB8AC3E}">
        <p14:creationId xmlns:p14="http://schemas.microsoft.com/office/powerpoint/2010/main" val="1597331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xmlns=""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xmlns=""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xmlns=""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xmlns=""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497135"/>
            <a:ext cx="6624674" cy="156966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en-US" sz="3200" b="1" dirty="0" err="1">
                <a:solidFill>
                  <a:srgbClr val="FF0000"/>
                </a:solidFill>
                <a:latin typeface="Cambria" panose="02040503050406030204" pitchFamily="18" charset="0"/>
                <a:ea typeface="Cambria" panose="02040503050406030204" pitchFamily="18" charset="0"/>
              </a:rPr>
              <a:t>Điều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chưa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phù</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hợp</a:t>
            </a:r>
            <a:r>
              <a:rPr lang="en-US" sz="3200" b="1" dirty="0">
                <a:solidFill>
                  <a:srgbClr val="FF0000"/>
                </a:solidFill>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nam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bỏ</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giữa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chừng</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buổi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sinh</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nhật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về</a:t>
            </a:r>
            <a:r>
              <a:rPr lang="en-US" sz="3200" b="1" i="0" dirty="0">
                <a:solidFill>
                  <a:srgbClr val="00206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6517586B-A35B-678E-87B2-277F69561957}"/>
              </a:ext>
            </a:extLst>
          </p:cNvPr>
          <p:cNvPicPr>
            <a:picLocks noChangeAspect="1"/>
          </p:cNvPicPr>
          <p:nvPr/>
        </p:nvPicPr>
        <p:blipFill>
          <a:blip r:embed="rId3"/>
          <a:stretch>
            <a:fillRect/>
          </a:stretch>
        </p:blipFill>
        <p:spPr>
          <a:xfrm>
            <a:off x="189844" y="2022420"/>
            <a:ext cx="4686300" cy="298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xmlns="" id="{BA65A72F-5F06-F1BD-E23B-18C1DA5DE1EC}"/>
              </a:ext>
            </a:extLst>
          </p:cNvPr>
          <p:cNvSpPr txBox="1"/>
          <p:nvPr/>
        </p:nvSpPr>
        <p:spPr>
          <a:xfrm rot="176216">
            <a:off x="5300146" y="3192351"/>
            <a:ext cx="6624674" cy="2677656"/>
          </a:xfrm>
          <a:prstGeom prst="rect">
            <a:avLst/>
          </a:prstGeom>
          <a:noFill/>
        </p:spPr>
        <p:txBody>
          <a:bodyPr wrap="square" rtlCol="0">
            <a:spAutoFit/>
          </a:bodyPr>
          <a:lstStyle/>
          <a:p>
            <a:pPr lvl="0" algn="just">
              <a:defRPr/>
            </a:pPr>
            <a:r>
              <a:rPr lang="en-US" sz="2800" b="1" i="0" dirty="0" err="1">
                <a:solidFill>
                  <a:srgbClr val="FF0000"/>
                </a:solidFill>
                <a:effectLst/>
                <a:latin typeface="Cambria" panose="02040503050406030204" pitchFamily="18" charset="0"/>
                <a:ea typeface="Cambria" panose="02040503050406030204" pitchFamily="18" charset="0"/>
              </a:rPr>
              <a:t>Cách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thể</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cảm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xúc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hợp</a:t>
            </a:r>
            <a:r>
              <a:rPr lang="en-US" sz="2800" b="1" i="0" dirty="0">
                <a:solidFill>
                  <a:srgbClr val="FF0000"/>
                </a:solidFill>
                <a:effectLst/>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Bình tĩnh và suy nghĩ, nếu sinh nhật mình bạn cũng bỏ về mình sẽ rất buồn. Do đó, dù có điều không thích mình cũng nên ở lại để không ảnh hưởng tới mọi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0604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933</Words>
  <Application>Microsoft Office PowerPoint</Application>
  <PresentationFormat>Custom</PresentationFormat>
  <Paragraphs>55</Paragraphs>
  <Slides>26</Slides>
  <Notes>3</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2024-07-01T09:03:45Z</dcterms:created>
  <dcterms:modified xsi:type="dcterms:W3CDTF">2025-04-06T02:56:15Z</dcterms:modified>
</cp:coreProperties>
</file>