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7" r:id="rId2"/>
    <p:sldId id="260" r:id="rId3"/>
    <p:sldId id="257" r:id="rId4"/>
    <p:sldId id="271" r:id="rId5"/>
    <p:sldId id="256" r:id="rId6"/>
    <p:sldId id="259" r:id="rId7"/>
    <p:sldId id="258" r:id="rId8"/>
    <p:sldId id="261" r:id="rId9"/>
    <p:sldId id="272" r:id="rId10"/>
    <p:sldId id="264" r:id="rId11"/>
    <p:sldId id="262" r:id="rId12"/>
    <p:sldId id="265" r:id="rId13"/>
    <p:sldId id="273" r:id="rId14"/>
    <p:sldId id="274" r:id="rId15"/>
    <p:sldId id="275" r:id="rId16"/>
    <p:sldId id="269"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109" autoAdjust="0"/>
  </p:normalViewPr>
  <p:slideViewPr>
    <p:cSldViewPr>
      <p:cViewPr varScale="1">
        <p:scale>
          <a:sx n="35" d="100"/>
          <a:sy n="35" d="100"/>
        </p:scale>
        <p:origin x="11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6129-CB8F-48EB-A506-D0A9950F9C08}"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DAFD4-F43E-4E3A-8A91-E0DB713147F0}" type="slidenum">
              <a:rPr lang="en-US" smtClean="0"/>
              <a:t>‹#›</a:t>
            </a:fld>
            <a:endParaRPr lang="en-US"/>
          </a:p>
        </p:txBody>
      </p:sp>
    </p:spTree>
    <p:extLst>
      <p:ext uri="{BB962C8B-B14F-4D97-AF65-F5344CB8AC3E}">
        <p14:creationId xmlns:p14="http://schemas.microsoft.com/office/powerpoint/2010/main" val="171743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t>1</a:t>
            </a:fld>
            <a:endParaRPr lang="en-US"/>
          </a:p>
        </p:txBody>
      </p:sp>
    </p:spTree>
    <p:extLst>
      <p:ext uri="{BB962C8B-B14F-4D97-AF65-F5344CB8AC3E}">
        <p14:creationId xmlns:p14="http://schemas.microsoft.com/office/powerpoint/2010/main" val="74245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t>5</a:t>
            </a:fld>
            <a:endParaRPr lang="en-US"/>
          </a:p>
        </p:txBody>
      </p:sp>
    </p:spTree>
    <p:extLst>
      <p:ext uri="{BB962C8B-B14F-4D97-AF65-F5344CB8AC3E}">
        <p14:creationId xmlns:p14="http://schemas.microsoft.com/office/powerpoint/2010/main" val="102440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665E06-A1B2-F4BC-A3F4-2E4FF8F87AA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gif"/><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1.sv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5.svg"/><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0.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21.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1.png"/><Relationship Id="rId1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9.svg"/><Relationship Id="rId19"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21.sv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gif"/><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gif"/><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png"/><Relationship Id="rId10" Type="http://schemas.openxmlformats.org/officeDocument/2006/relationships/image" Target="../media/image34.gif"/><Relationship Id="rId4" Type="http://schemas.openxmlformats.org/officeDocument/2006/relationships/image" Target="../media/image30.jpe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5.svg"/><Relationship Id="rId5" Type="http://schemas.openxmlformats.org/officeDocument/2006/relationships/image" Target="../media/image38.png"/><Relationship Id="rId10"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5.svg"/><Relationship Id="rId5" Type="http://schemas.openxmlformats.org/officeDocument/2006/relationships/image" Target="../media/image38.png"/><Relationship Id="rId10" Type="http://schemas.openxmlformats.org/officeDocument/2006/relationships/image" Target="../media/image14.png"/><Relationship Id="rId4" Type="http://schemas.openxmlformats.org/officeDocument/2006/relationships/image" Target="../media/image21.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txBody>
          <a:bodyPr/>
          <a:lstStyle/>
          <a:p>
            <a:endParaRPr lang="en-US"/>
          </a:p>
        </p:txBody>
      </p:sp>
      <p:grpSp>
        <p:nvGrpSpPr>
          <p:cNvPr id="3" name="Group 3"/>
          <p:cNvGrpSpPr/>
          <p:nvPr/>
        </p:nvGrpSpPr>
        <p:grpSpPr>
          <a:xfrm>
            <a:off x="2213273" y="4244098"/>
            <a:ext cx="14294480" cy="5120413"/>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txBody>
            <a:bodyPr/>
            <a:lstStyle/>
            <a:p>
              <a:endParaRPr lang="en-US"/>
            </a:p>
          </p:txBody>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7" name="Picture 7">
            <a:extLst>
              <a:ext uri="{FF2B5EF4-FFF2-40B4-BE49-F238E27FC236}">
                <a16:creationId xmlns:a16="http://schemas.microsoft.com/office/drawing/2014/main" id="{D8F35949-CE1F-1D80-80CD-6C86F5250875}"/>
              </a:ext>
            </a:extLst>
          </p:cNvPr>
          <p:cNvPicPr>
            <a:picLocks noChangeAspect="1"/>
          </p:cNvPicPr>
          <p:nvPr/>
        </p:nvPicPr>
        <p:blipFill>
          <a:blip r:embed="rId18"/>
          <a:srcRect/>
          <a:stretch>
            <a:fillRect/>
          </a:stretch>
        </p:blipFill>
        <p:spPr>
          <a:xfrm>
            <a:off x="0" y="4037954"/>
            <a:ext cx="4904994" cy="6248400"/>
          </a:xfrm>
          <a:prstGeom prst="rect">
            <a:avLst/>
          </a:prstGeom>
        </p:spPr>
      </p:pic>
      <p:pic>
        <p:nvPicPr>
          <p:cNvPr id="22" name="Picture 21">
            <a:extLst>
              <a:ext uri="{FF2B5EF4-FFF2-40B4-BE49-F238E27FC236}">
                <a16:creationId xmlns:a16="http://schemas.microsoft.com/office/drawing/2014/main" id="{425C5530-05B4-4033-757C-8D2769F8E268}"/>
              </a:ext>
            </a:extLst>
          </p:cNvPr>
          <p:cNvPicPr>
            <a:picLocks noChangeAspect="1"/>
          </p:cNvPicPr>
          <p:nvPr/>
        </p:nvPicPr>
        <p:blipFill>
          <a:blip r:embed="rId19"/>
          <a:stretch>
            <a:fillRect/>
          </a:stretch>
        </p:blipFill>
        <p:spPr>
          <a:xfrm>
            <a:off x="6313134" y="3202337"/>
            <a:ext cx="5270826" cy="1398281"/>
          </a:xfrm>
          <a:prstGeom prst="rect">
            <a:avLst/>
          </a:prstGeom>
        </p:spPr>
      </p:pic>
      <p:pic>
        <p:nvPicPr>
          <p:cNvPr id="24" name="Picture 23">
            <a:extLst>
              <a:ext uri="{FF2B5EF4-FFF2-40B4-BE49-F238E27FC236}">
                <a16:creationId xmlns:a16="http://schemas.microsoft.com/office/drawing/2014/main" id="{F179E3B6-3D33-30B4-46AB-5E4A30562E43}"/>
              </a:ext>
            </a:extLst>
          </p:cNvPr>
          <p:cNvPicPr>
            <a:picLocks noChangeAspect="1"/>
          </p:cNvPicPr>
          <p:nvPr/>
        </p:nvPicPr>
        <p:blipFill>
          <a:blip r:embed="rId20"/>
          <a:stretch>
            <a:fillRect/>
          </a:stretch>
        </p:blipFill>
        <p:spPr>
          <a:xfrm>
            <a:off x="3792063" y="4559456"/>
            <a:ext cx="10656732" cy="5194242"/>
          </a:xfrm>
          <a:prstGeom prst="rect">
            <a:avLst/>
          </a:prstGeom>
        </p:spPr>
      </p:pic>
      <p:pic>
        <p:nvPicPr>
          <p:cNvPr id="27" name="Picture 26">
            <a:extLst>
              <a:ext uri="{FF2B5EF4-FFF2-40B4-BE49-F238E27FC236}">
                <a16:creationId xmlns:a16="http://schemas.microsoft.com/office/drawing/2014/main" id="{FE030C7B-72A1-B212-66D5-DB1DF180DCEF}"/>
              </a:ext>
            </a:extLst>
          </p:cNvPr>
          <p:cNvPicPr>
            <a:picLocks noChangeAspect="1"/>
          </p:cNvPicPr>
          <p:nvPr/>
        </p:nvPicPr>
        <p:blipFill>
          <a:blip r:embed="rId21"/>
          <a:stretch>
            <a:fillRect/>
          </a:stretch>
        </p:blipFill>
        <p:spPr>
          <a:xfrm>
            <a:off x="3221465" y="4614426"/>
            <a:ext cx="2414225" cy="1286367"/>
          </a:xfrm>
          <a:prstGeom prst="rect">
            <a:avLst/>
          </a:prstGeom>
        </p:spPr>
      </p:pic>
      <p:sp>
        <p:nvSpPr>
          <p:cNvPr id="18" name="Title 1"/>
          <p:cNvSpPr txBox="1">
            <a:spLocks/>
          </p:cNvSpPr>
          <p:nvPr/>
        </p:nvSpPr>
        <p:spPr>
          <a:xfrm>
            <a:off x="5069574" y="31720"/>
            <a:ext cx="7884426" cy="86708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Times New Roman" pitchFamily="18" charset="0"/>
                <a:cs typeface="Times New Roman" pitchFamily="18" charset="0"/>
              </a:rPr>
              <a:t>UBND QUẬN DƯƠNG KINH</a:t>
            </a:r>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TRƯỜNG TIỂU HỌC ANH DŨNG</a:t>
            </a:r>
            <a:br>
              <a:rPr lang="en-US" sz="4800" b="1" dirty="0">
                <a:latin typeface="Times New Roman" pitchFamily="18" charset="0"/>
                <a:cs typeface="Times New Roman" pitchFamily="18" charset="0"/>
              </a:rPr>
            </a:br>
            <a:endParaRPr lang="en-US" sz="4800" b="1" dirty="0">
              <a:latin typeface="Times New Roman" pitchFamily="18" charset="0"/>
              <a:cs typeface="Times New Roman" pitchFamily="18" charset="0"/>
            </a:endParaRPr>
          </a:p>
          <a:p>
            <a:pPr algn="ctr"/>
            <a:endParaRPr lang="en-US" sz="4800" b="1" dirty="0">
              <a:latin typeface="Times New Roman" pitchFamily="18" charset="0"/>
              <a:cs typeface="Times New Roman" pitchFamily="18" charset="0"/>
            </a:endParaRPr>
          </a:p>
          <a:p>
            <a:pPr algn="ctr"/>
            <a:r>
              <a:rPr lang="en-US" sz="4800" b="1" dirty="0">
                <a:latin typeface="Times New Roman" pitchFamily="18" charset="0"/>
                <a:cs typeface="Times New Roman" pitchFamily="18" charset="0"/>
              </a:rPr>
              <a:t>BÀI GIẢNG ĐIỆN TỬ</a:t>
            </a:r>
            <a:br>
              <a:rPr lang="en-US" sz="4800" b="1" dirty="0">
                <a:latin typeface="Times New Roman" pitchFamily="18" charset="0"/>
                <a:cs typeface="Times New Roman" pitchFamily="18" charset="0"/>
              </a:rPr>
            </a:br>
            <a:br>
              <a:rPr lang="en-US" sz="4800" b="1" dirty="0">
                <a:latin typeface="Times New Roman" pitchFamily="18" charset="0"/>
                <a:cs typeface="Times New Roman" pitchFamily="18" charset="0"/>
              </a:rPr>
            </a:br>
            <a:br>
              <a:rPr lang="en-US" sz="4800" b="1" dirty="0">
                <a:latin typeface="Times New Roman" pitchFamily="18" charset="0"/>
                <a:cs typeface="Times New Roman" pitchFamily="18" charset="0"/>
              </a:rPr>
            </a:br>
            <a:br>
              <a:rPr lang="en-US" sz="4800" b="1" dirty="0">
                <a:latin typeface="Times New Roman" pitchFamily="18" charset="0"/>
                <a:cs typeface="Times New Roman" pitchFamily="18" charset="0"/>
              </a:rPr>
            </a:b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0609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3" name="Freeform 3"/>
          <p:cNvSpPr/>
          <p:nvPr/>
        </p:nvSpPr>
        <p:spPr>
          <a:xfrm rot="-5587592">
            <a:off x="2930179" y="-877745"/>
            <a:ext cx="12871385"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395835">
            <a:off x="984802" y="1088021"/>
            <a:ext cx="882626" cy="1309901"/>
          </a:xfrm>
          <a:custGeom>
            <a:avLst/>
            <a:gdLst/>
            <a:ahLst/>
            <a:cxnLst/>
            <a:rect l="l" t="t" r="r" b="b"/>
            <a:pathLst>
              <a:path w="3712280" h="6060865">
                <a:moveTo>
                  <a:pt x="0" y="0"/>
                </a:moveTo>
                <a:lnTo>
                  <a:pt x="3712280" y="0"/>
                </a:lnTo>
                <a:lnTo>
                  <a:pt x="3712280" y="6060865"/>
                </a:lnTo>
                <a:lnTo>
                  <a:pt x="0" y="6060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1" name="Freeform 11"/>
          <p:cNvSpPr/>
          <p:nvPr/>
        </p:nvSpPr>
        <p:spPr>
          <a:xfrm rot="2275529">
            <a:off x="15702503" y="512905"/>
            <a:ext cx="2261855" cy="3524136"/>
          </a:xfrm>
          <a:custGeom>
            <a:avLst/>
            <a:gdLst/>
            <a:ahLst/>
            <a:cxnLst/>
            <a:rect l="l" t="t" r="r" b="b"/>
            <a:pathLst>
              <a:path w="2261855" h="3524136">
                <a:moveTo>
                  <a:pt x="0" y="0"/>
                </a:moveTo>
                <a:lnTo>
                  <a:pt x="2261855" y="0"/>
                </a:lnTo>
                <a:lnTo>
                  <a:pt x="2261855" y="3524136"/>
                </a:lnTo>
                <a:lnTo>
                  <a:pt x="0" y="3524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353749D-338E-791A-4C9A-B7C9573453DE}"/>
              </a:ext>
            </a:extLst>
          </p:cNvPr>
          <p:cNvSpPr txBox="1"/>
          <p:nvPr/>
        </p:nvSpPr>
        <p:spPr>
          <a:xfrm rot="21365556">
            <a:off x="2107481" y="1171761"/>
            <a:ext cx="13754204" cy="1938992"/>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Quan sát hình 1, nêu tên nguồn năng lượng cung cấp cho hoạt động của con người, động vật, thực vật, máy móc,… ở mỗi hình?</a:t>
            </a:r>
            <a:endParaRPr lang="en-US" sz="40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0FA28A5-54DB-789E-1919-BD080815AA94}"/>
              </a:ext>
            </a:extLst>
          </p:cNvPr>
          <p:cNvPicPr>
            <a:picLocks noChangeAspect="1"/>
          </p:cNvPicPr>
          <p:nvPr/>
        </p:nvPicPr>
        <p:blipFill>
          <a:blip r:embed="rId9"/>
          <a:stretch>
            <a:fillRect/>
          </a:stretch>
        </p:blipFill>
        <p:spPr>
          <a:xfrm>
            <a:off x="4114800" y="3390900"/>
            <a:ext cx="11125200" cy="63839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56E44C09-27AD-503D-4D3D-2F99FFB8B1DA}"/>
              </a:ext>
            </a:extLst>
          </p:cNvPr>
          <p:cNvGraphicFramePr>
            <a:graphicFrameLocks noGrp="1"/>
          </p:cNvGraphicFramePr>
          <p:nvPr>
            <p:extLst>
              <p:ext uri="{D42A27DB-BD31-4B8C-83A1-F6EECF244321}">
                <p14:modId xmlns:p14="http://schemas.microsoft.com/office/powerpoint/2010/main" val="104085605"/>
              </p:ext>
            </p:extLst>
          </p:nvPr>
        </p:nvGraphicFramePr>
        <p:xfrm>
          <a:off x="1889760" y="114300"/>
          <a:ext cx="13335000" cy="1015559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3240697"/>
                    </a:ext>
                  </a:extLst>
                </a:gridCol>
                <a:gridCol w="8763000">
                  <a:extLst>
                    <a:ext uri="{9D8B030D-6E8A-4147-A177-3AD203B41FA5}">
                      <a16:colId xmlns:a16="http://schemas.microsoft.com/office/drawing/2014/main" val="3930094259"/>
                    </a:ext>
                  </a:extLst>
                </a:gridCol>
              </a:tblGrid>
              <a:tr h="1038003">
                <a:tc>
                  <a:txBody>
                    <a:bodyPr/>
                    <a:lstStyle/>
                    <a:p>
                      <a:pPr algn="ctr"/>
                      <a:r>
                        <a:rPr lang="en-US" sz="3600" dirty="0" err="1">
                          <a:solidFill>
                            <a:srgbClr val="002060"/>
                          </a:solidFill>
                        </a:rPr>
                        <a:t>Hình</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3600" dirty="0" err="1">
                          <a:solidFill>
                            <a:srgbClr val="002060"/>
                          </a:solidFill>
                        </a:rPr>
                        <a:t>Nguồn</a:t>
                      </a:r>
                      <a:r>
                        <a:rPr lang="en-US" sz="3600" dirty="0">
                          <a:solidFill>
                            <a:srgbClr val="002060"/>
                          </a:solidFill>
                        </a:rPr>
                        <a:t> </a:t>
                      </a: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868576037"/>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7388"/>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33954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836861"/>
                  </a:ext>
                </a:extLst>
              </a:tr>
              <a:tr h="15195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9322902"/>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3435653"/>
                  </a:ext>
                </a:extLst>
              </a:tr>
              <a:tr h="1519599">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9485805"/>
                  </a:ext>
                </a:extLst>
              </a:tr>
            </a:tbl>
          </a:graphicData>
        </a:graphic>
      </p:graphicFrame>
      <p:pic>
        <p:nvPicPr>
          <p:cNvPr id="21" name="Picture 20">
            <a:extLst>
              <a:ext uri="{FF2B5EF4-FFF2-40B4-BE49-F238E27FC236}">
                <a16:creationId xmlns:a16="http://schemas.microsoft.com/office/drawing/2014/main" id="{8E687F35-97CF-D51B-C2A9-E1CF45AC78EF}"/>
              </a:ext>
            </a:extLst>
          </p:cNvPr>
          <p:cNvPicPr>
            <a:picLocks noChangeAspect="1"/>
          </p:cNvPicPr>
          <p:nvPr/>
        </p:nvPicPr>
        <p:blipFill>
          <a:blip r:embed="rId3"/>
          <a:stretch>
            <a:fillRect/>
          </a:stretch>
        </p:blipFill>
        <p:spPr>
          <a:xfrm>
            <a:off x="3261359" y="1206500"/>
            <a:ext cx="1975945" cy="1219200"/>
          </a:xfrm>
          <a:prstGeom prst="rect">
            <a:avLst/>
          </a:prstGeom>
        </p:spPr>
      </p:pic>
      <p:sp>
        <p:nvSpPr>
          <p:cNvPr id="23" name="TextBox 22">
            <a:extLst>
              <a:ext uri="{FF2B5EF4-FFF2-40B4-BE49-F238E27FC236}">
                <a16:creationId xmlns:a16="http://schemas.microsoft.com/office/drawing/2014/main" id="{4783E886-B9A2-B1F4-4AD5-24AAF4C6A472}"/>
              </a:ext>
            </a:extLst>
          </p:cNvPr>
          <p:cNvSpPr txBox="1"/>
          <p:nvPr/>
        </p:nvSpPr>
        <p:spPr>
          <a:xfrm>
            <a:off x="6918960" y="12827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Mặt trời cung cấp năng lượng cho rau trong vườn sống và phát triển.</a:t>
            </a:r>
            <a:endParaRPr lang="en-US" sz="3600" dirty="0">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32185D47-0D21-C385-1C13-ED3175B6A7DD}"/>
              </a:ext>
            </a:extLst>
          </p:cNvPr>
          <p:cNvPicPr>
            <a:picLocks noChangeAspect="1"/>
          </p:cNvPicPr>
          <p:nvPr/>
        </p:nvPicPr>
        <p:blipFill>
          <a:blip r:embed="rId4"/>
          <a:stretch>
            <a:fillRect/>
          </a:stretch>
        </p:blipFill>
        <p:spPr>
          <a:xfrm>
            <a:off x="3337560" y="2730500"/>
            <a:ext cx="1981200" cy="1371600"/>
          </a:xfrm>
          <a:prstGeom prst="rect">
            <a:avLst/>
          </a:prstGeom>
        </p:spPr>
      </p:pic>
      <p:sp>
        <p:nvSpPr>
          <p:cNvPr id="27" name="TextBox 26">
            <a:extLst>
              <a:ext uri="{FF2B5EF4-FFF2-40B4-BE49-F238E27FC236}">
                <a16:creationId xmlns:a16="http://schemas.microsoft.com/office/drawing/2014/main" id="{275C9017-65A0-330F-19B8-0F4BDF29EFCE}"/>
              </a:ext>
            </a:extLst>
          </p:cNvPr>
          <p:cNvSpPr txBox="1"/>
          <p:nvPr/>
        </p:nvSpPr>
        <p:spPr>
          <a:xfrm>
            <a:off x="6918960" y="2730500"/>
            <a:ext cx="7772400" cy="1200329"/>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Xăng cung cấp năng lượng cho xe máy chở người di chuyển.</a:t>
            </a:r>
            <a:endParaRPr lang="en-US" sz="3600"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4E61D648-9A04-C243-EE61-AE076E7A033A}"/>
              </a:ext>
            </a:extLst>
          </p:cNvPr>
          <p:cNvPicPr>
            <a:picLocks noChangeAspect="1"/>
          </p:cNvPicPr>
          <p:nvPr/>
        </p:nvPicPr>
        <p:blipFill>
          <a:blip r:embed="rId5"/>
          <a:stretch>
            <a:fillRect/>
          </a:stretch>
        </p:blipFill>
        <p:spPr>
          <a:xfrm>
            <a:off x="3337560" y="4330700"/>
            <a:ext cx="2033817" cy="1323975"/>
          </a:xfrm>
          <a:prstGeom prst="rect">
            <a:avLst/>
          </a:prstGeom>
        </p:spPr>
      </p:pic>
      <p:sp>
        <p:nvSpPr>
          <p:cNvPr id="30" name="TextBox 29">
            <a:extLst>
              <a:ext uri="{FF2B5EF4-FFF2-40B4-BE49-F238E27FC236}">
                <a16:creationId xmlns:a16="http://schemas.microsoft.com/office/drawing/2014/main" id="{53F719C0-D7B0-89C7-4440-088CCB7E94B4}"/>
              </a:ext>
            </a:extLst>
          </p:cNvPr>
          <p:cNvSpPr txBox="1"/>
          <p:nvPr/>
        </p:nvSpPr>
        <p:spPr>
          <a:xfrm>
            <a:off x="6766560" y="42545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Mặt trời cung cấp năng lượng cho cỏ sống và phát triển, cỏ cung cấp năng lượng cho trâu.</a:t>
            </a:r>
            <a:endParaRPr lang="en-US" sz="3200" dirty="0">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F78DC13D-E8C8-D34B-F78C-CCF4D4B615C3}"/>
              </a:ext>
            </a:extLst>
          </p:cNvPr>
          <p:cNvPicPr>
            <a:picLocks noChangeAspect="1"/>
          </p:cNvPicPr>
          <p:nvPr/>
        </p:nvPicPr>
        <p:blipFill>
          <a:blip r:embed="rId6"/>
          <a:stretch>
            <a:fillRect/>
          </a:stretch>
        </p:blipFill>
        <p:spPr>
          <a:xfrm>
            <a:off x="3337560" y="5778500"/>
            <a:ext cx="2020879" cy="1371600"/>
          </a:xfrm>
          <a:prstGeom prst="rect">
            <a:avLst/>
          </a:prstGeom>
        </p:spPr>
      </p:pic>
      <p:sp>
        <p:nvSpPr>
          <p:cNvPr id="33" name="TextBox 32">
            <a:extLst>
              <a:ext uri="{FF2B5EF4-FFF2-40B4-BE49-F238E27FC236}">
                <a16:creationId xmlns:a16="http://schemas.microsoft.com/office/drawing/2014/main" id="{106C9C80-4A5D-39D5-0CA1-7B7E49C32C5D}"/>
              </a:ext>
            </a:extLst>
          </p:cNvPr>
          <p:cNvSpPr txBox="1"/>
          <p:nvPr/>
        </p:nvSpPr>
        <p:spPr>
          <a:xfrm>
            <a:off x="6766560" y="58547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Gió cung cấp năng lượng cho chong chóng và tua-bin gió hoạt động</a:t>
            </a:r>
            <a:endParaRPr lang="en-US" sz="3200" dirty="0">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FAAB54EE-69F7-FF95-21C0-8E22A16E8E5D}"/>
              </a:ext>
            </a:extLst>
          </p:cNvPr>
          <p:cNvPicPr>
            <a:picLocks noChangeAspect="1"/>
          </p:cNvPicPr>
          <p:nvPr/>
        </p:nvPicPr>
        <p:blipFill>
          <a:blip r:embed="rId7"/>
          <a:stretch>
            <a:fillRect/>
          </a:stretch>
        </p:blipFill>
        <p:spPr>
          <a:xfrm>
            <a:off x="3276600" y="7277100"/>
            <a:ext cx="1981200" cy="1413458"/>
          </a:xfrm>
          <a:prstGeom prst="rect">
            <a:avLst/>
          </a:prstGeom>
        </p:spPr>
      </p:pic>
      <p:sp>
        <p:nvSpPr>
          <p:cNvPr id="36" name="TextBox 35">
            <a:extLst>
              <a:ext uri="{FF2B5EF4-FFF2-40B4-BE49-F238E27FC236}">
                <a16:creationId xmlns:a16="http://schemas.microsoft.com/office/drawing/2014/main" id="{E584A27A-B0F7-E78A-862E-2DDE68FF74A3}"/>
              </a:ext>
            </a:extLst>
          </p:cNvPr>
          <p:cNvSpPr txBox="1"/>
          <p:nvPr/>
        </p:nvSpPr>
        <p:spPr>
          <a:xfrm>
            <a:off x="6705600" y="7277100"/>
            <a:ext cx="8077200"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Nguồn điện cung cấp năng lượng cho nồi cơm điện nấu chín cơm, cơm cung cấp năng lượng cho con người.</a:t>
            </a:r>
            <a:endParaRPr lang="en-US" sz="32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D902107-BBC9-55E6-FBD7-5AC667D26178}"/>
              </a:ext>
            </a:extLst>
          </p:cNvPr>
          <p:cNvPicPr>
            <a:picLocks noChangeAspect="1"/>
          </p:cNvPicPr>
          <p:nvPr/>
        </p:nvPicPr>
        <p:blipFill>
          <a:blip r:embed="rId8"/>
          <a:stretch>
            <a:fillRect/>
          </a:stretch>
        </p:blipFill>
        <p:spPr>
          <a:xfrm>
            <a:off x="3276600" y="8877300"/>
            <a:ext cx="1943812" cy="1333228"/>
          </a:xfrm>
          <a:prstGeom prst="rect">
            <a:avLst/>
          </a:prstGeom>
        </p:spPr>
      </p:pic>
      <p:sp>
        <p:nvSpPr>
          <p:cNvPr id="39" name="TextBox 38">
            <a:extLst>
              <a:ext uri="{FF2B5EF4-FFF2-40B4-BE49-F238E27FC236}">
                <a16:creationId xmlns:a16="http://schemas.microsoft.com/office/drawing/2014/main" id="{4DED9D08-FE08-5E3D-9A1F-BA0646003DAE}"/>
              </a:ext>
            </a:extLst>
          </p:cNvPr>
          <p:cNvSpPr txBox="1"/>
          <p:nvPr/>
        </p:nvSpPr>
        <p:spPr>
          <a:xfrm>
            <a:off x="6690360" y="8892600"/>
            <a:ext cx="8077200"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Nước chảy cung cấp năng lượng làm cọn nước quay.</a:t>
            </a:r>
            <a:endParaRPr lang="en-US" sz="32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0" grpId="0"/>
      <p:bldP spid="33"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667000" y="1793050"/>
            <a:ext cx="13637037" cy="5255450"/>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5"/>
            <a:stretch>
              <a:fillRect l="-768" t="-75476" r="-768" b="-12224"/>
            </a:stretch>
          </a:blipFill>
        </p:spPr>
        <p:txBody>
          <a:bodyPr/>
          <a:lstStyle/>
          <a:p>
            <a:endParaRPr lang="en-US"/>
          </a:p>
        </p:txBody>
      </p:sp>
      <p:sp>
        <p:nvSpPr>
          <p:cNvPr id="8" name="TextBox 8"/>
          <p:cNvSpPr txBox="1"/>
          <p:nvPr/>
        </p:nvSpPr>
        <p:spPr>
          <a:xfrm>
            <a:off x="3505200" y="2095500"/>
            <a:ext cx="11353800" cy="4616648"/>
          </a:xfrm>
          <a:prstGeom prst="rect">
            <a:avLst/>
          </a:prstGeom>
        </p:spPr>
        <p:txBody>
          <a:bodyPr wrap="square" lIns="0" tIns="0" rIns="0" bIns="0" rtlCol="0" anchor="t">
            <a:spAutoFit/>
          </a:bodyPr>
          <a:lstStyle/>
          <a:p>
            <a:pPr algn="ctr">
              <a:lnSpc>
                <a:spcPts val="9024"/>
              </a:lnSpc>
            </a:pPr>
            <a:r>
              <a:rPr lang="vi-VN" sz="7200" spc="-636" dirty="0">
                <a:solidFill>
                  <a:srgbClr val="000000"/>
                </a:solidFill>
                <a:latin typeface="Cambria" panose="02040503050406030204" pitchFamily="18" charset="0"/>
                <a:ea typeface="Cambria" panose="02040503050406030204" pitchFamily="18" charset="0"/>
                <a:cs typeface="Gaegu Bold"/>
                <a:sym typeface="Gaegu Bold"/>
              </a:rPr>
              <a:t>Máy móc cần năng lượng để hoạt động. Con người, động vật và thực vật đều cần năng</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 </a:t>
            </a:r>
            <a:r>
              <a:rPr lang="vi-VN" sz="7200" spc="-636" dirty="0">
                <a:solidFill>
                  <a:srgbClr val="000000"/>
                </a:solidFill>
                <a:latin typeface="Cambria" panose="02040503050406030204" pitchFamily="18" charset="0"/>
                <a:ea typeface="Cambria" panose="02040503050406030204" pitchFamily="18" charset="0"/>
                <a:cs typeface="Gaegu Bold"/>
                <a:sym typeface="Gaegu Bold"/>
              </a:rPr>
              <a:t>lượng để sống và phát triển</a:t>
            </a:r>
            <a:r>
              <a:rPr lang="en-US" sz="7200" spc="-636" dirty="0">
                <a:solidFill>
                  <a:srgbClr val="000000"/>
                </a:solidFill>
                <a:latin typeface="Cambria" panose="02040503050406030204" pitchFamily="18" charset="0"/>
                <a:ea typeface="Cambria" panose="02040503050406030204" pitchFamily="18" charset="0"/>
                <a:cs typeface="Gaegu Bold"/>
                <a:sym typeface="Gaegu Bold"/>
              </a:rPr>
              <a:t>.</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27D1A32-6FA9-EFE6-0C89-299D540FE579}"/>
              </a:ext>
            </a:extLst>
          </p:cNvPr>
          <p:cNvSpPr txBox="1"/>
          <p:nvPr/>
        </p:nvSpPr>
        <p:spPr>
          <a:xfrm>
            <a:off x="1981200" y="723900"/>
            <a:ext cx="14173200"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D</a:t>
            </a:r>
            <a:r>
              <a:rPr lang="vi-VN" sz="3600" b="1" dirty="0">
                <a:latin typeface="Cambria" panose="02040503050406030204" pitchFamily="18" charset="0"/>
                <a:ea typeface="Cambria" panose="02040503050406030204" pitchFamily="18" charset="0"/>
              </a:rPr>
              <a:t>ựa vào kiến thức đã biết và tìm hiểu thông tin về các nguồn năng lượng, thảo luận nhóm 6 để hoàn thành phiếu học tập</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8832039-6EA5-C7F1-E236-C40F1B11ECFD}"/>
              </a:ext>
            </a:extLst>
          </p:cNvPr>
          <p:cNvSpPr txBox="1"/>
          <p:nvPr/>
        </p:nvSpPr>
        <p:spPr>
          <a:xfrm>
            <a:off x="2286000" y="2324100"/>
            <a:ext cx="14325600" cy="2923877"/>
          </a:xfrm>
          <a:prstGeom prst="rect">
            <a:avLst/>
          </a:prstGeom>
          <a:noFill/>
        </p:spPr>
        <p:txBody>
          <a:bodyPr wrap="square" rtlCol="0">
            <a:spAutoFit/>
          </a:bodyPr>
          <a:lstStyle/>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nhóm</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50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PHIẾU HỌC TẬP</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nguồn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endParaRPr lang="en-US" sz="2800"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A5E5FAE5-69C2-B56B-8A4B-81F233A7D179}"/>
              </a:ext>
            </a:extLst>
          </p:cNvPr>
          <p:cNvGraphicFramePr>
            <a:graphicFrameLocks noGrp="1"/>
          </p:cNvGraphicFramePr>
          <p:nvPr>
            <p:extLst>
              <p:ext uri="{D42A27DB-BD31-4B8C-83A1-F6EECF244321}">
                <p14:modId xmlns:p14="http://schemas.microsoft.com/office/powerpoint/2010/main" val="204955649"/>
              </p:ext>
            </p:extLst>
          </p:nvPr>
        </p:nvGraphicFramePr>
        <p:xfrm>
          <a:off x="1676400" y="5067300"/>
          <a:ext cx="15011400" cy="3508028"/>
        </p:xfrm>
        <a:graphic>
          <a:graphicData uri="http://schemas.openxmlformats.org/drawingml/2006/table">
            <a:tbl>
              <a:tblPr firstRow="1" firstCol="1" bandRow="1">
                <a:tableStyleId>{93296810-A885-4BE3-A3E7-6D5BEEA58F35}</a:tableStyleId>
              </a:tblPr>
              <a:tblGrid>
                <a:gridCol w="4697233">
                  <a:extLst>
                    <a:ext uri="{9D8B030D-6E8A-4147-A177-3AD203B41FA5}">
                      <a16:colId xmlns:a16="http://schemas.microsoft.com/office/drawing/2014/main" val="1112273788"/>
                    </a:ext>
                  </a:extLst>
                </a:gridCol>
                <a:gridCol w="5309271">
                  <a:extLst>
                    <a:ext uri="{9D8B030D-6E8A-4147-A177-3AD203B41FA5}">
                      <a16:colId xmlns:a16="http://schemas.microsoft.com/office/drawing/2014/main" val="4086730292"/>
                    </a:ext>
                  </a:extLst>
                </a:gridCol>
                <a:gridCol w="5004896">
                  <a:extLst>
                    <a:ext uri="{9D8B030D-6E8A-4147-A177-3AD203B41FA5}">
                      <a16:colId xmlns:a16="http://schemas.microsoft.com/office/drawing/2014/main" val="1684426280"/>
                    </a:ext>
                  </a:extLst>
                </a:gridCol>
              </a:tblGrid>
              <a:tr h="877007">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974163"/>
                  </a:ext>
                </a:extLst>
              </a:tr>
              <a:tr h="877007">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3475513"/>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1943025"/>
                  </a:ext>
                </a:extLst>
              </a:tr>
              <a:tr h="877007">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nl-NL" sz="1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050166"/>
                  </a:ext>
                </a:extLst>
              </a:tr>
            </a:tbl>
          </a:graphicData>
        </a:graphic>
      </p:graphicFrame>
    </p:spTree>
    <p:extLst>
      <p:ext uri="{BB962C8B-B14F-4D97-AF65-F5344CB8AC3E}">
        <p14:creationId xmlns:p14="http://schemas.microsoft.com/office/powerpoint/2010/main" val="1714360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DF635308-ED14-04DC-1864-CFF4848D5A9C}"/>
              </a:ext>
            </a:extLst>
          </p:cNvPr>
          <p:cNvSpPr/>
          <p:nvPr/>
        </p:nvSpPr>
        <p:spPr>
          <a:xfrm>
            <a:off x="609600" y="419100"/>
            <a:ext cx="167640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6" name="Table 5">
            <a:extLst>
              <a:ext uri="{FF2B5EF4-FFF2-40B4-BE49-F238E27FC236}">
                <a16:creationId xmlns:a16="http://schemas.microsoft.com/office/drawing/2014/main" id="{5F98300E-9941-02E4-E00E-99C63140157B}"/>
              </a:ext>
            </a:extLst>
          </p:cNvPr>
          <p:cNvGraphicFramePr>
            <a:graphicFrameLocks noGrp="1"/>
          </p:cNvGraphicFramePr>
          <p:nvPr>
            <p:extLst>
              <p:ext uri="{D42A27DB-BD31-4B8C-83A1-F6EECF244321}">
                <p14:modId xmlns:p14="http://schemas.microsoft.com/office/powerpoint/2010/main" val="245161203"/>
              </p:ext>
            </p:extLst>
          </p:nvPr>
        </p:nvGraphicFramePr>
        <p:xfrm>
          <a:off x="1675130" y="2019300"/>
          <a:ext cx="14250670" cy="6573584"/>
        </p:xfrm>
        <a:graphic>
          <a:graphicData uri="http://schemas.openxmlformats.org/drawingml/2006/table">
            <a:tbl>
              <a:tblPr firstRow="1" firstCol="1" bandRow="1">
                <a:tableStyleId>{5C22544A-7EE6-4342-B048-85BDC9FD1C3A}</a:tableStyleId>
              </a:tblPr>
              <a:tblGrid>
                <a:gridCol w="4459192">
                  <a:extLst>
                    <a:ext uri="{9D8B030D-6E8A-4147-A177-3AD203B41FA5}">
                      <a16:colId xmlns:a16="http://schemas.microsoft.com/office/drawing/2014/main" val="698106497"/>
                    </a:ext>
                  </a:extLst>
                </a:gridCol>
                <a:gridCol w="5040214">
                  <a:extLst>
                    <a:ext uri="{9D8B030D-6E8A-4147-A177-3AD203B41FA5}">
                      <a16:colId xmlns:a16="http://schemas.microsoft.com/office/drawing/2014/main" val="4063003032"/>
                    </a:ext>
                  </a:extLst>
                </a:gridCol>
                <a:gridCol w="4751264">
                  <a:extLst>
                    <a:ext uri="{9D8B030D-6E8A-4147-A177-3AD203B41FA5}">
                      <a16:colId xmlns:a16="http://schemas.microsoft.com/office/drawing/2014/main" val="4281777221"/>
                    </a:ext>
                  </a:extLst>
                </a:gridCol>
              </a:tblGrid>
              <a:tr h="1562100">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Tên hoạt động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cung cấp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nl-NL" sz="3600" dirty="0">
                          <a:effectLst/>
                          <a:latin typeface="Cambria" panose="02040503050406030204" pitchFamily="18" charset="0"/>
                          <a:ea typeface="Cambria" panose="02040503050406030204" pitchFamily="18" charset="0"/>
                        </a:rPr>
                        <a:t>Vật nhận năng lượng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12196892"/>
                  </a:ext>
                </a:extLst>
              </a:tr>
              <a:tr h="1562100">
                <a:tc>
                  <a:txBody>
                    <a:bodyPr/>
                    <a:lstStyle/>
                    <a:p>
                      <a:pPr marL="0" marR="0" algn="ctr">
                        <a:lnSpc>
                          <a:spcPct val="150000"/>
                        </a:lnSpc>
                        <a:spcBef>
                          <a:spcPts val="0"/>
                        </a:spcBef>
                        <a:spcAft>
                          <a:spcPts val="0"/>
                        </a:spcAft>
                      </a:pPr>
                      <a:r>
                        <a:rPr lang="nl-NL" sz="4400" dirty="0">
                          <a:solidFill>
                            <a:srgbClr val="002060"/>
                          </a:solidFill>
                          <a:effectLst/>
                          <a:latin typeface="Cambria" panose="02040503050406030204" pitchFamily="18" charset="0"/>
                          <a:ea typeface="Cambria" panose="02040503050406030204" pitchFamily="18" charset="0"/>
                        </a:rPr>
                        <a:t>Đi xe máy</a:t>
                      </a:r>
                      <a:endParaRPr lang="en-US" sz="4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Xăng</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Xe máy</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109211"/>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Chạy thuyền buồm</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Gió</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Thuyền buồm</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821727"/>
                  </a:ext>
                </a:extLst>
              </a:tr>
              <a:tr h="1562100">
                <a:tc>
                  <a:txBody>
                    <a:bodyPr/>
                    <a:lstStyle/>
                    <a:p>
                      <a:pPr marL="0" marR="0" algn="ctr">
                        <a:lnSpc>
                          <a:spcPct val="150000"/>
                        </a:lnSpc>
                        <a:spcBef>
                          <a:spcPts val="0"/>
                        </a:spcBef>
                        <a:spcAft>
                          <a:spcPts val="0"/>
                        </a:spcAft>
                      </a:pPr>
                      <a:r>
                        <a:rPr lang="nl-NL" sz="4400">
                          <a:solidFill>
                            <a:srgbClr val="002060"/>
                          </a:solidFill>
                          <a:effectLst/>
                          <a:latin typeface="Cambria" panose="02040503050406030204" pitchFamily="18" charset="0"/>
                          <a:ea typeface="Cambria" panose="02040503050406030204" pitchFamily="18" charset="0"/>
                        </a:rPr>
                        <a:t>...</a:t>
                      </a:r>
                      <a:endParaRPr lang="en-US" sz="4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887638"/>
                  </a:ext>
                </a:extLst>
              </a:tr>
            </a:tbl>
          </a:graphicData>
        </a:graphic>
      </p:graphicFrame>
    </p:spTree>
    <p:extLst>
      <p:ext uri="{BB962C8B-B14F-4D97-AF65-F5344CB8AC3E}">
        <p14:creationId xmlns:p14="http://schemas.microsoft.com/office/powerpoint/2010/main" val="3214414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F3ED838E-56A0-FBF7-16F0-D6804FD248F1}"/>
              </a:ext>
            </a:extLst>
          </p:cNvPr>
          <p:cNvPicPr>
            <a:picLocks noChangeAspect="1"/>
          </p:cNvPicPr>
          <p:nvPr/>
        </p:nvPicPr>
        <p:blipFill>
          <a:blip r:embed="rId11"/>
          <a:stretch>
            <a:fillRect/>
          </a:stretch>
        </p:blipFill>
        <p:spPr>
          <a:xfrm>
            <a:off x="1981200" y="723900"/>
            <a:ext cx="11645661" cy="10287000"/>
          </a:xfrm>
          <a:prstGeom prst="rect">
            <a:avLst/>
          </a:prstGeom>
        </p:spPr>
      </p:pic>
    </p:spTree>
    <p:extLst>
      <p:ext uri="{BB962C8B-B14F-4D97-AF65-F5344CB8AC3E}">
        <p14:creationId xmlns:p14="http://schemas.microsoft.com/office/powerpoint/2010/main" val="119167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dirty="0"/>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txBody>
            <a:bodyPr/>
            <a:lstStyle/>
            <a:p>
              <a:endParaRPr lang="en-US"/>
            </a:p>
          </p:txBody>
        </p:sp>
      </p:gr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304326">
            <a:off x="629063" y="4105759"/>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13030200" y="1143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CEAE9CC6-4431-1374-16F4-F01D83823237}"/>
              </a:ext>
            </a:extLst>
          </p:cNvPr>
          <p:cNvPicPr>
            <a:picLocks noChangeAspect="1"/>
          </p:cNvPicPr>
          <p:nvPr/>
        </p:nvPicPr>
        <p:blipFill>
          <a:blip r:embed="rId19"/>
          <a:stretch>
            <a:fillRect/>
          </a:stretch>
        </p:blipFill>
        <p:spPr>
          <a:xfrm>
            <a:off x="2743200" y="1866900"/>
            <a:ext cx="12296698" cy="70110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5EF78AF2-B510-EC5F-5469-B69A019D3130}"/>
              </a:ext>
            </a:extLst>
          </p:cNvPr>
          <p:cNvPicPr>
            <a:picLocks noChangeAspect="1"/>
          </p:cNvPicPr>
          <p:nvPr/>
        </p:nvPicPr>
        <p:blipFill>
          <a:blip r:embed="rId11"/>
          <a:stretch>
            <a:fillRect/>
          </a:stretch>
        </p:blipFill>
        <p:spPr>
          <a:xfrm>
            <a:off x="2133600" y="1104900"/>
            <a:ext cx="11291724" cy="10287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5715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Freeform 3">
            <a:extLst>
              <a:ext uri="{FF2B5EF4-FFF2-40B4-BE49-F238E27FC236}">
                <a16:creationId xmlns:a16="http://schemas.microsoft.com/office/drawing/2014/main" id="{ECFD5EA3-6C98-074F-70FA-ABEC359A88F3}"/>
              </a:ext>
            </a:extLst>
          </p:cNvPr>
          <p:cNvSpPr/>
          <p:nvPr/>
        </p:nvSpPr>
        <p:spPr>
          <a:xfrm>
            <a:off x="2133600" y="4000500"/>
            <a:ext cx="6860427" cy="5715000"/>
          </a:xfrm>
          <a:custGeom>
            <a:avLst/>
            <a:gdLst/>
            <a:ahLst/>
            <a:cxnLst/>
            <a:rect l="l" t="t" r="r" b="b"/>
            <a:pathLst>
              <a:path w="4193427" h="4114800">
                <a:moveTo>
                  <a:pt x="0" y="0"/>
                </a:moveTo>
                <a:lnTo>
                  <a:pt x="4193426" y="0"/>
                </a:lnTo>
                <a:lnTo>
                  <a:pt x="41934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4" name="Picture 6">
            <a:extLst>
              <a:ext uri="{FF2B5EF4-FFF2-40B4-BE49-F238E27FC236}">
                <a16:creationId xmlns:a16="http://schemas.microsoft.com/office/drawing/2014/main" id="{66C656AA-60F1-8310-AEF8-71C6CFF7E2A2}"/>
              </a:ext>
            </a:extLst>
          </p:cNvPr>
          <p:cNvPicPr>
            <a:picLocks noChangeAspect="1"/>
          </p:cNvPicPr>
          <p:nvPr/>
        </p:nvPicPr>
        <p:blipFill>
          <a:blip r:embed="rId5"/>
          <a:srcRect/>
          <a:stretch>
            <a:fillRect/>
          </a:stretch>
        </p:blipFill>
        <p:spPr>
          <a:xfrm>
            <a:off x="1295400" y="2324100"/>
            <a:ext cx="2151888" cy="2758831"/>
          </a:xfrm>
          <a:prstGeom prst="rect">
            <a:avLst/>
          </a:prstGeom>
        </p:spPr>
      </p:pic>
      <p:pic>
        <p:nvPicPr>
          <p:cNvPr id="15" name="Picture 6">
            <a:extLst>
              <a:ext uri="{FF2B5EF4-FFF2-40B4-BE49-F238E27FC236}">
                <a16:creationId xmlns:a16="http://schemas.microsoft.com/office/drawing/2014/main" id="{6B77779A-BC08-AB07-E6A9-3C9AC4585EDA}"/>
              </a:ext>
            </a:extLst>
          </p:cNvPr>
          <p:cNvPicPr>
            <a:picLocks noChangeAspect="1"/>
          </p:cNvPicPr>
          <p:nvPr/>
        </p:nvPicPr>
        <p:blipFill>
          <a:blip r:embed="rId5"/>
          <a:srcRect/>
          <a:stretch>
            <a:fillRect/>
          </a:stretch>
        </p:blipFill>
        <p:spPr>
          <a:xfrm>
            <a:off x="7086600" y="2324100"/>
            <a:ext cx="2151888" cy="2758831"/>
          </a:xfrm>
          <a:prstGeom prst="rect">
            <a:avLst/>
          </a:prstGeom>
        </p:spPr>
      </p:pic>
      <p:sp>
        <p:nvSpPr>
          <p:cNvPr id="17" name="TextBox 16">
            <a:extLst>
              <a:ext uri="{FF2B5EF4-FFF2-40B4-BE49-F238E27FC236}">
                <a16:creationId xmlns:a16="http://schemas.microsoft.com/office/drawing/2014/main" id="{41C92952-AC09-5367-D4F2-23C3DD635051}"/>
              </a:ext>
            </a:extLst>
          </p:cNvPr>
          <p:cNvSpPr txBox="1"/>
          <p:nvPr/>
        </p:nvSpPr>
        <p:spPr>
          <a:xfrm>
            <a:off x="9448800" y="1638300"/>
            <a:ext cx="7239000" cy="2860358"/>
          </a:xfrm>
          <a:prstGeom prst="wedgeRoundRectCallout">
            <a:avLst>
              <a:gd name="adj1" fmla="val -57886"/>
              <a:gd name="adj2" fmla="val 34262"/>
              <a:gd name="adj3" fmla="val 16667"/>
            </a:avLst>
          </a:prstGeom>
          <a:solidFill>
            <a:srgbClr val="FFC000"/>
          </a:solidFill>
        </p:spPr>
        <p:txBody>
          <a:bodyPr wrap="square" rtlCol="0">
            <a:spAutoFit/>
          </a:bodyPr>
          <a:lstStyle/>
          <a:p>
            <a:pPr algn="just"/>
            <a:r>
              <a:rPr lang="en-US" sz="5400" dirty="0" err="1">
                <a:latin typeface="+mj-lt"/>
                <a:ea typeface="Arial-Rounded" pitchFamily="34" charset="0"/>
                <a:cs typeface="Arial-Rounded" pitchFamily="34" charset="0"/>
              </a:rPr>
              <a:t>Để</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tổ</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chức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sinh</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nhật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các</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em</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cần</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có</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những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hoạt</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động</a:t>
            </a:r>
            <a:r>
              <a:rPr lang="en-US" sz="5400" dirty="0">
                <a:latin typeface="+mj-lt"/>
                <a:ea typeface="Arial-Rounded" pitchFamily="34" charset="0"/>
                <a:cs typeface="Arial-Rounded" pitchFamily="34" charset="0"/>
              </a:rPr>
              <a:t> </a:t>
            </a:r>
            <a:r>
              <a:rPr lang="en-US" sz="5400" dirty="0" err="1">
                <a:latin typeface="+mj-lt"/>
                <a:ea typeface="Arial-Rounded" pitchFamily="34" charset="0"/>
                <a:cs typeface="Arial-Rounded" pitchFamily="34" charset="0"/>
              </a:rPr>
              <a:t>gì</a:t>
            </a:r>
            <a:r>
              <a:rPr lang="en-US" sz="5400" dirty="0">
                <a:latin typeface="+mj-lt"/>
                <a:ea typeface="Arial-Rounded" pitchFamily="34" charset="0"/>
                <a:cs typeface="Arial-Rounded" pitchFamily="34" charset="0"/>
              </a:rPr>
              <a:t>?</a:t>
            </a:r>
          </a:p>
        </p:txBody>
      </p:sp>
      <p:sp>
        <p:nvSpPr>
          <p:cNvPr id="18" name="矩形 24">
            <a:extLst>
              <a:ext uri="{FF2B5EF4-FFF2-40B4-BE49-F238E27FC236}">
                <a16:creationId xmlns:a16="http://schemas.microsoft.com/office/drawing/2014/main" id="{20586AF4-F4B6-BE68-61D3-D855A6F1AD9D}"/>
              </a:ext>
            </a:extLst>
          </p:cNvPr>
          <p:cNvSpPr/>
          <p:nvPr/>
        </p:nvSpPr>
        <p:spPr>
          <a:xfrm>
            <a:off x="9677400" y="5372100"/>
            <a:ext cx="6553200" cy="2438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nhảy múa, nói, cười, thổi nến, tặng quà,...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12" name="Rectangle: Rounded Corners 11">
            <a:extLst>
              <a:ext uri="{FF2B5EF4-FFF2-40B4-BE49-F238E27FC236}">
                <a16:creationId xmlns:a16="http://schemas.microsoft.com/office/drawing/2014/main" id="{F5AA24CC-01F1-7EEB-03CF-326E41815720}"/>
              </a:ext>
            </a:extLst>
          </p:cNvPr>
          <p:cNvSpPr/>
          <p:nvPr/>
        </p:nvSpPr>
        <p:spPr>
          <a:xfrm>
            <a:off x="990600" y="495300"/>
            <a:ext cx="15925800" cy="9067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1C92952-AC09-5367-D4F2-23C3DD635051}"/>
              </a:ext>
            </a:extLst>
          </p:cNvPr>
          <p:cNvSpPr txBox="1"/>
          <p:nvPr/>
        </p:nvSpPr>
        <p:spPr>
          <a:xfrm>
            <a:off x="7620000" y="800100"/>
            <a:ext cx="7239000" cy="377975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Để thực hiện các hoạt động hát, nhảy, vận động đó, chúng ta lấy năng lượng từ đâu? </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sp>
        <p:nvSpPr>
          <p:cNvPr id="18" name="矩形 24">
            <a:extLst>
              <a:ext uri="{FF2B5EF4-FFF2-40B4-BE49-F238E27FC236}">
                <a16:creationId xmlns:a16="http://schemas.microsoft.com/office/drawing/2014/main" id="{20586AF4-F4B6-BE68-61D3-D855A6F1AD9D}"/>
              </a:ext>
            </a:extLst>
          </p:cNvPr>
          <p:cNvSpPr/>
          <p:nvPr/>
        </p:nvSpPr>
        <p:spPr>
          <a:xfrm>
            <a:off x="8915400" y="5372100"/>
            <a:ext cx="73152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Các hoạt động đó lấy năng lượng từ thức ăn và nước uống.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3" name="Freeform 5">
            <a:extLst>
              <a:ext uri="{FF2B5EF4-FFF2-40B4-BE49-F238E27FC236}">
                <a16:creationId xmlns:a16="http://schemas.microsoft.com/office/drawing/2014/main" id="{E1087C0F-3FBE-3325-0199-FB82751DDF7A}"/>
              </a:ext>
            </a:extLst>
          </p:cNvPr>
          <p:cNvSpPr/>
          <p:nvPr/>
        </p:nvSpPr>
        <p:spPr>
          <a:xfrm>
            <a:off x="1981200" y="2697480"/>
            <a:ext cx="5501640" cy="564642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682668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txBody>
          <a:bodyPr/>
          <a:lstStyle/>
          <a:p>
            <a:endParaRPr lang="en-US"/>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txBody>
            <a:bodyPr/>
            <a:lstStyle/>
            <a:p>
              <a:endParaRPr lang="en-US"/>
            </a:p>
          </p:txBody>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7" name="Picture 7">
            <a:extLst>
              <a:ext uri="{FF2B5EF4-FFF2-40B4-BE49-F238E27FC236}">
                <a16:creationId xmlns:a16="http://schemas.microsoft.com/office/drawing/2014/main" id="{D8F35949-CE1F-1D80-80CD-6C86F5250875}"/>
              </a:ext>
            </a:extLst>
          </p:cNvPr>
          <p:cNvPicPr>
            <a:picLocks noChangeAspect="1"/>
          </p:cNvPicPr>
          <p:nvPr/>
        </p:nvPicPr>
        <p:blipFill>
          <a:blip r:embed="rId18"/>
          <a:srcRect/>
          <a:stretch>
            <a:fillRect/>
          </a:stretch>
        </p:blipFill>
        <p:spPr>
          <a:xfrm>
            <a:off x="0" y="4037954"/>
            <a:ext cx="4904994" cy="6248400"/>
          </a:xfrm>
          <a:prstGeom prst="rect">
            <a:avLst/>
          </a:prstGeom>
        </p:spPr>
      </p:pic>
      <p:pic>
        <p:nvPicPr>
          <p:cNvPr id="22" name="Picture 21">
            <a:extLst>
              <a:ext uri="{FF2B5EF4-FFF2-40B4-BE49-F238E27FC236}">
                <a16:creationId xmlns:a16="http://schemas.microsoft.com/office/drawing/2014/main" id="{425C5530-05B4-4033-757C-8D2769F8E268}"/>
              </a:ext>
            </a:extLst>
          </p:cNvPr>
          <p:cNvPicPr>
            <a:picLocks noChangeAspect="1"/>
          </p:cNvPicPr>
          <p:nvPr/>
        </p:nvPicPr>
        <p:blipFill>
          <a:blip r:embed="rId19"/>
          <a:stretch>
            <a:fillRect/>
          </a:stretch>
        </p:blipFill>
        <p:spPr>
          <a:xfrm>
            <a:off x="5486400" y="571500"/>
            <a:ext cx="6480610" cy="1719221"/>
          </a:xfrm>
          <a:prstGeom prst="rect">
            <a:avLst/>
          </a:prstGeom>
        </p:spPr>
      </p:pic>
      <p:pic>
        <p:nvPicPr>
          <p:cNvPr id="24" name="Picture 23">
            <a:extLst>
              <a:ext uri="{FF2B5EF4-FFF2-40B4-BE49-F238E27FC236}">
                <a16:creationId xmlns:a16="http://schemas.microsoft.com/office/drawing/2014/main" id="{F179E3B6-3D33-30B4-46AB-5E4A30562E43}"/>
              </a:ext>
            </a:extLst>
          </p:cNvPr>
          <p:cNvPicPr>
            <a:picLocks noChangeAspect="1"/>
          </p:cNvPicPr>
          <p:nvPr/>
        </p:nvPicPr>
        <p:blipFill>
          <a:blip r:embed="rId20"/>
          <a:stretch>
            <a:fillRect/>
          </a:stretch>
        </p:blipFill>
        <p:spPr>
          <a:xfrm>
            <a:off x="3962400" y="3162300"/>
            <a:ext cx="10656732" cy="5194242"/>
          </a:xfrm>
          <a:prstGeom prst="rect">
            <a:avLst/>
          </a:prstGeom>
        </p:spPr>
      </p:pic>
      <p:pic>
        <p:nvPicPr>
          <p:cNvPr id="27" name="Picture 26">
            <a:extLst>
              <a:ext uri="{FF2B5EF4-FFF2-40B4-BE49-F238E27FC236}">
                <a16:creationId xmlns:a16="http://schemas.microsoft.com/office/drawing/2014/main" id="{FE030C7B-72A1-B212-66D5-DB1DF180DCEF}"/>
              </a:ext>
            </a:extLst>
          </p:cNvPr>
          <p:cNvPicPr>
            <a:picLocks noChangeAspect="1"/>
          </p:cNvPicPr>
          <p:nvPr/>
        </p:nvPicPr>
        <p:blipFill>
          <a:blip r:embed="rId21"/>
          <a:stretch>
            <a:fillRect/>
          </a:stretch>
        </p:blipFill>
        <p:spPr>
          <a:xfrm>
            <a:off x="3429000" y="3009900"/>
            <a:ext cx="2414225" cy="12863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4" name="Freeform 4"/>
          <p:cNvSpPr/>
          <p:nvPr/>
        </p:nvSpPr>
        <p:spPr>
          <a:xfrm>
            <a:off x="2971800" y="2933700"/>
            <a:ext cx="9994348" cy="2819400"/>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txBody>
          <a:bodyPr/>
          <a:lstStyle/>
          <a:p>
            <a:endParaRPr lang="en-US"/>
          </a:p>
        </p:txBody>
      </p:sp>
      <p:sp>
        <p:nvSpPr>
          <p:cNvPr id="5" name="TextBox 5"/>
          <p:cNvSpPr txBox="1"/>
          <p:nvPr/>
        </p:nvSpPr>
        <p:spPr>
          <a:xfrm>
            <a:off x="3429000" y="3086100"/>
            <a:ext cx="8462082" cy="2385268"/>
          </a:xfrm>
          <a:prstGeom prst="rect">
            <a:avLst/>
          </a:prstGeom>
        </p:spPr>
        <p:txBody>
          <a:bodyPr wrap="square" lIns="0" tIns="0" rIns="0" bIns="0" rtlCol="0" anchor="t">
            <a:spAutoFit/>
          </a:bodyPr>
          <a:lstStyle/>
          <a:p>
            <a:pPr algn="ctr">
              <a:lnSpc>
                <a:spcPts val="9316"/>
              </a:lnSpc>
            </a:pPr>
            <a:r>
              <a:rPr lang="vi-VN" sz="7763" b="1" spc="-427" dirty="0">
                <a:solidFill>
                  <a:srgbClr val="000000"/>
                </a:solidFill>
                <a:latin typeface="Cambria" panose="02040503050406030204" pitchFamily="18" charset="0"/>
                <a:ea typeface="Cambria" panose="02040503050406030204" pitchFamily="18" charset="0"/>
                <a:cs typeface="Gaegu Bold"/>
                <a:sym typeface="Gaegu Bold"/>
              </a:rPr>
              <a:t>1. MỘT SỐ NGUỒN NĂNG LƯỢNG</a:t>
            </a:r>
            <a:endParaRPr lang="en-US" sz="7763" b="1" spc="-427" dirty="0">
              <a:solidFill>
                <a:srgbClr val="000000"/>
              </a:solidFill>
              <a:latin typeface="Cambria" panose="02040503050406030204" pitchFamily="18" charset="0"/>
              <a:ea typeface="Cambria" panose="02040503050406030204" pitchFamily="18" charset="0"/>
              <a:cs typeface="Gaegu Bold"/>
              <a:sym typeface="Gaegu Bold"/>
            </a:endParaRPr>
          </a:p>
        </p:txBody>
      </p:sp>
      <p:grpSp>
        <p:nvGrpSpPr>
          <p:cNvPr id="9" name="Group 9"/>
          <p:cNvGrpSpPr>
            <a:grpSpLocks noChangeAspect="1"/>
          </p:cNvGrpSpPr>
          <p:nvPr/>
        </p:nvGrpSpPr>
        <p:grpSpPr>
          <a:xfrm>
            <a:off x="13716000" y="266700"/>
            <a:ext cx="4229515" cy="4229515"/>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12500" b="-12500"/>
              </a:stretch>
            </a:blipFill>
          </p:spPr>
          <p:txBody>
            <a:bodyPr/>
            <a:lstStyle/>
            <a:p>
              <a:endParaRPr lang="en-US"/>
            </a:p>
          </p:txBody>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3179418">
            <a:off x="-1043216" y="-890426"/>
            <a:ext cx="3312989" cy="3312989"/>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7" name="Picture 9">
            <a:extLst>
              <a:ext uri="{FF2B5EF4-FFF2-40B4-BE49-F238E27FC236}">
                <a16:creationId xmlns:a16="http://schemas.microsoft.com/office/drawing/2014/main" id="{E28B8EEE-C035-8110-CB9C-B4D1A8084D93}"/>
              </a:ext>
            </a:extLst>
          </p:cNvPr>
          <p:cNvPicPr>
            <a:picLocks noChangeAspect="1"/>
          </p:cNvPicPr>
          <p:nvPr/>
        </p:nvPicPr>
        <p:blipFill>
          <a:blip r:embed="rId10"/>
          <a:srcRect/>
          <a:stretch>
            <a:fillRect/>
          </a:stretch>
        </p:blipFill>
        <p:spPr>
          <a:xfrm>
            <a:off x="1219200" y="5753100"/>
            <a:ext cx="3986108" cy="39063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8" name="Freeform 8"/>
          <p:cNvSpPr/>
          <p:nvPr/>
        </p:nvSpPr>
        <p:spPr>
          <a:xfrm rot="110282">
            <a:off x="925455" y="1829523"/>
            <a:ext cx="16766897" cy="5709776"/>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3"/>
            <a:stretch>
              <a:fillRect l="-1510" t="-10047" r="-1510"/>
            </a:stretch>
          </a:blipFill>
        </p:spPr>
        <p:txBody>
          <a:bodyPr/>
          <a:lstStyle/>
          <a:p>
            <a:endParaRPr lang="en-US" dirty="0"/>
          </a:p>
        </p:txBody>
      </p:sp>
      <p:sp>
        <p:nvSpPr>
          <p:cNvPr id="14" name="Freeform 2">
            <a:extLst>
              <a:ext uri="{FF2B5EF4-FFF2-40B4-BE49-F238E27FC236}">
                <a16:creationId xmlns:a16="http://schemas.microsoft.com/office/drawing/2014/main" id="{87A172C8-C6E2-A76A-E219-2A55B97EFA1C}"/>
              </a:ext>
            </a:extLst>
          </p:cNvPr>
          <p:cNvSpPr/>
          <p:nvPr/>
        </p:nvSpPr>
        <p:spPr>
          <a:xfrm>
            <a:off x="990600" y="5905500"/>
            <a:ext cx="4037647" cy="41148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1AFAF6C4-B912-BA8D-91FD-91EB50153314}"/>
              </a:ext>
            </a:extLst>
          </p:cNvPr>
          <p:cNvSpPr/>
          <p:nvPr/>
        </p:nvSpPr>
        <p:spPr>
          <a:xfrm>
            <a:off x="13258800" y="419100"/>
            <a:ext cx="4192810" cy="2777856"/>
          </a:xfrm>
          <a:custGeom>
            <a:avLst/>
            <a:gdLst/>
            <a:ahLst/>
            <a:cxnLst/>
            <a:rect l="l" t="t" r="r" b="b"/>
            <a:pathLst>
              <a:path w="6924742" h="4682856">
                <a:moveTo>
                  <a:pt x="0" y="0"/>
                </a:moveTo>
                <a:lnTo>
                  <a:pt x="6924742" y="0"/>
                </a:lnTo>
                <a:lnTo>
                  <a:pt x="6924742" y="4682856"/>
                </a:lnTo>
                <a:lnTo>
                  <a:pt x="0" y="4682856"/>
                </a:lnTo>
                <a:lnTo>
                  <a:pt x="0" y="0"/>
                </a:lnTo>
                <a:close/>
              </a:path>
            </a:pathLst>
          </a:custGeom>
          <a:blipFill>
            <a:blip r:embed="rId6"/>
            <a:stretch>
              <a:fillRect/>
            </a:stretch>
          </a:blipFill>
        </p:spPr>
        <p:txBody>
          <a:bodyPr/>
          <a:lstStyle/>
          <a:p>
            <a:endParaRPr lang="en-US" dirty="0"/>
          </a:p>
        </p:txBody>
      </p:sp>
      <p:sp>
        <p:nvSpPr>
          <p:cNvPr id="17" name="TextBox 16">
            <a:extLst>
              <a:ext uri="{FF2B5EF4-FFF2-40B4-BE49-F238E27FC236}">
                <a16:creationId xmlns:a16="http://schemas.microsoft.com/office/drawing/2014/main" id="{C9315B89-5392-CA27-6C40-B0D0DFBF8996}"/>
              </a:ext>
            </a:extLst>
          </p:cNvPr>
          <p:cNvSpPr txBox="1"/>
          <p:nvPr/>
        </p:nvSpPr>
        <p:spPr>
          <a:xfrm rot="181159">
            <a:off x="1905000" y="2933700"/>
            <a:ext cx="13944600" cy="3477875"/>
          </a:xfrm>
          <a:prstGeom prst="rect">
            <a:avLst/>
          </a:prstGeom>
          <a:noFill/>
        </p:spPr>
        <p:txBody>
          <a:bodyPr wrap="square" rtlCol="0">
            <a:spAutoFit/>
          </a:bodyPr>
          <a:lstStyle/>
          <a:p>
            <a:pPr algn="just" rtl="0">
              <a:spcBef>
                <a:spcPts val="0"/>
              </a:spcBef>
              <a:spcAft>
                <a:spcPts val="500"/>
              </a:spcAft>
            </a:pPr>
            <a:r>
              <a:rPr lang="vi-VN" sz="4400" b="0" i="0" u="none" strike="noStrike" dirty="0">
                <a:solidFill>
                  <a:srgbClr val="002060"/>
                </a:solidFill>
                <a:effectLst/>
                <a:latin typeface="Cambria" panose="02040503050406030204" pitchFamily="18" charset="0"/>
                <a:ea typeface="Cambria" panose="02040503050406030204" pitchFamily="18" charset="0"/>
              </a:rPr>
              <a:t>Khi đẩy một chiếc xe đồ chơi, tay ta đã cung cấp năng lượng làm xe chuyển động. Khi thắp nến, ta thấy ánh sáng toả ra vì ngọn nến đã cung cấp năng lượng cho việc phát sáng và toả nhiệt. Con người, động vật, thực vật đều cần năng lượng để sống và phát triển.</a:t>
            </a:r>
            <a:endParaRPr lang="vi-VN"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2492990"/>
          </a:xfrm>
          <a:prstGeom prst="rect">
            <a:avLst/>
          </a:prstGeom>
        </p:spPr>
        <p:txBody>
          <a:bodyPr lIns="0" tIns="0" rIns="0" bIns="0" rtlCol="0" anchor="t">
            <a:spAutoFit/>
          </a:bodyPr>
          <a:lstStyle/>
          <a:p>
            <a:pPr algn="ctr"/>
            <a:r>
              <a:rPr lang="vi-VN" sz="5400" b="1" dirty="0">
                <a:solidFill>
                  <a:srgbClr val="000000"/>
                </a:solidFill>
                <a:latin typeface="Cambria" panose="02040503050406030204" pitchFamily="18" charset="0"/>
                <a:ea typeface="Cambria" panose="02040503050406030204" pitchFamily="18" charset="0"/>
                <a:cs typeface="Dosis Semi-Bold"/>
                <a:sym typeface="Dosis Semi-Bold"/>
              </a:rPr>
              <a:t>Khi bị đẩy, chiếc ô tô sẽ chạy về phía trước. Tay ta đã cung cấp năng lượng làm xe chuyển động.</a:t>
            </a:r>
            <a:endParaRPr lang="en-US" sz="5400" b="1" dirty="0">
              <a:solidFill>
                <a:srgbClr val="000000"/>
              </a:solidFill>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2123308"/>
            <a:ext cx="9982200" cy="2308324"/>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Khi đẩy chiếc ô tô, em thấy có hiện tượng gì xảy ra? Vật nào đã cung cấp năng lượng cho hoạt động đó? </a:t>
            </a:r>
            <a:endParaRPr lang="en-US" sz="4800" b="1" dirty="0">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65263357-E146-74E7-D73B-FA561D7923A2}"/>
              </a:ext>
            </a:extLst>
          </p:cNvPr>
          <p:cNvSpPr/>
          <p:nvPr/>
        </p:nvSpPr>
        <p:spPr>
          <a:xfrm>
            <a:off x="1295400" y="2933700"/>
            <a:ext cx="3123247" cy="3124200"/>
          </a:xfrm>
          <a:custGeom>
            <a:avLst/>
            <a:gdLst/>
            <a:ahLst/>
            <a:cxnLst/>
            <a:rect l="l" t="t" r="r" b="b"/>
            <a:pathLst>
              <a:path w="4037647" h="4114800">
                <a:moveTo>
                  <a:pt x="0" y="0"/>
                </a:moveTo>
                <a:lnTo>
                  <a:pt x="4037648" y="0"/>
                </a:lnTo>
                <a:lnTo>
                  <a:pt x="403764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5236596">
            <a:off x="6388695" y="-2484797"/>
            <a:ext cx="4612985" cy="10935146"/>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txBody>
          <a:bodyPr/>
          <a:lstStyle/>
          <a:p>
            <a:endParaRPr lang="en-US"/>
          </a:p>
        </p:txBody>
      </p:sp>
      <p:sp>
        <p:nvSpPr>
          <p:cNvPr id="5" name="TextBox 5"/>
          <p:cNvSpPr txBox="1"/>
          <p:nvPr/>
        </p:nvSpPr>
        <p:spPr>
          <a:xfrm>
            <a:off x="4267200" y="6743700"/>
            <a:ext cx="10566806" cy="3046988"/>
          </a:xfrm>
          <a:prstGeom prst="rect">
            <a:avLst/>
          </a:prstGeom>
        </p:spPr>
        <p:txBody>
          <a:bodyPr lIns="0" tIns="0" rIns="0" bIns="0" rtlCol="0" anchor="t">
            <a:spAutoFit/>
          </a:bodyPr>
          <a:lstStyle/>
          <a:p>
            <a:pPr lvl="0" algn="ctr"/>
            <a:r>
              <a:rPr lang="vi-VN" sz="6600" b="1" dirty="0">
                <a:solidFill>
                  <a:srgbClr val="000000"/>
                </a:solidFill>
                <a:latin typeface="Cambria" panose="02040503050406030204" pitchFamily="18" charset="0"/>
                <a:ea typeface="Cambria" panose="02040503050406030204" pitchFamily="18" charset="0"/>
                <a:cs typeface="Dosis Semi-Bold"/>
                <a:sym typeface="Dosis Semi-Bold"/>
              </a:rPr>
              <a:t>Vì ngọn nến đã cung cấp năng lượng cho việc phát sáng và tỏa nhiệt.</a:t>
            </a:r>
            <a:endPar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Dosis Semi-Bold"/>
              <a:sym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txBody>
          <a:bodyPr/>
          <a:lstStyle/>
          <a:p>
            <a:endParaRPr lang="en-US"/>
          </a:p>
        </p:txBody>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txBody>
          <a:bodyPr/>
          <a:lstStyle/>
          <a:p>
            <a:endParaRPr lang="en-US"/>
          </a:p>
        </p:txBody>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txBody>
          <a:bodyPr/>
          <a:lstStyle/>
          <a:p>
            <a:endParaRPr lang="en-US"/>
          </a:p>
        </p:txBody>
      </p:sp>
      <p:sp>
        <p:nvSpPr>
          <p:cNvPr id="11" name="Freeform 11"/>
          <p:cNvSpPr/>
          <p:nvPr/>
        </p:nvSpPr>
        <p:spPr>
          <a:xfrm rot="-4249274" flipH="1">
            <a:off x="1897770" y="6428286"/>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977E27B-43EA-2D54-329C-3AE849BB9140}"/>
              </a:ext>
            </a:extLst>
          </p:cNvPr>
          <p:cNvSpPr txBox="1"/>
          <p:nvPr/>
        </p:nvSpPr>
        <p:spPr>
          <a:xfrm rot="21411081">
            <a:off x="3860789" y="1984809"/>
            <a:ext cx="9982200" cy="2585323"/>
          </a:xfrm>
          <a:prstGeom prst="rect">
            <a:avLst/>
          </a:prstGeom>
          <a:noFill/>
        </p:spPr>
        <p:txBody>
          <a:bodyPr wrap="square" rtlCol="0">
            <a:spAutoFit/>
          </a:bodyPr>
          <a:lstStyle/>
          <a:p>
            <a:pPr lvl="0" algn="just"/>
            <a:r>
              <a:rPr lang="vi-VN" sz="5400" b="1" dirty="0">
                <a:solidFill>
                  <a:prstClr val="black"/>
                </a:solidFill>
                <a:latin typeface="Cambria" panose="02040503050406030204" pitchFamily="18" charset="0"/>
                <a:ea typeface="Cambria" panose="02040503050406030204" pitchFamily="18" charset="0"/>
              </a:rPr>
              <a:t>Khi thắp nến ở bánh ga tô, vì sao ta lại thấy có ánh sáng ra và tỏa nhiệt?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5">
            <a:extLst>
              <a:ext uri="{FF2B5EF4-FFF2-40B4-BE49-F238E27FC236}">
                <a16:creationId xmlns:a16="http://schemas.microsoft.com/office/drawing/2014/main" id="{1169630B-7CFE-6152-7BC4-D9F53D258EC8}"/>
              </a:ext>
            </a:extLst>
          </p:cNvPr>
          <p:cNvSpPr/>
          <p:nvPr/>
        </p:nvSpPr>
        <p:spPr>
          <a:xfrm>
            <a:off x="1371600" y="4457700"/>
            <a:ext cx="2667000" cy="26670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653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555</Words>
  <Application>Microsoft Office PowerPoint</Application>
  <PresentationFormat>Custom</PresentationFormat>
  <Paragraphs>55</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37</cp:revision>
  <dcterms:created xsi:type="dcterms:W3CDTF">2006-08-16T00:00:00Z</dcterms:created>
  <dcterms:modified xsi:type="dcterms:W3CDTF">2025-04-07T15:05:48Z</dcterms:modified>
  <cp:category>9Slide.vn</cp:category>
  <dc:identifier>DAGGBMTwqNQ</dc:identifier>
</cp:coreProperties>
</file>