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93" r:id="rId3"/>
  </p:sldMasterIdLst>
  <p:notesMasterIdLst>
    <p:notesMasterId r:id="rId22"/>
  </p:notesMasterIdLst>
  <p:sldIdLst>
    <p:sldId id="339" r:id="rId4"/>
    <p:sldId id="281" r:id="rId5"/>
    <p:sldId id="298" r:id="rId6"/>
    <p:sldId id="334" r:id="rId7"/>
    <p:sldId id="283" r:id="rId8"/>
    <p:sldId id="301" r:id="rId9"/>
    <p:sldId id="284" r:id="rId10"/>
    <p:sldId id="335" r:id="rId11"/>
    <p:sldId id="311" r:id="rId12"/>
    <p:sldId id="336" r:id="rId13"/>
    <p:sldId id="337" r:id="rId14"/>
    <p:sldId id="312" r:id="rId15"/>
    <p:sldId id="299" r:id="rId16"/>
    <p:sldId id="338" r:id="rId17"/>
    <p:sldId id="300" r:id="rId18"/>
    <p:sldId id="306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C05AF-75D2-4CD0-A2AD-EC2974607C6B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6EB1B-2348-48ED-A967-986DD7A63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08E786-4216-45F2-862D-D7FBD8328B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44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26EB1B-2348-48ED-A967-986DD7A635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6E642-8392-4229-8E53-5AD6F410C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53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6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398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31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9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0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39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98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0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3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14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1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992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3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7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62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842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244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619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118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391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287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3616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4195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71965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4103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8699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7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9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26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6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0" y="46614"/>
            <a:ext cx="1947081" cy="485648"/>
          </a:xfr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Măng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85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4" y="6096000"/>
            <a:ext cx="2233684" cy="762000"/>
          </a:xfr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3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358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2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3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2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361A3-6112-492A-BC68-7CEA3FA04FB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3CAF4-AF3D-4B4F-8710-3C1182B18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22.png"/><Relationship Id="rId12" Type="http://schemas.openxmlformats.org/officeDocument/2006/relationships/image" Target="../media/image14.svg"/><Relationship Id="rId17" Type="http://schemas.openxmlformats.org/officeDocument/2006/relationships/image" Target="../media/image55.png"/><Relationship Id="rId2" Type="http://schemas.openxmlformats.org/officeDocument/2006/relationships/image" Target="../media/image7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8.png"/><Relationship Id="rId5" Type="http://schemas.openxmlformats.org/officeDocument/2006/relationships/image" Target="../media/image24.svg"/><Relationship Id="rId15" Type="http://schemas.openxmlformats.org/officeDocument/2006/relationships/image" Target="../media/image54.png"/><Relationship Id="rId10" Type="http://schemas.openxmlformats.org/officeDocument/2006/relationships/image" Target="../media/image10.svg"/><Relationship Id="rId4" Type="http://schemas.openxmlformats.org/officeDocument/2006/relationships/image" Target="../media/image3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4.sv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12" Type="http://schemas.openxmlformats.org/officeDocument/2006/relationships/image" Target="../media/image8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0.svg"/><Relationship Id="rId5" Type="http://schemas.openxmlformats.org/officeDocument/2006/relationships/image" Target="../media/image32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2.svg"/><Relationship Id="rId9" Type="http://schemas.openxmlformats.org/officeDocument/2006/relationships/image" Target="../media/image23.png"/><Relationship Id="rId1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18" Type="http://schemas.openxmlformats.org/officeDocument/2006/relationships/image" Target="../media/image59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58.png"/><Relationship Id="rId2" Type="http://schemas.openxmlformats.org/officeDocument/2006/relationships/image" Target="../media/image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47.png"/><Relationship Id="rId9" Type="http://schemas.openxmlformats.org/officeDocument/2006/relationships/image" Target="../media/image22.png"/><Relationship Id="rId1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2.png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12" Type="http://schemas.openxmlformats.org/officeDocument/2006/relationships/image" Target="../media/image24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2.png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12" Type="http://schemas.openxmlformats.org/officeDocument/2006/relationships/image" Target="../media/image24.sv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1.pn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17" Type="http://schemas.openxmlformats.org/officeDocument/2006/relationships/image" Target="../media/image44.png"/><Relationship Id="rId25" Type="http://schemas.openxmlformats.org/officeDocument/2006/relationships/image" Target="../media/image61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24" Type="http://schemas.openxmlformats.org/officeDocument/2006/relationships/image" Target="../media/image23.png"/><Relationship Id="rId5" Type="http://schemas.openxmlformats.org/officeDocument/2006/relationships/image" Target="../media/image10.svg"/><Relationship Id="rId15" Type="http://schemas.openxmlformats.org/officeDocument/2006/relationships/image" Target="../media/image13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14.svg"/><Relationship Id="rId14" Type="http://schemas.openxmlformats.org/officeDocument/2006/relationships/image" Target="../media/image12.png"/><Relationship Id="rId22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21.pn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17" Type="http://schemas.openxmlformats.org/officeDocument/2006/relationships/image" Target="../media/image44.png"/><Relationship Id="rId25" Type="http://schemas.openxmlformats.org/officeDocument/2006/relationships/image" Target="../media/image63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24" Type="http://schemas.openxmlformats.org/officeDocument/2006/relationships/image" Target="../media/image23.png"/><Relationship Id="rId5" Type="http://schemas.openxmlformats.org/officeDocument/2006/relationships/image" Target="../media/image10.svg"/><Relationship Id="rId15" Type="http://schemas.openxmlformats.org/officeDocument/2006/relationships/image" Target="../media/image13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14.svg"/><Relationship Id="rId14" Type="http://schemas.openxmlformats.org/officeDocument/2006/relationships/image" Target="../media/image12.png"/><Relationship Id="rId22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8.svg"/><Relationship Id="rId3" Type="http://schemas.openxmlformats.org/officeDocument/2006/relationships/image" Target="../media/image8.svg"/><Relationship Id="rId21" Type="http://schemas.openxmlformats.org/officeDocument/2006/relationships/image" Target="../media/image17.pn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2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4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12.svg"/><Relationship Id="rId21" Type="http://schemas.microsoft.com/office/2007/relationships/hdphoto" Target="../media/hdphoto2.wdp"/><Relationship Id="rId7" Type="http://schemas.openxmlformats.org/officeDocument/2006/relationships/image" Target="../media/image20.png"/><Relationship Id="rId12" Type="http://schemas.openxmlformats.org/officeDocument/2006/relationships/image" Target="../media/image24.svg"/><Relationship Id="rId17" Type="http://schemas.openxmlformats.org/officeDocument/2006/relationships/image" Target="../media/image25.png"/><Relationship Id="rId2" Type="http://schemas.openxmlformats.org/officeDocument/2006/relationships/image" Target="../media/image7.png"/><Relationship Id="rId16" Type="http://schemas.openxmlformats.org/officeDocument/2006/relationships/image" Target="../media/image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svg"/><Relationship Id="rId11" Type="http://schemas.openxmlformats.org/officeDocument/2006/relationships/image" Target="../media/image21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23" Type="http://schemas.openxmlformats.org/officeDocument/2006/relationships/image" Target="../media/image29.png"/><Relationship Id="rId10" Type="http://schemas.openxmlformats.org/officeDocument/2006/relationships/image" Target="../media/image13.png"/><Relationship Id="rId19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svg"/><Relationship Id="rId1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1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5" Type="http://schemas.openxmlformats.org/officeDocument/2006/relationships/image" Target="../media/image24.svg"/><Relationship Id="rId10" Type="http://schemas.openxmlformats.org/officeDocument/2006/relationships/image" Target="../media/image12.svg"/><Relationship Id="rId4" Type="http://schemas.openxmlformats.org/officeDocument/2006/relationships/image" Target="../media/image10.svg"/><Relationship Id="rId9" Type="http://schemas.openxmlformats.org/officeDocument/2006/relationships/image" Target="../media/image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20.svg"/><Relationship Id="rId3" Type="http://schemas.openxmlformats.org/officeDocument/2006/relationships/image" Target="../media/image8.svg"/><Relationship Id="rId21" Type="http://schemas.openxmlformats.org/officeDocument/2006/relationships/image" Target="../media/image46.pn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17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14.png"/><Relationship Id="rId20" Type="http://schemas.openxmlformats.org/officeDocument/2006/relationships/image" Target="../media/image44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14.sv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18" Type="http://schemas.openxmlformats.org/officeDocument/2006/relationships/image" Target="../media/image49.png"/><Relationship Id="rId3" Type="http://schemas.openxmlformats.org/officeDocument/2006/relationships/image" Target="../media/image12.svg"/><Relationship Id="rId7" Type="http://schemas.openxmlformats.org/officeDocument/2006/relationships/image" Target="../media/image24.svg"/><Relationship Id="rId12" Type="http://schemas.openxmlformats.org/officeDocument/2006/relationships/image" Target="../media/image10.svg"/><Relationship Id="rId17" Type="http://schemas.openxmlformats.org/officeDocument/2006/relationships/image" Target="../media/image48.png"/><Relationship Id="rId2" Type="http://schemas.openxmlformats.org/officeDocument/2006/relationships/image" Target="../media/image7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image" Target="../media/image6.png"/><Relationship Id="rId5" Type="http://schemas.microsoft.com/office/2007/relationships/hdphoto" Target="../media/hdphoto3.wdp"/><Relationship Id="rId1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47.png"/><Relationship Id="rId9" Type="http://schemas.openxmlformats.org/officeDocument/2006/relationships/image" Target="../media/image22.png"/><Relationship Id="rId1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0.svg"/><Relationship Id="rId1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47.png"/><Relationship Id="rId15" Type="http://schemas.openxmlformats.org/officeDocument/2006/relationships/image" Target="../media/image14.svg"/><Relationship Id="rId10" Type="http://schemas.openxmlformats.org/officeDocument/2006/relationships/image" Target="../media/image22.png"/><Relationship Id="rId19" Type="http://schemas.openxmlformats.org/officeDocument/2006/relationships/image" Target="../media/image51.png"/><Relationship Id="rId4" Type="http://schemas.openxmlformats.org/officeDocument/2006/relationships/image" Target="../media/image12.svg"/><Relationship Id="rId9" Type="http://schemas.openxmlformats.org/officeDocument/2006/relationships/image" Target="../media/image33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0.png"/><Relationship Id="rId3" Type="http://schemas.openxmlformats.org/officeDocument/2006/relationships/image" Target="../media/image12.svg"/><Relationship Id="rId7" Type="http://schemas.openxmlformats.org/officeDocument/2006/relationships/image" Target="../media/image22.png"/><Relationship Id="rId12" Type="http://schemas.openxmlformats.org/officeDocument/2006/relationships/image" Target="../media/image14.svg"/><Relationship Id="rId2" Type="http://schemas.openxmlformats.org/officeDocument/2006/relationships/image" Target="../media/image7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8.png"/><Relationship Id="rId5" Type="http://schemas.openxmlformats.org/officeDocument/2006/relationships/image" Target="../media/image24.svg"/><Relationship Id="rId15" Type="http://schemas.openxmlformats.org/officeDocument/2006/relationships/image" Target="../media/image52.png"/><Relationship Id="rId10" Type="http://schemas.openxmlformats.org/officeDocument/2006/relationships/image" Target="../media/image10.svg"/><Relationship Id="rId4" Type="http://schemas.openxmlformats.org/officeDocument/2006/relationships/image" Target="../media/image3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18B4-2586-CC84-A730-ADD7870605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51B535-5E56-BE6E-A3E4-96AF55223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74B138-B119-18DA-BF0D-CDC4343B24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E30B5653-EF74-7ABD-3C06-FEBB9814D8A2}"/>
              </a:ext>
            </a:extLst>
          </p:cNvPr>
          <p:cNvSpPr/>
          <p:nvPr/>
        </p:nvSpPr>
        <p:spPr>
          <a:xfrm>
            <a:off x="1325880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A969C42-3DBD-AF4F-BCD6-9461A100A20D}"/>
              </a:ext>
            </a:extLst>
          </p:cNvPr>
          <p:cNvSpPr/>
          <p:nvPr/>
        </p:nvSpPr>
        <p:spPr>
          <a:xfrm>
            <a:off x="4350380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81A8E3D-6C79-D453-8A7E-A74295A955F2}"/>
              </a:ext>
            </a:extLst>
          </p:cNvPr>
          <p:cNvSpPr/>
          <p:nvPr/>
        </p:nvSpPr>
        <p:spPr>
          <a:xfrm>
            <a:off x="7374880" y="5578480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2E7465-BC62-BE67-DF95-D70D51F09F78}"/>
              </a:ext>
            </a:extLst>
          </p:cNvPr>
          <p:cNvSpPr/>
          <p:nvPr/>
        </p:nvSpPr>
        <p:spPr>
          <a:xfrm>
            <a:off x="10353634" y="5578479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2A065FB-06F9-5FA3-664F-150CD2AF91C7}"/>
              </a:ext>
            </a:extLst>
          </p:cNvPr>
          <p:cNvSpPr/>
          <p:nvPr/>
        </p:nvSpPr>
        <p:spPr>
          <a:xfrm>
            <a:off x="-1781569" y="5578481"/>
            <a:ext cx="3130322" cy="1279519"/>
          </a:xfrm>
          <a:custGeom>
            <a:avLst/>
            <a:gdLst/>
            <a:ahLst/>
            <a:cxnLst/>
            <a:rect l="l" t="t" r="r" b="b"/>
            <a:pathLst>
              <a:path w="3130322" h="1279519">
                <a:moveTo>
                  <a:pt x="0" y="0"/>
                </a:moveTo>
                <a:lnTo>
                  <a:pt x="3130322" y="0"/>
                </a:lnTo>
                <a:lnTo>
                  <a:pt x="3130322" y="1279519"/>
                </a:lnTo>
                <a:lnTo>
                  <a:pt x="0" y="127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endParaRPr lang="vi-VN">
              <a:solidFill>
                <a:prstClr val="black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DC25B-3AE4-B330-4C96-C469C72B1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289" y="2576629"/>
            <a:ext cx="3468925" cy="103641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18502" y="297851"/>
            <a:ext cx="7886700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UBND QUẬN DƯƠNG KINH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TRƯỜNG TIỂU HỌC ANH DŨNG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BÀI GIẢNG ĐIỆN TỬ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MÔN TIẾNG VIỆT 5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33" y="2879101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9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47C0C-BF98-0A9A-1953-45C6596A584F}"/>
              </a:ext>
            </a:extLst>
          </p:cNvPr>
          <p:cNvSpPr txBox="1"/>
          <p:nvPr/>
        </p:nvSpPr>
        <p:spPr>
          <a:xfrm>
            <a:off x="1592827" y="-75886"/>
            <a:ext cx="3802133" cy="2670512"/>
          </a:xfrm>
          <a:prstGeom prst="cloudCallout">
            <a:avLst>
              <a:gd name="adj1" fmla="val -36206"/>
              <a:gd name="adj2" fmla="val 6850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phiếu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029EC8-A9DF-3740-F17F-384E940BBB4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304" b="89565" l="9955" r="895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5" r="29213"/>
          <a:stretch/>
        </p:blipFill>
        <p:spPr>
          <a:xfrm>
            <a:off x="-140462" y="2086770"/>
            <a:ext cx="3616859" cy="589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2BB62F-EE32-C62C-DD0C-9428AE3B946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9062" y="2325370"/>
            <a:ext cx="5894449" cy="37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F3189-85DD-85C7-B91D-1384755EAC7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4957" y="719772"/>
            <a:ext cx="3250883" cy="284546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B5A7B8-AD98-780B-406F-4BD87C0A7131}"/>
              </a:ext>
            </a:extLst>
          </p:cNvPr>
          <p:cNvSpPr/>
          <p:nvPr/>
        </p:nvSpPr>
        <p:spPr>
          <a:xfrm>
            <a:off x="5343505" y="92226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một vật (cái com-pa, cái gậy, cái kiềng) để đỡ vật đó có thể đứng được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CD8E9-6BC1-2515-3A34-A6DD19C1C5C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35760" y="3696824"/>
            <a:ext cx="3228022" cy="27522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B23713-5998-EF3D-0727-B75F93C1D556}"/>
              </a:ext>
            </a:extLst>
          </p:cNvPr>
          <p:cNvSpPr/>
          <p:nvPr/>
        </p:nvSpPr>
        <p:spPr>
          <a:xfrm>
            <a:off x="5282545" y="3899145"/>
            <a:ext cx="6106815" cy="1912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dưới cùng của cơ thể người và động vật, có chức năng di chuyển (bước)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=&gt; nghĩa gốc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324FD8-8F90-8629-2831-1CD14D76CCB4}"/>
              </a:ext>
            </a:extLst>
          </p:cNvPr>
          <p:cNvSpPr/>
          <p:nvPr/>
        </p:nvSpPr>
        <p:spPr>
          <a:xfrm>
            <a:off x="5364480" y="985520"/>
            <a:ext cx="5587999" cy="14007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Giống nhau: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nét nghĩa đều chỉ phần phía dưới cùng, có tác dụng nâng đỡ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4FB7FF-AB89-973B-5584-03DF0EFD9144}"/>
              </a:ext>
            </a:extLst>
          </p:cNvPr>
          <p:cNvSpPr/>
          <p:nvPr/>
        </p:nvSpPr>
        <p:spPr>
          <a:xfrm>
            <a:off x="5364480" y="3312160"/>
            <a:ext cx="5892800" cy="28041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 nhau: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a: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của vật, có tác dụng đỡ vật.</a:t>
            </a:r>
            <a:endParaRPr lang="en-US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Từ chân ở câu b: </a:t>
            </a:r>
            <a:r>
              <a:rPr lang="vi-V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để chỉ bộ phận cơ thể người và động vật, tác dụng giúp nâng đỡ cơ thể và di chuyển</a:t>
            </a:r>
          </a:p>
        </p:txBody>
      </p:sp>
    </p:spTree>
    <p:extLst>
      <p:ext uri="{BB962C8B-B14F-4D97-AF65-F5344CB8AC3E}">
        <p14:creationId xmlns:p14="http://schemas.microsoft.com/office/powerpoint/2010/main" val="59003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304800" y="344129"/>
            <a:ext cx="11602065" cy="6351639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EB4936-8C53-EA4E-9CB8-08827925290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52546" y="0"/>
            <a:ext cx="2408066" cy="1231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8433D7-BB2F-72A2-3217-11F970D66889}"/>
              </a:ext>
            </a:extLst>
          </p:cNvPr>
          <p:cNvSpPr txBox="1"/>
          <p:nvPr/>
        </p:nvSpPr>
        <p:spPr>
          <a:xfrm>
            <a:off x="1986117" y="386432"/>
            <a:ext cx="10097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 câu để phân biệt các nghĩa của mỗi từ sau đây: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FCE79-5D73-DEE6-6B11-9668E115C66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22449" y="1387792"/>
            <a:ext cx="8390383" cy="44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(1) Lan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chiếc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rất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thẳng</a:t>
            </a:r>
            <a:r>
              <a:rPr lang="en-US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670560"/>
            <a:ext cx="5628639" cy="2108299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Mũi tàu như một tấm khiên lớn xé toang cả khối nước khổng lồ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2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692524" y="-36442"/>
            <a:ext cx="1545673" cy="1545673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8475641" y="3027034"/>
            <a:ext cx="3822007" cy="470045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44" y="2609651"/>
            <a:ext cx="3792041" cy="47004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913120" y="1320800"/>
            <a:ext cx="5628639" cy="1639788"/>
          </a:xfrm>
          <a:prstGeom prst="cloudCallout">
            <a:avLst>
              <a:gd name="adj1" fmla="val 30811"/>
              <a:gd name="adj2" fmla="val 61292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(2) Bạn Mai </a:t>
            </a: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cao </a:t>
            </a:r>
          </a:p>
          <a:p>
            <a:pPr lvl="0" algn="ctr">
              <a:defRPr/>
            </a:pPr>
            <a:r>
              <a:rPr lang="it-IT" sz="3200" b="1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1 m </a:t>
            </a:r>
            <a:r>
              <a:rPr lang="it-IT" sz="32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60 rồi đấy.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1FD853-A07E-CC49-5749-B1ACE6B8DB40}"/>
              </a:ext>
            </a:extLst>
          </p:cNvPr>
          <p:cNvSpPr txBox="1"/>
          <p:nvPr/>
        </p:nvSpPr>
        <p:spPr>
          <a:xfrm>
            <a:off x="111760" y="965200"/>
            <a:ext cx="5628639" cy="1452384"/>
          </a:xfrm>
          <a:prstGeom prst="cloudCallout">
            <a:avLst>
              <a:gd name="adj1" fmla="val 17995"/>
              <a:gd name="adj2" fmla="val 71826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Kết quả thi của Hoa cao thứ 2 trong khối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6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6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5" y="1384021"/>
            <a:ext cx="5230821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3024" y="502795"/>
            <a:ext cx="6965696" cy="2764215"/>
          </a:xfrm>
          <a:prstGeom prst="cloudCallout">
            <a:avLst>
              <a:gd name="adj1" fmla="val 56583"/>
              <a:gd name="adj2" fmla="val 21155"/>
            </a:avLst>
          </a:prstGeom>
          <a:solidFill>
            <a:schemeClr val="bg1"/>
          </a:solidFill>
          <a:ln>
            <a:solidFill>
              <a:srgbClr val="CC6600"/>
            </a:solidFill>
            <a:prstDash val="lgDashDotDot"/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Hãy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đặt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câu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giải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nghĩa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tốt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no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bụng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xao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;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vị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nói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...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0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246" r="1617" b="11045"/>
          <a:stretch/>
        </p:blipFill>
        <p:spPr>
          <a:xfrm>
            <a:off x="0" y="0"/>
            <a:ext cx="12174944" cy="68580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ED8C8783-F676-8AF2-3A35-93B90F4EEAF1}"/>
              </a:ext>
            </a:extLst>
          </p:cNvPr>
          <p:cNvSpPr/>
          <p:nvPr/>
        </p:nvSpPr>
        <p:spPr>
          <a:xfrm>
            <a:off x="1371600" y="477520"/>
            <a:ext cx="5191760" cy="1483360"/>
          </a:xfrm>
          <a:prstGeom prst="wedgeRoundRectCallout">
            <a:avLst>
              <a:gd name="adj1" fmla="val 60576"/>
              <a:gd name="adj2" fmla="val -6678"/>
              <a:gd name="adj3" fmla="val 16667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Hắn ăn ngấu nghiến cho tới khi no bụng. (bụng: bộ phận của cơ thể; nghĩa gốc)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7" y="-1013676"/>
            <a:ext cx="8408291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23647" y="5391923"/>
            <a:ext cx="654830" cy="1265132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563433" y="6013613"/>
            <a:ext cx="399022" cy="683552"/>
          </a:xfrm>
          <a:prstGeom prst="rect">
            <a:avLst/>
          </a:prstGeom>
        </p:spPr>
      </p:pic>
      <p:pic>
        <p:nvPicPr>
          <p:cNvPr id="22" name="Picture 23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flipH="1">
            <a:off x="989791" y="5858762"/>
            <a:ext cx="399022" cy="683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C7A4E3-773A-E7CF-1618-E6F84CB5D2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857438" y="1884337"/>
            <a:ext cx="9772735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59442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58728" y="-927951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8203496" y="1267743"/>
            <a:ext cx="3988504" cy="526101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7217538" y="5141739"/>
            <a:ext cx="2158228" cy="1618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29" y="1580796"/>
            <a:ext cx="5104137" cy="39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60285" y="1074834"/>
            <a:ext cx="10549361" cy="2872018"/>
            <a:chOff x="650760" y="1046259"/>
            <a:chExt cx="10549361" cy="2872018"/>
          </a:xfrm>
        </p:grpSpPr>
        <p:pic>
          <p:nvPicPr>
            <p:cNvPr id="3" name="图片 12" descr="ce1ed7f935192fceca30dfb2bcebe602"/>
            <p:cNvPicPr>
              <a:picLocks noChangeAspect="1"/>
            </p:cNvPicPr>
            <p:nvPr/>
          </p:nvPicPr>
          <p:blipFill>
            <a:blip r:embed="rId4"/>
            <a:srcRect l="11188" t="20367" r="10619" b="19944"/>
            <a:stretch>
              <a:fillRect/>
            </a:stretch>
          </p:blipFill>
          <p:spPr>
            <a:xfrm>
              <a:off x="650760" y="1046259"/>
              <a:ext cx="10549361" cy="287201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95425" y="1722723"/>
              <a:ext cx="8629650" cy="1078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gốc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nghĩa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5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13332" y="108847"/>
            <a:ext cx="1834283" cy="1224385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4685" y="0"/>
            <a:ext cx="1779344" cy="1779344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82053" y="-20738"/>
            <a:ext cx="1049977" cy="700860"/>
          </a:xfrm>
          <a:prstGeom prst="rect">
            <a:avLst/>
          </a:prstGeom>
        </p:spPr>
      </p:pic>
      <p:pic>
        <p:nvPicPr>
          <p:cNvPr id="23" name="Picture 7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29625" y="279539"/>
            <a:ext cx="698791" cy="466443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83887" y="5422534"/>
            <a:ext cx="654830" cy="1265132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1771" y="5858762"/>
            <a:ext cx="466003" cy="798293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477774" y="5782525"/>
            <a:ext cx="399023" cy="683552"/>
          </a:xfrm>
          <a:prstGeom prst="rect">
            <a:avLst/>
          </a:prstGeom>
        </p:spPr>
      </p:pic>
      <p:pic>
        <p:nvPicPr>
          <p:cNvPr id="30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218182" y="3854"/>
            <a:ext cx="1120591" cy="1664166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55528" y="1693802"/>
            <a:ext cx="771015" cy="514653"/>
          </a:xfrm>
          <a:prstGeom prst="rect">
            <a:avLst/>
          </a:prstGeom>
        </p:spPr>
      </p:pic>
      <p:pic>
        <p:nvPicPr>
          <p:cNvPr id="34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013113" y="3079165"/>
            <a:ext cx="3822007" cy="47004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12" y="3369529"/>
            <a:ext cx="2367797" cy="3660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63" y="3972497"/>
            <a:ext cx="1934790" cy="2991184"/>
          </a:xfrm>
          <a:prstGeom prst="rect">
            <a:avLst/>
          </a:prstGeom>
        </p:spPr>
      </p:pic>
      <p:pic>
        <p:nvPicPr>
          <p:cNvPr id="41" name="Picture 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27824" y="369796"/>
            <a:ext cx="771015" cy="5146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98" y="2763075"/>
            <a:ext cx="3792041" cy="4700423"/>
          </a:xfrm>
          <a:prstGeom prst="rect">
            <a:avLst/>
          </a:prstGeom>
        </p:spPr>
      </p:pic>
      <p:pic>
        <p:nvPicPr>
          <p:cNvPr id="5" name="Picture 4" descr="A white and pink text with yellow edges&#10;&#10;Description automatically generated">
            <a:extLst>
              <a:ext uri="{FF2B5EF4-FFF2-40B4-BE49-F238E27FC236}">
                <a16:creationId xmlns:a16="http://schemas.microsoft.com/office/drawing/2014/main" id="{A0E4614C-AB47-5CAF-255B-04E17245205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4" y="-128588"/>
            <a:ext cx="6391275" cy="147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76276" y="352424"/>
            <a:ext cx="9892600" cy="16554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" name="图片 6">
            <a:extLst>
              <a:ext uri="{FF2B5EF4-FFF2-40B4-BE49-F238E27FC236}">
                <a16:creationId xmlns:a16="http://schemas.microsoft.com/office/drawing/2014/main" id="{6C4775E0-1419-AD4D-B83C-DF6318BE184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8675" y="3479629"/>
            <a:ext cx="3613607" cy="3786431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773119" y="5512759"/>
            <a:ext cx="1676718" cy="1257539"/>
          </a:xfrm>
          <a:prstGeom prst="rect">
            <a:avLst/>
          </a:prstGeom>
        </p:spPr>
      </p:pic>
      <p:pic>
        <p:nvPicPr>
          <p:cNvPr id="11" name="Picture 1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41110" y="5960685"/>
            <a:ext cx="496106" cy="849861"/>
          </a:xfrm>
          <a:prstGeom prst="rect">
            <a:avLst/>
          </a:prstGeom>
        </p:spPr>
      </p:pic>
      <p:pic>
        <p:nvPicPr>
          <p:cNvPr id="12" name="Picture 2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26556" y="5575562"/>
            <a:ext cx="738521" cy="1265132"/>
          </a:xfrm>
          <a:prstGeom prst="rect">
            <a:avLst/>
          </a:prstGeom>
        </p:spPr>
      </p:pic>
      <p:pic>
        <p:nvPicPr>
          <p:cNvPr id="13" name="Picture 2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305723" y="5942589"/>
            <a:ext cx="466003" cy="798293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6771726" y="5866352"/>
            <a:ext cx="399023" cy="68355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8F171C-558A-204F-E1AE-BBD197327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14962"/>
              </p:ext>
            </p:extLst>
          </p:nvPr>
        </p:nvGraphicFramePr>
        <p:xfrm>
          <a:off x="552450" y="2443690"/>
          <a:ext cx="8829674" cy="34522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414837">
                  <a:extLst>
                    <a:ext uri="{9D8B030D-6E8A-4147-A177-3AD203B41FA5}">
                      <a16:colId xmlns:a16="http://schemas.microsoft.com/office/drawing/2014/main" val="3900010625"/>
                    </a:ext>
                  </a:extLst>
                </a:gridCol>
                <a:gridCol w="4414837">
                  <a:extLst>
                    <a:ext uri="{9D8B030D-6E8A-4147-A177-3AD203B41FA5}">
                      <a16:colId xmlns:a16="http://schemas.microsoft.com/office/drawing/2014/main" val="417795660"/>
                    </a:ext>
                  </a:extLst>
                </a:gridCol>
              </a:tblGrid>
              <a:tr h="97251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gốc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dùng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với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chuyển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070186"/>
                  </a:ext>
                </a:extLst>
              </a:tr>
              <a:tr h="2479767"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3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FDA45F-D051-6DCD-1A03-C87E64B2EC43}"/>
              </a:ext>
            </a:extLst>
          </p:cNvPr>
          <p:cNvSpPr txBox="1"/>
          <p:nvPr/>
        </p:nvSpPr>
        <p:spPr>
          <a:xfrm>
            <a:off x="771525" y="36766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khuôn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sổ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15994-A11A-26AA-86CA-98680DE1C302}"/>
              </a:ext>
            </a:extLst>
          </p:cNvPr>
          <p:cNvSpPr txBox="1"/>
          <p:nvPr/>
        </p:nvSpPr>
        <p:spPr>
          <a:xfrm>
            <a:off x="5153025" y="3714750"/>
            <a:ext cx="3990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xấu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bụng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5895" r="85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r="76442"/>
          <a:stretch>
            <a:fillRect/>
          </a:stretch>
        </p:blipFill>
        <p:spPr>
          <a:xfrm>
            <a:off x="-22923" y="-63187"/>
            <a:ext cx="3826962" cy="69042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357" y="994651"/>
            <a:ext cx="1524215" cy="158979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754926">
            <a:off x="10741688" y="2663579"/>
            <a:ext cx="1524215" cy="15897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913" y="464706"/>
            <a:ext cx="11066697" cy="59285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55" y="715276"/>
            <a:ext cx="5253228" cy="5486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210" y="-153803"/>
            <a:ext cx="1523956" cy="15088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3634" y="472355"/>
            <a:ext cx="6020814" cy="6858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178404" y="61123"/>
            <a:ext cx="5488339" cy="6858000"/>
          </a:xfrm>
          <a:prstGeom prst="rect">
            <a:avLst/>
          </a:prstGeom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0800000">
            <a:off x="5770993" y="5691659"/>
            <a:ext cx="2301363" cy="11635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084766" y="5689866"/>
            <a:ext cx="1053622" cy="1098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626" y="1964317"/>
            <a:ext cx="4984370" cy="4984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A1C691-D7DA-E9E3-E4B5-36B6DD8B88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5529" y="0"/>
            <a:ext cx="5614903" cy="2139881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18BA751-E32D-D038-8A95-9F49899678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75569"/>
            <a:ext cx="7372350" cy="318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2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301928" y="-1013676"/>
            <a:ext cx="6962686" cy="71687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H="1">
            <a:off x="9402406" y="4886325"/>
            <a:ext cx="2414384" cy="1810788"/>
          </a:xfrm>
          <a:prstGeom prst="rect">
            <a:avLst/>
          </a:prstGeom>
        </p:spPr>
      </p:pic>
      <p:pic>
        <p:nvPicPr>
          <p:cNvPr id="21" name="Picture 17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330467" y="964009"/>
            <a:ext cx="3459750" cy="57068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54F9F4-68EA-4BEB-8629-0F689B6991E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83675" y="1365687"/>
            <a:ext cx="6620830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BE0275-6FE2-594E-4A6E-D8A2C45EFC44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Nêu nghĩa của từ hạt trong mỗi đoạn thơ dưới đây. Từ hạt trong đoạn thơ nào được dùng với nghĩa gốc?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77D87-DB37-88D8-AFCF-5C2327E8B6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71970" y="-159113"/>
            <a:ext cx="3353091" cy="1475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FC0CE-C82D-944C-BACA-DB69E197B6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85975" y="2566987"/>
            <a:ext cx="79629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770637" y="3364637"/>
            <a:ext cx="2476541" cy="1437416"/>
            <a:chOff x="9770637" y="3364637"/>
            <a:chExt cx="2476541" cy="143741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A0973-0A42-428F-ABEB-50D3305D6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036" b="55068" l="68245" r="94482"/>
                      </a14:imgEffect>
                    </a14:imgLayer>
                  </a14:imgProps>
                </a:ext>
              </a:extLst>
            </a:blip>
            <a:srcRect l="64965" t="37032" r="2239" b="42928"/>
            <a:stretch/>
          </p:blipFill>
          <p:spPr>
            <a:xfrm>
              <a:off x="9770637" y="3364637"/>
              <a:ext cx="2476541" cy="1437416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9953335" y="3827684"/>
              <a:ext cx="420777" cy="38213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41" name="Picture 1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899DA-FBD2-B8D1-094C-482FB26026F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4912" y="914400"/>
            <a:ext cx="3419475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0A5021-DCB4-C82E-38C8-5A291CBBC9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72175" y="819150"/>
            <a:ext cx="4514850" cy="20955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08BA0FF-B351-6961-D688-D548E86A023B}"/>
              </a:ext>
            </a:extLst>
          </p:cNvPr>
          <p:cNvSpPr/>
          <p:nvPr/>
        </p:nvSpPr>
        <p:spPr>
          <a:xfrm>
            <a:off x="2514600" y="296227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F940AA-2031-0812-3990-26175408E8DD}"/>
              </a:ext>
            </a:extLst>
          </p:cNvPr>
          <p:cNvSpPr/>
          <p:nvPr/>
        </p:nvSpPr>
        <p:spPr>
          <a:xfrm>
            <a:off x="1025935" y="366620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phận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mầm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542B46-295F-8DCB-7593-D9A57024B298}"/>
              </a:ext>
            </a:extLst>
          </p:cNvPr>
          <p:cNvSpPr/>
          <p:nvPr/>
        </p:nvSpPr>
        <p:spPr>
          <a:xfrm>
            <a:off x="7787640" y="2931795"/>
            <a:ext cx="523875" cy="619125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3590DFE-1B7A-97F6-A9B9-F6EDF0C87B1B}"/>
              </a:ext>
            </a:extLst>
          </p:cNvPr>
          <p:cNvSpPr/>
          <p:nvPr/>
        </p:nvSpPr>
        <p:spPr>
          <a:xfrm>
            <a:off x="6298975" y="3635723"/>
            <a:ext cx="3559277" cy="21154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 phần chất lỏng có hình giống như hạt của quả.</a:t>
            </a:r>
          </a:p>
        </p:txBody>
      </p:sp>
    </p:spTree>
    <p:extLst>
      <p:ext uri="{BB962C8B-B14F-4D97-AF65-F5344CB8AC3E}">
        <p14:creationId xmlns:p14="http://schemas.microsoft.com/office/powerpoint/2010/main" val="9941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81FBE71E-5E61-4630-8998-DA55C0F80425}"/>
              </a:ext>
            </a:extLst>
          </p:cNvPr>
          <p:cNvSpPr txBox="1">
            <a:spLocks/>
          </p:cNvSpPr>
          <p:nvPr/>
        </p:nvSpPr>
        <p:spPr>
          <a:xfrm>
            <a:off x="717252" y="3631642"/>
            <a:ext cx="10515600" cy="35873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1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62108" y="5919746"/>
            <a:ext cx="496106" cy="849861"/>
          </a:xfrm>
          <a:prstGeom prst="rect">
            <a:avLst/>
          </a:prstGeom>
        </p:spPr>
      </p:pic>
      <p:pic>
        <p:nvPicPr>
          <p:cNvPr id="4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17298" y="5485026"/>
            <a:ext cx="738521" cy="1265132"/>
          </a:xfrm>
          <a:prstGeom prst="rect">
            <a:avLst/>
          </a:prstGeom>
        </p:spPr>
      </p:pic>
      <p:pic>
        <p:nvPicPr>
          <p:cNvPr id="4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2424" y="5958537"/>
            <a:ext cx="466003" cy="798293"/>
          </a:xfrm>
          <a:prstGeom prst="rect">
            <a:avLst/>
          </a:prstGeom>
        </p:spPr>
      </p:pic>
      <p:pic>
        <p:nvPicPr>
          <p:cNvPr id="4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588427" y="5882300"/>
            <a:ext cx="399023" cy="683552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6" name="Picture 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8933005" y="8344"/>
            <a:ext cx="944818" cy="6306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E419F3-0E78-C037-98B5-AA2014A4E56E}"/>
              </a:ext>
            </a:extLst>
          </p:cNvPr>
          <p:cNvSpPr/>
          <p:nvPr/>
        </p:nvSpPr>
        <p:spPr>
          <a:xfrm>
            <a:off x="403123" y="344129"/>
            <a:ext cx="11287432" cy="620415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16C48-9FAE-8DEB-F204-024BCED4693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1467" y="-78658"/>
            <a:ext cx="3353091" cy="1475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BE972-115D-A5F8-14F3-C0EB7BCC5220}"/>
              </a:ext>
            </a:extLst>
          </p:cNvPr>
          <p:cNvSpPr txBox="1"/>
          <p:nvPr/>
        </p:nvSpPr>
        <p:spPr>
          <a:xfrm>
            <a:off x="953730" y="1281168"/>
            <a:ext cx="10097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 hai đoạn thơ dưới đây, từ chân được dùng với các nghĩa nào? Các nghĩa đó có gì giống và khác nhau?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71F0848-3F6C-7841-3A6B-3DD87CC284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8665" y="2555240"/>
            <a:ext cx="84391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2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433</Words>
  <Application>Microsoft Office PowerPoint</Application>
  <PresentationFormat>Widescreen</PresentationFormat>
  <Paragraphs>44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Cambria</vt:lpstr>
      <vt:lpstr>等线</vt:lpstr>
      <vt:lpstr>Garamond</vt:lpstr>
      <vt:lpstr>Tahoma</vt:lpstr>
      <vt:lpstr>Times New Roman</vt:lpstr>
      <vt:lpstr>Trebuchet MS</vt:lpstr>
      <vt:lpstr>2_Office Theme</vt:lpstr>
      <vt:lpstr>4_Office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27</cp:revision>
  <dcterms:created xsi:type="dcterms:W3CDTF">2024-08-03T10:52:38Z</dcterms:created>
  <dcterms:modified xsi:type="dcterms:W3CDTF">2025-04-03T08:45:55Z</dcterms:modified>
</cp:coreProperties>
</file>