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3" r:id="rId2"/>
    <p:sldId id="2975" r:id="rId3"/>
    <p:sldId id="2979" r:id="rId4"/>
    <p:sldId id="2987" r:id="rId5"/>
    <p:sldId id="2995" r:id="rId6"/>
    <p:sldId id="3000" r:id="rId7"/>
    <p:sldId id="3001" r:id="rId8"/>
    <p:sldId id="3002" r:id="rId9"/>
    <p:sldId id="3003" r:id="rId10"/>
    <p:sldId id="3004"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CFF"/>
    <a:srgbClr val="E1F4FF"/>
    <a:srgbClr val="FFFFFF"/>
    <a:srgbClr val="0998D7"/>
    <a:srgbClr val="FF3399"/>
    <a:srgbClr val="0000FF"/>
    <a:srgbClr val="3DC3EC"/>
    <a:srgbClr val="F3E8CC"/>
    <a:srgbClr val="F03C6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220919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3712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9293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2791" y="798865"/>
            <a:ext cx="1664763" cy="1512215"/>
          </a:xfrm>
          <a:prstGeom prst="rect">
            <a:avLst/>
          </a:prstGeom>
        </p:spPr>
      </p:pic>
      <p:grpSp>
        <p:nvGrpSpPr>
          <p:cNvPr id="28" name="Group 27"/>
          <p:cNvGrpSpPr/>
          <p:nvPr/>
        </p:nvGrpSpPr>
        <p:grpSpPr>
          <a:xfrm>
            <a:off x="-1" y="481125"/>
            <a:ext cx="6965576" cy="2010675"/>
            <a:chOff x="-1" y="-19802"/>
            <a:chExt cx="7315200" cy="2347042"/>
          </a:xfrm>
        </p:grpSpPr>
        <p:pic>
          <p:nvPicPr>
            <p:cNvPr id="14"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 y="-19802"/>
              <a:ext cx="7315200" cy="2347042"/>
            </a:xfrm>
            <a:prstGeom prst="rect">
              <a:avLst/>
            </a:prstGeom>
          </p:spPr>
        </p:pic>
        <p:sp>
          <p:nvSpPr>
            <p:cNvPr id="15" name="Rectangle 14"/>
            <p:cNvSpPr/>
            <p:nvPr/>
          </p:nvSpPr>
          <p:spPr>
            <a:xfrm>
              <a:off x="0" y="125750"/>
              <a:ext cx="6818019" cy="1107941"/>
            </a:xfrm>
            <a:prstGeom prst="rect">
              <a:avLst/>
            </a:prstGeom>
          </p:spPr>
          <p:txBody>
            <a:bodyPr wrap="square">
              <a:spAutoFit/>
            </a:bodyPr>
            <a:lstStyle/>
            <a:p>
              <a:pPr algn="ctr" defTabSz="342900"/>
              <a:r>
                <a:rPr lang="en-US" sz="3300" b="1" dirty="0" err="1">
                  <a:solidFill>
                    <a:schemeClr val="bg1"/>
                  </a:solidFill>
                  <a:latin typeface="SVN-Adam Gorry" panose="02040603050506020204" pitchFamily="18" charset="0"/>
                  <a:cs typeface="Times New Roman" panose="02020603050405020304" pitchFamily="18" charset="0"/>
                </a:rPr>
                <a:t>Chủ</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6. </a:t>
              </a:r>
              <a:r>
                <a:rPr lang="en-US" sz="3300" b="1" dirty="0" err="1">
                  <a:solidFill>
                    <a:schemeClr val="bg1"/>
                  </a:solidFill>
                  <a:latin typeface="SVN-Adam Gorry" panose="02040603050506020204" pitchFamily="18" charset="0"/>
                  <a:cs typeface="Times New Roman" panose="02020603050405020304" pitchFamily="18" charset="0"/>
                </a:rPr>
                <a:t>Giải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quyết</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vấn</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với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sự</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trợ</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giúp</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của</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máy</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tính</a:t>
              </a:r>
              <a:endParaRPr lang="vi-VN" sz="33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722133" y="2099654"/>
            <a:ext cx="7310242"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p:cNvSpPr/>
            <p:nvPr/>
          </p:nvSpPr>
          <p:spPr>
            <a:xfrm>
              <a:off x="1564463" y="2088107"/>
              <a:ext cx="1039905" cy="1003031"/>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13</a:t>
              </a:r>
            </a:p>
          </p:txBody>
        </p:sp>
        <p:sp>
          <p:nvSpPr>
            <p:cNvPr id="27" name="Rectangle 26"/>
            <p:cNvSpPr/>
            <p:nvPr/>
          </p:nvSpPr>
          <p:spPr>
            <a:xfrm>
              <a:off x="2971743" y="2000605"/>
              <a:ext cx="5518785" cy="671851"/>
            </a:xfrm>
            <a:prstGeom prst="rect">
              <a:avLst/>
            </a:prstGeom>
          </p:spPr>
          <p:txBody>
            <a:bodyPr wrap="square">
              <a:spAutoFit/>
            </a:bodyPr>
            <a:lstStyle/>
            <a:p>
              <a:pPr algn="ctr" defTabSz="342900">
                <a:lnSpc>
                  <a:spcPct val="150000"/>
                </a:lnSpc>
              </a:pPr>
              <a:r>
                <a:rPr lang="vi-VN" altLang="vi-VN" sz="2800" b="1" dirty="0">
                  <a:solidFill>
                    <a:srgbClr val="F93265"/>
                  </a:solidFill>
                  <a:latin typeface="UTM Avo" panose="02040603050506020204" pitchFamily="18" charset="0"/>
                  <a:cs typeface="Times New Roman" panose="02020603050405020304" pitchFamily="18" charset="0"/>
                </a:rPr>
                <a:t>CẤU TRÚC RẼ NHÁNH</a:t>
              </a:r>
              <a:endParaRPr lang="en-US" altLang="vi-VN" sz="2800" b="1" dirty="0">
                <a:solidFill>
                  <a:srgbClr val="F93265"/>
                </a:solidFill>
                <a:latin typeface="UTM Avo" panose="02040603050506020204" pitchFamily="18" charset="0"/>
                <a:cs typeface="Times New Roman" panose="02020603050405020304" pitchFamily="18" charset="0"/>
              </a:endParaRP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dirty="0">
                <a:solidFill>
                  <a:schemeClr val="bg1"/>
                </a:solidFill>
                <a:highlight>
                  <a:srgbClr val="808000"/>
                </a:highlight>
                <a:latin typeface="Times New Roman" panose="02020603050405020304" pitchFamily="18" charset="0"/>
                <a:cs typeface="Times New Roman" panose="02020603050405020304" pitchFamily="18" charset="0"/>
              </a:rPr>
              <a:t>TIN HOC </a:t>
            </a:r>
            <a:r>
              <a:rPr lang="vi-VN" sz="4000" dirty="0">
                <a:solidFill>
                  <a:schemeClr val="bg1"/>
                </a:solidFill>
                <a:highlight>
                  <a:srgbClr val="808000"/>
                </a:highlight>
                <a:latin typeface="Times New Roman" panose="02020603050405020304" pitchFamily="18" charset="0"/>
                <a:cs typeface="Times New Roman" panose="02020603050405020304" pitchFamily="18" charset="0"/>
              </a:rPr>
              <a:t>5</a:t>
            </a:r>
            <a:endParaRPr lang="en-US" sz="4000" dirty="0">
              <a:solidFill>
                <a:schemeClr val="bg1"/>
              </a:solidFill>
              <a:highlight>
                <a:srgbClr val="808000"/>
              </a:highlight>
              <a:latin typeface="Times New Roman" panose="02020603050405020304" pitchFamily="18" charset="0"/>
              <a:cs typeface="Times New Roman" panose="02020603050405020304" pitchFamily="18" charset="0"/>
            </a:endParaRPr>
          </a:p>
        </p:txBody>
      </p:sp>
      <p:sp>
        <p:nvSpPr>
          <p:cNvPr id="17" name="TextBox 16"/>
          <p:cNvSpPr txBox="1"/>
          <p:nvPr/>
        </p:nvSpPr>
        <p:spPr>
          <a:xfrm>
            <a:off x="2331269" y="4302537"/>
            <a:ext cx="6911522" cy="523220"/>
          </a:xfrm>
          <a:prstGeom prst="rect">
            <a:avLst/>
          </a:prstGeom>
          <a:noFill/>
        </p:spPr>
        <p:txBody>
          <a:bodyPr wrap="square" rtlCol="0">
            <a:spAutoFit/>
          </a:bodyPr>
          <a:lstStyle/>
          <a:p>
            <a:r>
              <a:rPr lang="en-US" sz="2800" b="1" dirty="0" err="1" smtClean="0"/>
              <a:t>Giáo</a:t>
            </a:r>
            <a:r>
              <a:rPr lang="en-US" sz="2800" b="1" dirty="0" smtClean="0"/>
              <a:t> </a:t>
            </a:r>
            <a:r>
              <a:rPr lang="en-US" sz="2800" b="1" dirty="0" err="1" smtClean="0"/>
              <a:t>viên</a:t>
            </a:r>
            <a:r>
              <a:rPr lang="en-US" sz="2800" b="1" dirty="0" smtClean="0"/>
              <a:t>: </a:t>
            </a:r>
            <a:r>
              <a:rPr lang="en-US" sz="2800" b="1" dirty="0" err="1" smtClean="0"/>
              <a:t>Phạm</a:t>
            </a:r>
            <a:r>
              <a:rPr lang="en-US" sz="2800" b="1" dirty="0" smtClean="0"/>
              <a:t> </a:t>
            </a:r>
            <a:r>
              <a:rPr lang="en-US" sz="2800" b="1" dirty="0" err="1" smtClean="0"/>
              <a:t>Thị</a:t>
            </a:r>
            <a:r>
              <a:rPr lang="en-US" sz="2800" b="1" dirty="0" smtClean="0"/>
              <a:t> </a:t>
            </a:r>
            <a:r>
              <a:rPr lang="en-US" sz="2800" b="1" dirty="0" err="1" smtClean="0"/>
              <a:t>Hồng</a:t>
            </a:r>
            <a:r>
              <a:rPr lang="en-US" sz="2800" b="1" dirty="0" smtClean="0"/>
              <a:t> </a:t>
            </a:r>
            <a:r>
              <a:rPr lang="en-US" sz="2800" b="1" dirty="0" err="1" smtClean="0"/>
              <a:t>Vân</a:t>
            </a:r>
            <a:endParaRPr lang="en-US" sz="2800" b="1"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THỰC HÀNH SỬ DỤNG CẤU TRÚC RẼ NHÁNH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84376" y="960076"/>
            <a:ext cx="11002799" cy="3508653"/>
            <a:chOff x="522612" y="981673"/>
            <a:chExt cx="11003108" cy="4346686"/>
          </a:xfrm>
        </p:grpSpPr>
        <p:sp>
          <p:nvSpPr>
            <p:cNvPr id="13" name="Rectangle 12"/>
            <p:cNvSpPr/>
            <p:nvPr/>
          </p:nvSpPr>
          <p:spPr>
            <a:xfrm>
              <a:off x="522612" y="981673"/>
              <a:ext cx="11003108" cy="4346686"/>
            </a:xfrm>
            <a:prstGeom prst="rect">
              <a:avLst/>
            </a:prstGeom>
          </p:spPr>
          <p:txBody>
            <a:bodyPr wrap="square">
              <a:spAutoFit/>
            </a:bodyPr>
            <a:lstStyle/>
            <a:p>
              <a:r>
                <a:rPr lang="vi-VN" sz="2400" b="1" dirty="0">
                  <a:solidFill>
                    <a:srgbClr val="F7941E"/>
                  </a:solidFill>
                  <a:effectLst/>
                  <a:latin typeface="MyriadPro-BoldCond"/>
                </a:rPr>
                <a:t>NHIỆM VỤ </a:t>
              </a:r>
              <a:r>
                <a:rPr lang="vi-VN" sz="2200" dirty="0">
                  <a:solidFill>
                    <a:srgbClr val="000000"/>
                  </a:solidFill>
                  <a:effectLst/>
                  <a:latin typeface="Arial" panose="020B0604020202020204" pitchFamily="34" charset="0"/>
                </a:rPr>
                <a:t>Hãy viết chương trình </a:t>
              </a:r>
              <a:r>
                <a:rPr lang="vi-VN" sz="2200" dirty="0">
                  <a:solidFill>
                    <a:srgbClr val="F7941E"/>
                  </a:solidFill>
                  <a:effectLst/>
                  <a:latin typeface="Arial" panose="020B0604020202020204" pitchFamily="34" charset="0"/>
                </a:rPr>
                <a:t>Mèo đổi màu </a:t>
              </a:r>
              <a:r>
                <a:rPr lang="vi-VN" sz="2200" dirty="0">
                  <a:solidFill>
                    <a:srgbClr val="000000"/>
                  </a:solidFill>
                  <a:effectLst/>
                  <a:latin typeface="Arial" panose="020B0604020202020204" pitchFamily="34" charset="0"/>
                </a:rPr>
                <a:t>như ý tưởng được mô tả trong </a:t>
              </a:r>
              <a:endParaRPr lang="vi-VN" sz="2200" dirty="0"/>
            </a:p>
            <a:p>
              <a:r>
                <a:rPr lang="vi-VN" sz="2200" dirty="0">
                  <a:solidFill>
                    <a:srgbClr val="000000"/>
                  </a:solidFill>
                  <a:effectLst/>
                  <a:latin typeface="Arial" panose="020B0604020202020204" pitchFamily="34" charset="0"/>
                </a:rPr>
                <a:t>Hoạt động 1: Nhân vật mèo thực hiện lặp liên tục "</a:t>
              </a:r>
              <a:r>
                <a:rPr lang="vi-VN" sz="2200" dirty="0">
                  <a:solidFill>
                    <a:srgbClr val="F7941E"/>
                  </a:solidFill>
                  <a:effectLst/>
                  <a:latin typeface="Arial" panose="020B0604020202020204" pitchFamily="34" charset="0"/>
                </a:rPr>
                <a:t>nếu</a:t>
              </a:r>
              <a:r>
                <a:rPr lang="vi-VN" sz="2200" dirty="0">
                  <a:solidFill>
                    <a:srgbClr val="000000"/>
                  </a:solidFill>
                  <a:effectLst/>
                  <a:latin typeface="Arial" panose="020B0604020202020204" pitchFamily="34" charset="0"/>
                </a:rPr>
                <a:t> chạm con trỏ chuột</a:t>
              </a:r>
              <a:r>
                <a:rPr lang="vi-VN" sz="2200" dirty="0">
                  <a:solidFill>
                    <a:srgbClr val="F7941E"/>
                  </a:solidFill>
                  <a:effectLst/>
                  <a:latin typeface="Arial" panose="020B0604020202020204" pitchFamily="34" charset="0"/>
                </a:rPr>
                <a:t> thì </a:t>
              </a:r>
              <a:endParaRPr lang="vi-VN" sz="2200" dirty="0"/>
            </a:p>
            <a:p>
              <a:r>
                <a:rPr lang="vi-VN" sz="2200" dirty="0">
                  <a:solidFill>
                    <a:srgbClr val="000000"/>
                  </a:solidFill>
                  <a:effectLst/>
                  <a:latin typeface="Arial" panose="020B0604020202020204" pitchFamily="34" charset="0"/>
                </a:rPr>
                <a:t>đổi màu".</a:t>
              </a:r>
            </a:p>
            <a:p>
              <a:r>
                <a:rPr lang="vi-VN" sz="2200" b="1" dirty="0">
                  <a:solidFill>
                    <a:srgbClr val="F7941E"/>
                  </a:solidFill>
                  <a:effectLst/>
                  <a:latin typeface="Arial" panose="020B0604020202020204" pitchFamily="34" charset="0"/>
                </a:rPr>
                <a:t>Hướng dẫn </a:t>
              </a:r>
              <a:endParaRPr lang="vi-VN" sz="2200" dirty="0"/>
            </a:p>
            <a:p>
              <a:r>
                <a:rPr lang="vi-VN" sz="2200" i="1" dirty="0">
                  <a:solidFill>
                    <a:srgbClr val="F7941E"/>
                  </a:solidFill>
                  <a:effectLst/>
                  <a:latin typeface="Arial" panose="020B0604020202020204" pitchFamily="34" charset="0"/>
                </a:rPr>
                <a:t>Bước 1: </a:t>
              </a:r>
              <a:r>
                <a:rPr lang="vi-VN" sz="2200" dirty="0">
                  <a:solidFill>
                    <a:srgbClr val="000000"/>
                  </a:solidFill>
                  <a:effectLst/>
                  <a:latin typeface="Arial" panose="020B0604020202020204" pitchFamily="34" charset="0"/>
                </a:rPr>
                <a:t>Ghép các lệnh và điều kiện sau thành chương trình thực hiện ý tưởng đã nêu.</a:t>
              </a:r>
            </a:p>
            <a:p>
              <a:r>
                <a:rPr lang="vi-VN" sz="2200" i="1" dirty="0">
                  <a:solidFill>
                    <a:srgbClr val="F7941E"/>
                  </a:solidFill>
                  <a:effectLst/>
                  <a:latin typeface="Arial" panose="020B0604020202020204" pitchFamily="34" charset="0"/>
                </a:rPr>
                <a:t>Bước 2:</a:t>
              </a:r>
              <a:r>
                <a:rPr lang="vi-VN" sz="2200" dirty="0">
                  <a:solidFill>
                    <a:srgbClr val="000000"/>
                  </a:solidFill>
                  <a:effectLst/>
                  <a:latin typeface="Arial" panose="020B0604020202020204" pitchFamily="34" charset="0"/>
                </a:rPr>
                <a:t> Chạy chương trình</a:t>
              </a:r>
            </a:p>
            <a:p>
              <a:r>
                <a:rPr lang="vi-VN" sz="2200" dirty="0">
                  <a:solidFill>
                    <a:srgbClr val="000000"/>
                  </a:solidFill>
                  <a:effectLst/>
                  <a:latin typeface="Arial" panose="020B0604020202020204" pitchFamily="34" charset="0"/>
                </a:rPr>
                <a:t>và quan sát kết quả. </a:t>
              </a:r>
              <a:endParaRPr lang="vi-VN" sz="2200" dirty="0"/>
            </a:p>
            <a:p>
              <a:r>
                <a:rPr lang="vi-VN" sz="2200" i="1" dirty="0">
                  <a:solidFill>
                    <a:srgbClr val="F7941E"/>
                  </a:solidFill>
                  <a:effectLst/>
                  <a:latin typeface="Arial" panose="020B0604020202020204" pitchFamily="34" charset="0"/>
                </a:rPr>
                <a:t>Bước 3:</a:t>
              </a:r>
              <a:r>
                <a:rPr lang="vi-VN" sz="2200" dirty="0">
                  <a:solidFill>
                    <a:srgbClr val="000000"/>
                  </a:solidFill>
                  <a:effectLst/>
                  <a:latin typeface="Arial" panose="020B0604020202020204" pitchFamily="34" charset="0"/>
                </a:rPr>
                <a:t> Lưu chương trình </a:t>
              </a:r>
            </a:p>
            <a:p>
              <a:r>
                <a:rPr lang="vi-VN" sz="2200" dirty="0">
                  <a:solidFill>
                    <a:srgbClr val="000000"/>
                  </a:solidFill>
                  <a:effectLst/>
                  <a:latin typeface="Arial" panose="020B0604020202020204" pitchFamily="34" charset="0"/>
                </a:rPr>
                <a:t>với tên </a:t>
              </a:r>
              <a:r>
                <a:rPr lang="vi-VN" sz="2200" dirty="0">
                  <a:solidFill>
                    <a:srgbClr val="F7941E"/>
                  </a:solidFill>
                  <a:effectLst/>
                  <a:latin typeface="Arial" panose="020B0604020202020204" pitchFamily="34" charset="0"/>
                </a:rPr>
                <a:t>MeoDoiMau </a:t>
              </a:r>
              <a:r>
                <a:rPr lang="vi-VN" sz="2200" dirty="0">
                  <a:solidFill>
                    <a:srgbClr val="000000"/>
                  </a:solidFill>
                  <a:effectLst/>
                  <a:latin typeface="Arial" panose="020B0604020202020204" pitchFamily="34" charset="0"/>
                </a:rPr>
                <a:t>vào thư </a:t>
              </a:r>
            </a:p>
            <a:p>
              <a:r>
                <a:rPr lang="vi-VN" sz="2200" dirty="0">
                  <a:solidFill>
                    <a:srgbClr val="000000"/>
                  </a:solidFill>
                  <a:effectLst/>
                  <a:latin typeface="Arial" panose="020B0604020202020204" pitchFamily="34" charset="0"/>
                </a:rPr>
                <a:t>mục của em.</a:t>
              </a:r>
              <a:endParaRPr lang="en-US" altLang="vi-VN" sz="2200" b="1" dirty="0">
                <a:solidFill>
                  <a:srgbClr val="7FC354"/>
                </a:solidFill>
                <a:latin typeface="SVN-Androgyne" panose="02040603050506020204" pitchFamily="18" charset="0"/>
                <a:cs typeface="Times New Roman" panose="02020603050405020304" pitchFamily="18" charset="0"/>
              </a:endParaRPr>
            </a:p>
          </p:txBody>
        </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172F4E13-C55F-DAFB-131D-1BAC43A6A712}"/>
              </a:ext>
            </a:extLst>
          </p:cNvPr>
          <p:cNvPicPr>
            <a:picLocks noChangeAspect="1"/>
          </p:cNvPicPr>
          <p:nvPr/>
        </p:nvPicPr>
        <p:blipFill>
          <a:blip r:embed="rId2"/>
          <a:stretch>
            <a:fillRect/>
          </a:stretch>
        </p:blipFill>
        <p:spPr>
          <a:xfrm>
            <a:off x="4476751" y="2775958"/>
            <a:ext cx="7431536" cy="3619450"/>
          </a:xfrm>
          <a:prstGeom prst="rect">
            <a:avLst/>
          </a:prstGeom>
        </p:spPr>
      </p:pic>
    </p:spTree>
    <p:extLst>
      <p:ext uri="{BB962C8B-B14F-4D97-AF65-F5344CB8AC3E}">
        <p14:creationId xmlns:p14="http://schemas.microsoft.com/office/powerpoint/2010/main" val="4201226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544618" y="1296307"/>
            <a:ext cx="4837132" cy="967957"/>
          </a:xfrm>
          <a:prstGeom prst="rect">
            <a:avLst/>
          </a:prstGeom>
        </p:spPr>
        <p:txBody>
          <a:bodyPr wrap="square">
            <a:spAutoFit/>
          </a:bodyPr>
          <a:lstStyle/>
          <a:p>
            <a:pPr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Khối lệnh nào sau đây điều khiển nhân vật </a:t>
            </a:r>
          </a:p>
          <a:p>
            <a:pPr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hành động theo mô tả trong Hoạt động 2?</a:t>
            </a:r>
          </a:p>
        </p:txBody>
      </p:sp>
      <p:pic>
        <p:nvPicPr>
          <p:cNvPr id="7" name="Picture 6">
            <a:extLst>
              <a:ext uri="{FF2B5EF4-FFF2-40B4-BE49-F238E27FC236}">
                <a16:creationId xmlns:a16="http://schemas.microsoft.com/office/drawing/2014/main" xmlns="" id="{667BA6DF-95BB-3BDA-1720-BADEE603125A}"/>
              </a:ext>
            </a:extLst>
          </p:cNvPr>
          <p:cNvPicPr>
            <a:picLocks noChangeAspect="1"/>
          </p:cNvPicPr>
          <p:nvPr/>
        </p:nvPicPr>
        <p:blipFill>
          <a:blip r:embed="rId3"/>
          <a:stretch>
            <a:fillRect/>
          </a:stretch>
        </p:blipFill>
        <p:spPr>
          <a:xfrm>
            <a:off x="6482415" y="372881"/>
            <a:ext cx="3992593" cy="61122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55960"/>
            <a:ext cx="9751340" cy="1563377"/>
          </a:xfrm>
          <a:prstGeom prst="rect">
            <a:avLst/>
          </a:prstGeom>
        </p:spPr>
        <p:txBody>
          <a:bodyPr wrap="square">
            <a:spAutoFit/>
          </a:bodyPr>
          <a:lstStyle/>
          <a:p>
            <a:pPr algn="just" defTabSz="342900">
              <a:lnSpc>
                <a:spcPct val="150000"/>
              </a:lnSpc>
            </a:pPr>
            <a:r>
              <a:rPr lang="vi-VN" sz="2200" dirty="0">
                <a:latin typeface="UTM Avo" panose="02040603050506020204" pitchFamily="18" charset="0"/>
                <a:cs typeface="Times New Roman" panose="02020603050405020304" pitchFamily="18" charset="0"/>
              </a:rPr>
              <a:t>Hãy viết chương trình mèo đổi màu như ý tưởng được mô tả trong Hoạt động 2: Nhân vật mèo thực hiện lặp liên tục "</a:t>
            </a:r>
            <a:r>
              <a:rPr lang="vi-VN" sz="2200" dirty="0">
                <a:solidFill>
                  <a:schemeClr val="accent6"/>
                </a:solidFill>
                <a:latin typeface="UTM Avo" panose="02040603050506020204" pitchFamily="18" charset="0"/>
                <a:cs typeface="Times New Roman" panose="02020603050405020304" pitchFamily="18" charset="0"/>
              </a:rPr>
              <a:t>nếu</a:t>
            </a:r>
            <a:r>
              <a:rPr lang="vi-VN" sz="2200" dirty="0">
                <a:latin typeface="UTM Avo" panose="02040603050506020204" pitchFamily="18" charset="0"/>
                <a:cs typeface="Times New Roman" panose="02020603050405020304" pitchFamily="18" charset="0"/>
              </a:rPr>
              <a:t> chạm con trỏ chuột </a:t>
            </a:r>
            <a:r>
              <a:rPr lang="vi-VN" sz="2200" dirty="0">
                <a:solidFill>
                  <a:schemeClr val="accent6"/>
                </a:solidFill>
                <a:latin typeface="UTM Avo" panose="02040603050506020204" pitchFamily="18" charset="0"/>
                <a:cs typeface="Times New Roman" panose="02020603050405020304" pitchFamily="18" charset="0"/>
              </a:rPr>
              <a:t>thì</a:t>
            </a:r>
            <a:r>
              <a:rPr lang="vi-VN" sz="2200" dirty="0">
                <a:latin typeface="UTM Avo" panose="02040603050506020204" pitchFamily="18" charset="0"/>
                <a:cs typeface="Times New Roman" panose="02020603050405020304" pitchFamily="18" charset="0"/>
              </a:rPr>
              <a:t> đổi màu </a:t>
            </a:r>
            <a:r>
              <a:rPr lang="vi-VN" sz="2200" dirty="0">
                <a:solidFill>
                  <a:schemeClr val="accent6"/>
                </a:solidFill>
                <a:latin typeface="UTM Avo" panose="02040603050506020204" pitchFamily="18" charset="0"/>
                <a:cs typeface="Times New Roman" panose="02020603050405020304" pitchFamily="18" charset="0"/>
              </a:rPr>
              <a:t>nếu không thì </a:t>
            </a:r>
            <a:r>
              <a:rPr lang="vi-VN" sz="2200" dirty="0">
                <a:latin typeface="UTM Avo" panose="02040603050506020204" pitchFamily="18" charset="0"/>
                <a:cs typeface="Times New Roman" panose="02020603050405020304" pitchFamily="18" charset="0"/>
              </a:rPr>
              <a:t>trở về màu ban đầu". Lưu chương trình với tên tệp </a:t>
            </a:r>
            <a:r>
              <a:rPr lang="vi-VN" sz="2200" dirty="0">
                <a:solidFill>
                  <a:schemeClr val="accent6"/>
                </a:solidFill>
                <a:latin typeface="UTM Avo" panose="02040603050506020204" pitchFamily="18" charset="0"/>
                <a:cs typeface="Times New Roman" panose="02020603050405020304" pitchFamily="18" charset="0"/>
              </a:rPr>
              <a:t>MeoTroVeMauVang.</a:t>
            </a: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39646" y="3429000"/>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84732" y="1979538"/>
            <a:ext cx="6507108" cy="2092881"/>
          </a:xfrm>
          <a:prstGeom prst="rect">
            <a:avLst/>
          </a:prstGeom>
        </p:spPr>
        <p:txBody>
          <a:bodyPr wrap="square">
            <a:spAutoFit/>
          </a:bodyPr>
          <a:lstStyle/>
          <a:p>
            <a:pPr defTabSz="342900"/>
            <a:r>
              <a:rPr lang="vi-VN" altLang="vi-VN" sz="2000" dirty="0">
                <a:latin typeface="UTM Avo" panose="02040603050506020204" pitchFamily="18" charset="0"/>
                <a:cs typeface="Times New Roman" panose="02020603050405020304" pitchFamily="18" charset="0"/>
              </a:rPr>
              <a:t>Khi chuẩn bị qua đường, em quan sát đèn tín hiệu giao </a:t>
            </a:r>
          </a:p>
          <a:p>
            <a:pPr defTabSz="342900"/>
            <a:r>
              <a:rPr lang="vi-VN" altLang="vi-VN" sz="2000" dirty="0">
                <a:latin typeface="UTM Avo" panose="02040603050506020204" pitchFamily="18" charset="0"/>
                <a:cs typeface="Times New Roman" panose="02020603050405020304" pitchFamily="18" charset="0"/>
              </a:rPr>
              <a:t>thông dành cho người đi bộ (Hình 83). Em qua đường </a:t>
            </a:r>
          </a:p>
          <a:p>
            <a:pPr defTabSz="342900"/>
            <a:r>
              <a:rPr lang="vi-VN" altLang="vi-VN" sz="2000" dirty="0">
                <a:latin typeface="UTM Avo" panose="02040603050506020204" pitchFamily="18" charset="0"/>
                <a:cs typeface="Times New Roman" panose="02020603050405020304" pitchFamily="18" charset="0"/>
              </a:rPr>
              <a:t>nếu đèn màu xanh và dừng lại nếu đèn màu đỏ. Việc qua </a:t>
            </a:r>
          </a:p>
          <a:p>
            <a:pPr defTabSz="342900">
              <a:lnSpc>
                <a:spcPct val="150000"/>
              </a:lnSpc>
            </a:pPr>
            <a:r>
              <a:rPr lang="vi-VN" altLang="vi-VN" sz="2000" dirty="0">
                <a:latin typeface="UTM Avo" panose="02040603050506020204" pitchFamily="18" charset="0"/>
                <a:cs typeface="Times New Roman" panose="02020603050405020304" pitchFamily="18" charset="0"/>
              </a:rPr>
              <a:t>đường, được thực hiện hay không tuỳ thuộc vào màu của </a:t>
            </a:r>
          </a:p>
          <a:p>
            <a:pPr defTabSz="342900"/>
            <a:r>
              <a:rPr lang="vi-VN" altLang="vi-VN" sz="2000" dirty="0">
                <a:latin typeface="UTM Avo" panose="02040603050506020204" pitchFamily="18" charset="0"/>
                <a:cs typeface="Times New Roman" panose="02020603050405020304" pitchFamily="18" charset="0"/>
              </a:rPr>
              <a:t>đèn tín hiệu, gọi là công việc có cấu trúc rẽ nhánh. Em hãy </a:t>
            </a:r>
          </a:p>
          <a:p>
            <a:pPr defTabSz="342900"/>
            <a:r>
              <a:rPr lang="vi-VN" altLang="vi-VN" sz="2000" dirty="0">
                <a:latin typeface="UTM Avo" panose="02040603050506020204" pitchFamily="18" charset="0"/>
                <a:cs typeface="Times New Roman" panose="02020603050405020304" pitchFamily="18" charset="0"/>
              </a:rPr>
              <a:t>kể thêm ví dụ về công việc có cấu trúc rẽ nhánh.</a:t>
            </a:r>
            <a:endParaRPr lang="vi-VN" sz="2000" dirty="0">
              <a:latin typeface="UTM Avo" panose="02040603050506020204" pitchFamily="18" charset="0"/>
              <a:cs typeface="Times New Roman" panose="02020603050405020304" pitchFamily="18" charset="0"/>
            </a:endParaRPr>
          </a:p>
        </p:txBody>
      </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20" name="Rectangle 19"/>
          <p:cNvSpPr/>
          <p:nvPr/>
        </p:nvSpPr>
        <p:spPr>
          <a:xfrm>
            <a:off x="846455" y="854710"/>
            <a:ext cx="3533140" cy="920252"/>
          </a:xfrm>
          <a:prstGeom prst="rect">
            <a:avLst/>
          </a:prstGeom>
        </p:spPr>
        <p:txBody>
          <a:bodyPr wrap="square">
            <a:spAutoFit/>
          </a:bodyPr>
          <a:lstStyle/>
          <a:p>
            <a:pPr defTabSz="342900">
              <a:lnSpc>
                <a:spcPct val="150000"/>
              </a:lnSpc>
            </a:pPr>
            <a:r>
              <a:rPr lang="vi-VN" sz="4000" b="1" dirty="0">
                <a:solidFill>
                  <a:srgbClr val="0998D7"/>
                </a:solidFill>
                <a:latin typeface="SVN-SAF" panose="02040603050506020204" pitchFamily="18" charset="0"/>
                <a:cs typeface="Times New Roman" panose="02020603050405020304" pitchFamily="18" charset="0"/>
              </a:rPr>
              <a:t>    </a:t>
            </a: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pic>
        <p:nvPicPr>
          <p:cNvPr id="4" name="Picture 3">
            <a:extLst>
              <a:ext uri="{FF2B5EF4-FFF2-40B4-BE49-F238E27FC236}">
                <a16:creationId xmlns:a16="http://schemas.microsoft.com/office/drawing/2014/main" xmlns="" id="{04CBA93C-8F5A-1A9B-6952-2DB21B22BF36}"/>
              </a:ext>
            </a:extLst>
          </p:cNvPr>
          <p:cNvPicPr>
            <a:picLocks noChangeAspect="1"/>
          </p:cNvPicPr>
          <p:nvPr/>
        </p:nvPicPr>
        <p:blipFill>
          <a:blip r:embed="rId8"/>
          <a:stretch>
            <a:fillRect/>
          </a:stretch>
        </p:blipFill>
        <p:spPr>
          <a:xfrm>
            <a:off x="8787174" y="4508331"/>
            <a:ext cx="1065038" cy="1619746"/>
          </a:xfrm>
          <a:prstGeom prst="rect">
            <a:avLst/>
          </a:prstGeom>
        </p:spPr>
      </p:pic>
      <p:sp>
        <p:nvSpPr>
          <p:cNvPr id="9" name="TextBox 8">
            <a:extLst>
              <a:ext uri="{FF2B5EF4-FFF2-40B4-BE49-F238E27FC236}">
                <a16:creationId xmlns:a16="http://schemas.microsoft.com/office/drawing/2014/main" xmlns="" id="{4CADF18B-333E-85E2-4B54-BD8417FF2EB2}"/>
              </a:ext>
            </a:extLst>
          </p:cNvPr>
          <p:cNvSpPr txBox="1"/>
          <p:nvPr/>
        </p:nvSpPr>
        <p:spPr>
          <a:xfrm>
            <a:off x="7717747" y="6144924"/>
            <a:ext cx="3203891" cy="369332"/>
          </a:xfrm>
          <a:prstGeom prst="rect">
            <a:avLst/>
          </a:prstGeom>
          <a:noFill/>
        </p:spPr>
        <p:txBody>
          <a:bodyPr wrap="square">
            <a:spAutoFit/>
          </a:bodyPr>
          <a:lstStyle/>
          <a:p>
            <a:r>
              <a:rPr lang="en-US" sz="1800" b="1" i="1" dirty="0" err="1">
                <a:effectLst/>
                <a:latin typeface="MyriadPro-BoldIt"/>
              </a:rPr>
              <a:t>Hình</a:t>
            </a:r>
            <a:r>
              <a:rPr lang="en-US" sz="1800" b="1" i="1" dirty="0">
                <a:effectLst/>
                <a:latin typeface="MyriadPro-BoldIt"/>
              </a:rPr>
              <a:t> 83. </a:t>
            </a:r>
            <a:r>
              <a:rPr lang="en-US" sz="1800" i="1" dirty="0" err="1">
                <a:effectLst/>
                <a:latin typeface="MyriadPro-It"/>
              </a:rPr>
              <a:t>Đèn</a:t>
            </a:r>
            <a:r>
              <a:rPr lang="en-US" sz="1800" i="1" dirty="0">
                <a:effectLst/>
                <a:latin typeface="MyriadPro-It"/>
              </a:rPr>
              <a:t> </a:t>
            </a:r>
            <a:r>
              <a:rPr lang="en-US" sz="1800" i="1" dirty="0" err="1">
                <a:effectLst/>
                <a:latin typeface="MyriadPro-It"/>
              </a:rPr>
              <a:t>tín</a:t>
            </a:r>
            <a:r>
              <a:rPr lang="en-US" sz="1800" i="1" dirty="0">
                <a:effectLst/>
                <a:latin typeface="MyriadPro-It"/>
              </a:rPr>
              <a:t> </a:t>
            </a:r>
            <a:r>
              <a:rPr lang="en-US" sz="1800" i="1" dirty="0" err="1">
                <a:effectLst/>
                <a:latin typeface="MyriadPro-It"/>
              </a:rPr>
              <a:t>hiệu</a:t>
            </a:r>
            <a:r>
              <a:rPr lang="en-US" sz="1800" i="1" dirty="0">
                <a:effectLst/>
                <a:latin typeface="MyriadPro-It"/>
              </a:rPr>
              <a:t> </a:t>
            </a:r>
            <a:r>
              <a:rPr lang="en-US" sz="1800" i="1" dirty="0" err="1">
                <a:effectLst/>
                <a:latin typeface="MyriadPro-It"/>
              </a:rPr>
              <a:t>giao</a:t>
            </a:r>
            <a:r>
              <a:rPr lang="en-US" sz="1800" i="1" dirty="0">
                <a:effectLst/>
                <a:latin typeface="MyriadPro-It"/>
              </a:rPr>
              <a:t> </a:t>
            </a:r>
            <a:r>
              <a:rPr lang="en-US" sz="1800" i="1" dirty="0" err="1">
                <a:effectLst/>
                <a:latin typeface="MyriadPro-It"/>
              </a:rPr>
              <a:t>thông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a:t>
            </a:r>
            <a:r>
              <a:rPr lang="vi-VN" sz="2800" b="1" dirty="0">
                <a:solidFill>
                  <a:srgbClr val="F03C69"/>
                </a:solidFill>
                <a:latin typeface="SVN-SAF" panose="02040603050506020204" pitchFamily="18" charset="0"/>
                <a:cs typeface="Times New Roman" panose="02020603050405020304" pitchFamily="18" charset="0"/>
              </a:rPr>
              <a:t>CẤU TRÚC RẼ NHÁNH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84530" y="824382"/>
            <a:ext cx="10984440" cy="4231712"/>
            <a:chOff x="522612" y="813568"/>
            <a:chExt cx="10984748" cy="5242444"/>
          </a:xfrm>
        </p:grpSpPr>
        <p:sp>
          <p:nvSpPr>
            <p:cNvPr id="13" name="Rectangle 12"/>
            <p:cNvSpPr/>
            <p:nvPr/>
          </p:nvSpPr>
          <p:spPr>
            <a:xfrm>
              <a:off x="3305494" y="973351"/>
              <a:ext cx="8180065" cy="729769"/>
            </a:xfrm>
            <a:prstGeom prst="rect">
              <a:avLst/>
            </a:prstGeom>
          </p:spPr>
          <p:txBody>
            <a:bodyPr wrap="square">
              <a:spAutoFit/>
            </a:bodyPr>
            <a:lstStyle/>
            <a:p>
              <a:pPr defTabSz="342900">
                <a:lnSpc>
                  <a:spcPct val="150000"/>
                </a:lnSpc>
              </a:pPr>
              <a:r>
                <a:rPr lang="en-US" altLang="vi-VN" sz="2400" b="1" dirty="0" err="1">
                  <a:solidFill>
                    <a:srgbClr val="7FC354"/>
                  </a:solidFill>
                  <a:latin typeface="SVN-Androgyne" panose="02040603050506020204" pitchFamily="18" charset="0"/>
                  <a:cs typeface="Times New Roman" panose="02020603050405020304" pitchFamily="18" charset="0"/>
                </a:rPr>
                <a:t>Mèo</a:t>
              </a:r>
              <a:r>
                <a:rPr lang="en-US" altLang="vi-VN" sz="2400" b="1" dirty="0">
                  <a:solidFill>
                    <a:srgbClr val="7FC354"/>
                  </a:solidFill>
                  <a:latin typeface="SVN-Androgyne" panose="02040603050506020204" pitchFamily="18" charset="0"/>
                  <a:cs typeface="Times New Roman" panose="02020603050405020304" pitchFamily="18" charset="0"/>
                </a:rPr>
                <a:t> </a:t>
              </a:r>
              <a:r>
                <a:rPr lang="en-US" altLang="vi-VN" sz="2400" b="1" dirty="0" err="1">
                  <a:solidFill>
                    <a:srgbClr val="7FC354"/>
                  </a:solidFill>
                  <a:latin typeface="SVN-Androgyne" panose="02040603050506020204" pitchFamily="18" charset="0"/>
                  <a:cs typeface="Times New Roman" panose="02020603050405020304" pitchFamily="18" charset="0"/>
                </a:rPr>
                <a:t>đổi</a:t>
              </a:r>
              <a:r>
                <a:rPr lang="en-US" altLang="vi-VN" sz="2400" b="1" dirty="0">
                  <a:solidFill>
                    <a:srgbClr val="7FC354"/>
                  </a:solidFill>
                  <a:latin typeface="SVN-Androgyne" panose="02040603050506020204" pitchFamily="18" charset="0"/>
                  <a:cs typeface="Times New Roman" panose="02020603050405020304" pitchFamily="18" charset="0"/>
                </a:rPr>
                <a:t> </a:t>
              </a:r>
              <a:r>
                <a:rPr lang="en-US" altLang="vi-VN" sz="2400" b="1" dirty="0" err="1">
                  <a:solidFill>
                    <a:srgbClr val="7FC354"/>
                  </a:solidFill>
                  <a:latin typeface="SVN-Androgyne" panose="02040603050506020204" pitchFamily="18" charset="0"/>
                  <a:cs typeface="Times New Roman" panose="02020603050405020304" pitchFamily="18" charset="0"/>
                </a:rPr>
                <a:t>màu</a:t>
              </a:r>
              <a:endParaRPr lang="en-US" altLang="vi-VN" sz="2400" b="1" dirty="0">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522612" y="1036930"/>
              <a:ext cx="10962947" cy="501908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4640" y="2224794"/>
              <a:ext cx="10822720" cy="2788725"/>
            </a:xfrm>
            <a:prstGeom prst="rect">
              <a:avLst/>
            </a:prstGeom>
          </p:spPr>
          <p:txBody>
            <a:bodyPr wrap="square">
              <a:spAutoFit/>
            </a:bodyPr>
            <a:lstStyle/>
            <a:p>
              <a:pPr defTabSz="342900">
                <a:lnSpc>
                  <a:spcPct val="150000"/>
                </a:lnSpc>
              </a:pPr>
              <a:r>
                <a:rPr lang="vi-VN" altLang="vi-VN" sz="2400" dirty="0">
                  <a:latin typeface="UTM Avo" panose="02040603050506020204" pitchFamily="18" charset="0"/>
                  <a:cs typeface="Times New Roman" panose="02020603050405020304" pitchFamily="18" charset="0"/>
                </a:rPr>
                <a:t>Một chương trình Scratch điều khiển nhân vật mèo như sau: Khi chạm vào con trỏ chuột, nhân vật đổi từ màu này sang màu khác. </a:t>
              </a:r>
            </a:p>
            <a:p>
              <a:pPr defTabSz="342900">
                <a:lnSpc>
                  <a:spcPct val="150000"/>
                </a:lnSpc>
              </a:pPr>
              <a:r>
                <a:rPr lang="vi-VN" altLang="vi-VN" sz="2400" dirty="0">
                  <a:latin typeface="UTM Avo" panose="02040603050506020204" pitchFamily="18" charset="0"/>
                  <a:cs typeface="Times New Roman" panose="02020603050405020304" pitchFamily="18" charset="0"/>
                </a:rPr>
                <a:t>1. Em hãy cho biết điều kiện để mèo đổi màu là gì. </a:t>
              </a:r>
            </a:p>
            <a:p>
              <a:pPr defTabSz="342900">
                <a:lnSpc>
                  <a:spcPct val="150000"/>
                </a:lnSpc>
              </a:pPr>
              <a:r>
                <a:rPr lang="vi-VN" altLang="vi-VN" sz="2400" dirty="0">
                  <a:latin typeface="UTM Avo" panose="02040603050506020204" pitchFamily="18" charset="0"/>
                  <a:cs typeface="Times New Roman" panose="02020603050405020304" pitchFamily="18" charset="0"/>
                </a:rPr>
                <a:t>2. Hãy sử dụng cách nói </a:t>
              </a:r>
              <a:r>
                <a:rPr lang="vi-VN" altLang="vi-VN" sz="2400" dirty="0">
                  <a:solidFill>
                    <a:schemeClr val="accent6"/>
                  </a:solidFill>
                  <a:latin typeface="UTM Avo" panose="02040603050506020204" pitchFamily="18" charset="0"/>
                  <a:cs typeface="Times New Roman" panose="02020603050405020304" pitchFamily="18" charset="0"/>
                </a:rPr>
                <a:t>nếu... thì... </a:t>
              </a:r>
              <a:r>
                <a:rPr lang="vi-VN" altLang="vi-VN" sz="2400" dirty="0">
                  <a:latin typeface="UTM Avo" panose="02040603050506020204" pitchFamily="18" charset="0"/>
                  <a:cs typeface="Times New Roman" panose="02020603050405020304" pitchFamily="18" charset="0"/>
                </a:rPr>
                <a:t>để mô tả hành động đổi màu của nhân vật.</a:t>
              </a:r>
              <a:endParaRPr lang="en-US" altLang="vi-VN" sz="2400" dirty="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678533"/>
                </a:xfrm>
                <a:prstGeom prst="rect">
                  <a:avLst/>
                </a:prstGeom>
              </p:spPr>
              <p:txBody>
                <a:bodyPr wrap="square">
                  <a:spAutoFit/>
                </a:bodyPr>
                <a:lstStyle/>
                <a:p>
                  <a:pPr algn="ctr" defTabSz="342900">
                    <a:lnSpc>
                      <a:spcPct val="150000"/>
                    </a:lnSpc>
                  </a:pPr>
                  <a:r>
                    <a:rPr lang="vi-VN" sz="2200" b="1" dirty="0">
                      <a:solidFill>
                        <a:schemeClr val="bg1"/>
                      </a:solidFill>
                      <a:latin typeface="UTM Bienvenue" panose="02040603050506020204" pitchFamily="18" charset="0"/>
                      <a:cs typeface="Times New Roman" panose="02020603050405020304" pitchFamily="18" charset="0"/>
                    </a:rPr>
                    <a:t>Hoạt động</a:t>
                  </a:r>
                  <a:endParaRPr lang="vi-VN" sz="2200" b="1" dirty="0">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832320"/>
              </a:xfrm>
              <a:prstGeom prst="rect">
                <a:avLst/>
              </a:prstGeom>
            </p:spPr>
            <p:txBody>
              <a:bodyPr wrap="square">
                <a:spAutoFit/>
              </a:bodyPr>
              <a:lstStyle/>
              <a:p>
                <a:pPr algn="ctr" defTabSz="342900">
                  <a:lnSpc>
                    <a:spcPct val="150000"/>
                  </a:lnSpc>
                </a:pPr>
                <a:r>
                  <a:rPr lang="vi-VN" sz="2800" b="1" dirty="0">
                    <a:solidFill>
                      <a:schemeClr val="bg1"/>
                    </a:solidFill>
                    <a:latin typeface="UTM Avo" panose="02040603050506020204" pitchFamily="18" charset="0"/>
                    <a:cs typeface="Times New Roman" panose="02020603050405020304" pitchFamily="18" charset="0"/>
                  </a:rPr>
                  <a:t>1</a:t>
                </a: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2140" y="1032844"/>
            <a:ext cx="9751340" cy="3431709"/>
          </a:xfrm>
          <a:prstGeom prst="rect">
            <a:avLst/>
          </a:prstGeom>
        </p:spPr>
        <p:txBody>
          <a:bodyPr wrap="square">
            <a:spAutoFit/>
          </a:bodyPr>
          <a:lstStyle/>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Trong tình huống khởi động, khi thấy đèn dành cho người đi bộ màu xanh, em sẽ đi qua đường. Tình huống này được diễn đạt như sau: </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đèn tín hiệu cho người đi bộ màu xanh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em đi qua đường.</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Tương tự như vậy, trong Hoạt động 1, nhân vật mèo đổi màu khi nó chạm vào </a:t>
            </a:r>
          </a:p>
          <a:p>
            <a:pPr algn="just" defTabSz="342900"/>
            <a:r>
              <a:rPr lang="vi-VN" altLang="vi-VN" sz="2200" dirty="0">
                <a:latin typeface="UTM Avo" panose="02040603050506020204" pitchFamily="18" charset="0"/>
                <a:cs typeface="Times New Roman" panose="02020603050405020304" pitchFamily="18" charset="0"/>
              </a:rPr>
              <a:t>con trỏ chuột. Điều kiện để mèo đổi màu là “chạm vào con trỏ chuột”. Hành </a:t>
            </a:r>
          </a:p>
          <a:p>
            <a:pPr algn="just" defTabSz="342900"/>
            <a:r>
              <a:rPr lang="vi-VN" altLang="vi-VN" sz="2200" dirty="0">
                <a:latin typeface="UTM Avo" panose="02040603050506020204" pitchFamily="18" charset="0"/>
                <a:cs typeface="Times New Roman" panose="02020603050405020304" pitchFamily="18" charset="0"/>
              </a:rPr>
              <a:t>động của mèo có thể được mô tả như sau: </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chạm con trỏ chuột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mèo đổi màu.</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Một công việc được thực hiện hay không được thực hiện tuỳ thuộc vào một điều kiện được thoả mãn hay không gọi là công việc có cấu trúc rẽ nhánh.</a:t>
            </a:r>
            <a:endParaRPr lang="vi-VN" sz="2200"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966097" y="542941"/>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83AA9C9A-5002-4D61-A824-70BA0A6D2012}"/>
              </a:ext>
            </a:extLst>
          </p:cNvPr>
          <p:cNvGrpSpPr/>
          <p:nvPr/>
        </p:nvGrpSpPr>
        <p:grpSpPr>
          <a:xfrm>
            <a:off x="614680" y="412006"/>
            <a:ext cx="10962640" cy="5343335"/>
            <a:chOff x="522612" y="813568"/>
            <a:chExt cx="10962947" cy="6619568"/>
          </a:xfrm>
        </p:grpSpPr>
        <p:sp>
          <p:nvSpPr>
            <p:cNvPr id="9" name="Rectangle 8">
              <a:extLst>
                <a:ext uri="{FF2B5EF4-FFF2-40B4-BE49-F238E27FC236}">
                  <a16:creationId xmlns:a16="http://schemas.microsoft.com/office/drawing/2014/main" xmlns="" id="{8963B0D8-1A57-6EE2-B215-ED5EECFBFFCE}"/>
                </a:ext>
              </a:extLst>
            </p:cNvPr>
            <p:cNvSpPr/>
            <p:nvPr/>
          </p:nvSpPr>
          <p:spPr>
            <a:xfrm>
              <a:off x="3305494" y="973351"/>
              <a:ext cx="8180065" cy="729769"/>
            </a:xfrm>
            <a:prstGeom prst="rect">
              <a:avLst/>
            </a:prstGeom>
          </p:spPr>
          <p:txBody>
            <a:bodyPr wrap="square">
              <a:spAutoFit/>
            </a:bodyPr>
            <a:lstStyle/>
            <a:p>
              <a:pPr defTabSz="342900">
                <a:lnSpc>
                  <a:spcPct val="150000"/>
                </a:lnSpc>
              </a:pPr>
              <a:r>
                <a:rPr lang="vi-VN" altLang="vi-VN" sz="2400" b="1" dirty="0">
                  <a:solidFill>
                    <a:srgbClr val="7FC354"/>
                  </a:solidFill>
                  <a:latin typeface="SVN-Androgyne" panose="02040603050506020204" pitchFamily="18" charset="0"/>
                  <a:cs typeface="Times New Roman" panose="02020603050405020304" pitchFamily="18" charset="0"/>
                </a:rPr>
                <a:t>Mèo trở về màu vàng</a:t>
              </a:r>
              <a:endParaRPr lang="en-US" altLang="vi-VN" sz="2400" b="1" dirty="0">
                <a:solidFill>
                  <a:srgbClr val="7FC354"/>
                </a:solidFill>
                <a:latin typeface="SVN-Androgyne"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918FA75C-9BAC-4C52-BA40-3D9E6048DBFF}"/>
                </a:ext>
              </a:extLst>
            </p:cNvPr>
            <p:cNvSpPr/>
            <p:nvPr/>
          </p:nvSpPr>
          <p:spPr>
            <a:xfrm>
              <a:off x="522612" y="1036931"/>
              <a:ext cx="10962947" cy="6396205"/>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31D991E3-0717-4E1C-02CE-623ECC5B1600}"/>
                </a:ext>
              </a:extLst>
            </p:cNvPr>
            <p:cNvSpPr/>
            <p:nvPr/>
          </p:nvSpPr>
          <p:spPr>
            <a:xfrm>
              <a:off x="1344036" y="1980541"/>
              <a:ext cx="9134572" cy="4628277"/>
            </a:xfrm>
            <a:prstGeom prst="rect">
              <a:avLst/>
            </a:prstGeom>
          </p:spPr>
          <p:txBody>
            <a:bodyPr wrap="square">
              <a:spAutoFit/>
            </a:bodyPr>
            <a:lstStyle/>
            <a:p>
              <a:pPr>
                <a:lnSpc>
                  <a:spcPct val="150000"/>
                </a:lnSpc>
              </a:pPr>
              <a:r>
                <a:rPr lang="vi-VN" sz="2000" dirty="0">
                  <a:solidFill>
                    <a:srgbClr val="000000"/>
                  </a:solidFill>
                  <a:effectLst/>
                  <a:latin typeface="Arial" panose="020B0604020202020204" pitchFamily="34" charset="0"/>
                </a:rPr>
                <a:t>Giả sử kịch bản trong Hoạt động 1 thay đổi như sau: </a:t>
              </a:r>
              <a:endParaRPr lang="vi-VN" sz="2000" dirty="0"/>
            </a:p>
            <a:p>
              <a:pPr>
                <a:lnSpc>
                  <a:spcPct val="150000"/>
                </a:lnSpc>
              </a:pPr>
              <a:r>
                <a:rPr lang="vi-VN" sz="2000" dirty="0">
                  <a:solidFill>
                    <a:srgbClr val="000000"/>
                  </a:solidFill>
                  <a:effectLst/>
                  <a:latin typeface="Arial" panose="020B0604020202020204" pitchFamily="34" charset="0"/>
                </a:rPr>
                <a:t>– Khi chạm vào con trỏ chuột, nhân vật đổi từ màu này sang màu khác. </a:t>
              </a:r>
              <a:endParaRPr lang="vi-VN" sz="2000" dirty="0"/>
            </a:p>
            <a:p>
              <a:pPr>
                <a:lnSpc>
                  <a:spcPct val="150000"/>
                </a:lnSpc>
              </a:pPr>
              <a:r>
                <a:rPr lang="vi-VN" sz="2000" dirty="0">
                  <a:solidFill>
                    <a:srgbClr val="000000"/>
                  </a:solidFill>
                  <a:effectLst/>
                  <a:latin typeface="Arial" panose="020B0604020202020204" pitchFamily="34" charset="0"/>
                </a:rPr>
                <a:t>– Khi con trỏ chuột không còn chạm vào mèo, nhân vật trở về màu vàng </a:t>
              </a:r>
              <a:endParaRPr lang="vi-VN" sz="2000" dirty="0"/>
            </a:p>
            <a:p>
              <a:pPr>
                <a:lnSpc>
                  <a:spcPct val="150000"/>
                </a:lnSpc>
              </a:pPr>
              <a:r>
                <a:rPr lang="vi-VN" sz="2000" dirty="0">
                  <a:solidFill>
                    <a:srgbClr val="000000"/>
                  </a:solidFill>
                  <a:effectLst/>
                  <a:latin typeface="Arial" panose="020B0604020202020204" pitchFamily="34" charset="0"/>
                </a:rPr>
                <a:t>ban đầu. </a:t>
              </a:r>
              <a:endParaRPr lang="vi-VN" sz="2000" dirty="0"/>
            </a:p>
            <a:p>
              <a:pPr>
                <a:lnSpc>
                  <a:spcPct val="150000"/>
                </a:lnSpc>
              </a:pPr>
              <a:r>
                <a:rPr lang="vi-VN" sz="2000" b="1" dirty="0">
                  <a:solidFill>
                    <a:srgbClr val="000000"/>
                  </a:solidFill>
                  <a:effectLst/>
                  <a:latin typeface="Arial" panose="020B0604020202020204" pitchFamily="34" charset="0"/>
                </a:rPr>
                <a:t>1. </a:t>
              </a:r>
              <a:r>
                <a:rPr lang="vi-VN" sz="2000" dirty="0">
                  <a:solidFill>
                    <a:srgbClr val="000000"/>
                  </a:solidFill>
                  <a:effectLst/>
                  <a:latin typeface="Arial" panose="020B0604020202020204" pitchFamily="34" charset="0"/>
                </a:rPr>
                <a:t>Em hãy cho biết nhân vật thay đổi như thế nào khi con trỏ chuột không </a:t>
              </a:r>
              <a:endParaRPr lang="vi-VN" sz="2000" dirty="0"/>
            </a:p>
            <a:p>
              <a:pPr>
                <a:lnSpc>
                  <a:spcPct val="150000"/>
                </a:lnSpc>
              </a:pPr>
              <a:r>
                <a:rPr lang="vi-VN" sz="2000" dirty="0">
                  <a:solidFill>
                    <a:srgbClr val="000000"/>
                  </a:solidFill>
                  <a:effectLst/>
                  <a:latin typeface="Arial" panose="020B0604020202020204" pitchFamily="34" charset="0"/>
                </a:rPr>
                <a:t>còn chạm vào nó. </a:t>
              </a:r>
              <a:endParaRPr lang="vi-VN" sz="2000" dirty="0"/>
            </a:p>
            <a:p>
              <a:pPr>
                <a:lnSpc>
                  <a:spcPct val="150000"/>
                </a:lnSpc>
              </a:pPr>
              <a:r>
                <a:rPr lang="vi-VN" sz="2000" b="1" dirty="0">
                  <a:solidFill>
                    <a:srgbClr val="000000"/>
                  </a:solidFill>
                  <a:effectLst/>
                  <a:latin typeface="Arial" panose="020B0604020202020204" pitchFamily="34" charset="0"/>
                </a:rPr>
                <a:t>2. </a:t>
              </a:r>
              <a:r>
                <a:rPr lang="vi-VN" sz="2000" dirty="0">
                  <a:solidFill>
                    <a:srgbClr val="000000"/>
                  </a:solidFill>
                  <a:effectLst/>
                  <a:latin typeface="Arial" panose="020B0604020202020204" pitchFamily="34" charset="0"/>
                </a:rPr>
                <a:t>Hãy sử dụng cách nói </a:t>
              </a:r>
              <a:r>
                <a:rPr lang="vi-VN" sz="2000" dirty="0">
                  <a:solidFill>
                    <a:srgbClr val="F7941E"/>
                  </a:solidFill>
                  <a:effectLst/>
                  <a:latin typeface="Arial" panose="020B0604020202020204" pitchFamily="34" charset="0"/>
                </a:rPr>
                <a:t>nếu... thì... </a:t>
              </a:r>
              <a:r>
                <a:rPr lang="vi-VN" sz="2000" dirty="0">
                  <a:solidFill>
                    <a:srgbClr val="000000"/>
                  </a:solidFill>
                  <a:effectLst/>
                  <a:latin typeface="Arial" panose="020B0604020202020204" pitchFamily="34" charset="0"/>
                </a:rPr>
                <a:t>để mô tả hành động của nhân vật </a:t>
              </a:r>
              <a:endParaRPr lang="vi-VN" sz="2000" dirty="0"/>
            </a:p>
            <a:p>
              <a:pPr>
                <a:lnSpc>
                  <a:spcPct val="150000"/>
                </a:lnSpc>
              </a:pPr>
              <a:r>
                <a:rPr lang="vi-VN" sz="2000" dirty="0">
                  <a:solidFill>
                    <a:srgbClr val="000000"/>
                  </a:solidFill>
                  <a:effectLst/>
                  <a:latin typeface="Arial" panose="020B0604020202020204" pitchFamily="34" charset="0"/>
                </a:rPr>
                <a:t>trong trường hợp này.</a:t>
              </a:r>
              <a:endParaRPr lang="en-US" altLang="vi-VN" sz="2000" dirty="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xmlns="" id="{E0C79394-D800-EB65-AE24-73FC45D40814}"/>
                </a:ext>
              </a:extLst>
            </p:cNvPr>
            <p:cNvGrpSpPr/>
            <p:nvPr/>
          </p:nvGrpSpPr>
          <p:grpSpPr>
            <a:xfrm>
              <a:off x="522612" y="813568"/>
              <a:ext cx="2898644" cy="967337"/>
              <a:chOff x="522612" y="813568"/>
              <a:chExt cx="2898644" cy="967337"/>
            </a:xfrm>
          </p:grpSpPr>
          <p:grpSp>
            <p:nvGrpSpPr>
              <p:cNvPr id="28" name="Group 27">
                <a:extLst>
                  <a:ext uri="{FF2B5EF4-FFF2-40B4-BE49-F238E27FC236}">
                    <a16:creationId xmlns:a16="http://schemas.microsoft.com/office/drawing/2014/main" xmlns="" id="{9AD2A52F-1AAB-5453-49D9-FC2E2766C9BF}"/>
                  </a:ext>
                </a:extLst>
              </p:cNvPr>
              <p:cNvGrpSpPr/>
              <p:nvPr/>
            </p:nvGrpSpPr>
            <p:grpSpPr>
              <a:xfrm>
                <a:off x="522612" y="969483"/>
                <a:ext cx="2372989" cy="787756"/>
                <a:chOff x="5906375" y="1278622"/>
                <a:chExt cx="2372989" cy="787756"/>
              </a:xfrm>
            </p:grpSpPr>
            <p:sp>
              <p:nvSpPr>
                <p:cNvPr id="33" name="Rectangle: Top Corners Rounded 32">
                  <a:extLst>
                    <a:ext uri="{FF2B5EF4-FFF2-40B4-BE49-F238E27FC236}">
                      <a16:creationId xmlns:a16="http://schemas.microsoft.com/office/drawing/2014/main" xmlns="" id="{023A5732-44A5-AF14-B90C-B1BB98F2F9BB}"/>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4" name="Rectangle 33">
                  <a:extLst>
                    <a:ext uri="{FF2B5EF4-FFF2-40B4-BE49-F238E27FC236}">
                      <a16:creationId xmlns:a16="http://schemas.microsoft.com/office/drawing/2014/main" xmlns="" id="{7DEBEAAB-FCD5-042D-3422-F0FF9742CACB}"/>
                    </a:ext>
                  </a:extLst>
                </p:cNvPr>
                <p:cNvSpPr/>
                <p:nvPr/>
              </p:nvSpPr>
              <p:spPr>
                <a:xfrm>
                  <a:off x="5906375" y="1278622"/>
                  <a:ext cx="2135017" cy="678533"/>
                </a:xfrm>
                <a:prstGeom prst="rect">
                  <a:avLst/>
                </a:prstGeom>
              </p:spPr>
              <p:txBody>
                <a:bodyPr wrap="square">
                  <a:spAutoFit/>
                </a:bodyPr>
                <a:lstStyle/>
                <a:p>
                  <a:pPr algn="ctr" defTabSz="342900">
                    <a:lnSpc>
                      <a:spcPct val="150000"/>
                    </a:lnSpc>
                  </a:pPr>
                  <a:r>
                    <a:rPr lang="vi-VN" sz="2200" b="1" dirty="0">
                      <a:solidFill>
                        <a:schemeClr val="bg1"/>
                      </a:solidFill>
                      <a:latin typeface="UTM Bienvenue" panose="02040603050506020204" pitchFamily="18" charset="0"/>
                      <a:cs typeface="Times New Roman" panose="02020603050405020304" pitchFamily="18" charset="0"/>
                    </a:rPr>
                    <a:t>NHIỆM VỤ</a:t>
                  </a:r>
                  <a:r>
                    <a:rPr lang="en-US" sz="2200" b="1" dirty="0">
                      <a:solidFill>
                        <a:schemeClr val="bg1"/>
                      </a:solidFill>
                      <a:latin typeface="UTM Bienvenue" panose="02040603050506020204" pitchFamily="18" charset="0"/>
                      <a:cs typeface="Times New Roman" panose="02020603050405020304" pitchFamily="18" charset="0"/>
                    </a:rPr>
                    <a:t> </a:t>
                  </a:r>
                  <a:endParaRPr lang="vi-VN" sz="2200" b="1" dirty="0">
                    <a:solidFill>
                      <a:schemeClr val="bg1"/>
                    </a:solidFill>
                    <a:latin typeface="UTM 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xmlns="" id="{5E26538B-CEDF-278D-DF73-91DA76226DCB}"/>
                  </a:ext>
                </a:extLst>
              </p:cNvPr>
              <p:cNvGrpSpPr/>
              <p:nvPr/>
            </p:nvGrpSpPr>
            <p:grpSpPr>
              <a:xfrm rot="20419193">
                <a:off x="2468303" y="900102"/>
                <a:ext cx="952953" cy="880803"/>
                <a:chOff x="8974078" y="279854"/>
                <a:chExt cx="3397172" cy="3224225"/>
              </a:xfrm>
            </p:grpSpPr>
            <p:pic>
              <p:nvPicPr>
                <p:cNvPr id="31" name="Picture 5">
                  <a:extLst>
                    <a:ext uri="{FF2B5EF4-FFF2-40B4-BE49-F238E27FC236}">
                      <a16:creationId xmlns:a16="http://schemas.microsoft.com/office/drawing/2014/main" xmlns="" id="{400C0548-B956-ECDB-A1C2-9DC9B617C3A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32" name="Picture 6">
                  <a:extLst>
                    <a:ext uri="{FF2B5EF4-FFF2-40B4-BE49-F238E27FC236}">
                      <a16:creationId xmlns:a16="http://schemas.microsoft.com/office/drawing/2014/main" xmlns="" id="{736B0218-1856-84DA-5FCE-2E2C54476F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30" name="Rectangle 29">
                <a:extLst>
                  <a:ext uri="{FF2B5EF4-FFF2-40B4-BE49-F238E27FC236}">
                    <a16:creationId xmlns:a16="http://schemas.microsoft.com/office/drawing/2014/main" xmlns="" id="{019BA084-CD1D-8E4D-7BEE-5DDE08140ABE}"/>
                  </a:ext>
                </a:extLst>
              </p:cNvPr>
              <p:cNvSpPr/>
              <p:nvPr/>
            </p:nvSpPr>
            <p:spPr>
              <a:xfrm>
                <a:off x="2583880" y="813568"/>
                <a:ext cx="721380" cy="832320"/>
              </a:xfrm>
              <a:prstGeom prst="rect">
                <a:avLst/>
              </a:prstGeom>
            </p:spPr>
            <p:txBody>
              <a:bodyPr wrap="square">
                <a:spAutoFit/>
              </a:bodyPr>
              <a:lstStyle/>
              <a:p>
                <a:pPr algn="ctr" defTabSz="342900">
                  <a:lnSpc>
                    <a:spcPct val="150000"/>
                  </a:lnSpc>
                </a:pPr>
                <a:r>
                  <a:rPr lang="vi-VN" sz="2800" b="1" dirty="0">
                    <a:solidFill>
                      <a:schemeClr val="bg1"/>
                    </a:solidFill>
                    <a:latin typeface="UTM Avo" panose="02040603050506020204" pitchFamily="18" charset="0"/>
                    <a:cs typeface="Times New Roman" panose="02020603050405020304" pitchFamily="18" charset="0"/>
                  </a:rPr>
                  <a:t>2</a:t>
                </a:r>
              </a:p>
            </p:txBody>
          </p:sp>
        </p:grpSp>
        <p:sp>
          <p:nvSpPr>
            <p:cNvPr id="27" name="Rectangle 26">
              <a:extLst>
                <a:ext uri="{FF2B5EF4-FFF2-40B4-BE49-F238E27FC236}">
                  <a16:creationId xmlns:a16="http://schemas.microsoft.com/office/drawing/2014/main" xmlns="" id="{B2DAAA73-E479-EE75-CB1D-856A62FFD76D}"/>
                </a:ext>
              </a:extLst>
            </p:cNvPr>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6304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8607" y="1032843"/>
            <a:ext cx="9751340" cy="3985706"/>
          </a:xfrm>
          <a:prstGeom prst="rect">
            <a:avLst/>
          </a:prstGeom>
        </p:spPr>
        <p:txBody>
          <a:bodyPr wrap="square">
            <a:spAutoFit/>
          </a:bodyPr>
          <a:lstStyle/>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Hành động của nhân vật trong Hoạt động 2 có thể được mô tả theo </a:t>
            </a:r>
          </a:p>
          <a:p>
            <a:pPr algn="just" defTabSz="342900"/>
            <a:r>
              <a:rPr lang="vi-VN" altLang="vi-VN" sz="2200" dirty="0">
                <a:latin typeface="UTM Avo" panose="02040603050506020204" pitchFamily="18" charset="0"/>
                <a:cs typeface="Times New Roman" panose="02020603050405020304" pitchFamily="18" charset="0"/>
              </a:rPr>
              <a:t>cách nói </a:t>
            </a:r>
            <a:r>
              <a:rPr lang="vi-VN" altLang="vi-VN" sz="2200" dirty="0">
                <a:solidFill>
                  <a:schemeClr val="accent6"/>
                </a:solidFill>
                <a:latin typeface="UTM Avo" panose="02040603050506020204" pitchFamily="18" charset="0"/>
                <a:cs typeface="Times New Roman" panose="02020603050405020304" pitchFamily="18" charset="0"/>
              </a:rPr>
              <a:t>nếu... thì... </a:t>
            </a:r>
            <a:r>
              <a:rPr lang="vi-VN" altLang="vi-VN" sz="2200" dirty="0">
                <a:latin typeface="UTM Avo" panose="02040603050506020204" pitchFamily="18" charset="0"/>
                <a:cs typeface="Times New Roman" panose="02020603050405020304" pitchFamily="18" charset="0"/>
              </a:rPr>
              <a:t>bằng hai câu như sau:</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chạm con trỏ chuột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mèo đổi màu.</a:t>
            </a:r>
          </a:p>
          <a:p>
            <a:pPr algn="just" defTabSz="342900">
              <a:lnSpc>
                <a:spcPct val="150000"/>
              </a:lnSpc>
            </a:pPr>
            <a:r>
              <a:rPr lang="vi-VN" altLang="vi-VN" sz="2100" i="1" dirty="0">
                <a:latin typeface="UTM Avo" panose="02040603050506020204" pitchFamily="18" charset="0"/>
                <a:cs typeface="Times New Roman" panose="02020603050405020304" pitchFamily="18" charset="0"/>
              </a:rPr>
              <a:t>				</a:t>
            </a:r>
            <a:r>
              <a:rPr lang="vi-VN" altLang="vi-VN" sz="2100" i="1" dirty="0">
                <a:solidFill>
                  <a:schemeClr val="accent6"/>
                </a:solidFill>
                <a:latin typeface="UTM Avo" panose="02040603050506020204" pitchFamily="18" charset="0"/>
                <a:cs typeface="Times New Roman" panose="02020603050405020304" pitchFamily="18" charset="0"/>
              </a:rPr>
              <a:t>Nếu</a:t>
            </a:r>
            <a:r>
              <a:rPr lang="vi-VN" altLang="vi-VN" sz="2100" i="1" dirty="0">
                <a:latin typeface="UTM Avo" panose="02040603050506020204" pitchFamily="18" charset="0"/>
                <a:cs typeface="Times New Roman" panose="02020603050405020304" pitchFamily="18" charset="0"/>
              </a:rPr>
              <a:t> không chạm con trỏ chuột </a:t>
            </a:r>
            <a:r>
              <a:rPr lang="vi-VN" altLang="vi-VN" sz="2100" i="1" dirty="0">
                <a:solidFill>
                  <a:schemeClr val="accent6"/>
                </a:solidFill>
                <a:latin typeface="UTM Avo" panose="02040603050506020204" pitchFamily="18" charset="0"/>
                <a:cs typeface="Times New Roman" panose="02020603050405020304" pitchFamily="18" charset="0"/>
              </a:rPr>
              <a:t>thì</a:t>
            </a:r>
            <a:r>
              <a:rPr lang="vi-VN" altLang="vi-VN" sz="2100" i="1" dirty="0">
                <a:latin typeface="UTM Avo" panose="02040603050506020204" pitchFamily="18" charset="0"/>
                <a:cs typeface="Times New Roman" panose="02020603050405020304" pitchFamily="18" charset="0"/>
              </a:rPr>
              <a:t> mèo trở về màu ban đầu.</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Đây là cách mô tả công việc bằng cấu trúc rẽ nhánh dạng thiếu. </a:t>
            </a:r>
          </a:p>
          <a:p>
            <a:pPr algn="just" defTabSz="342900"/>
            <a:r>
              <a:rPr lang="vi-VN" altLang="vi-VN" sz="2200" dirty="0">
                <a:latin typeface="UTM Avo" panose="02040603050506020204" pitchFamily="18" charset="0"/>
                <a:cs typeface="Times New Roman" panose="02020603050405020304" pitchFamily="18" charset="0"/>
              </a:rPr>
              <a:t>Hành động của nhân vật trong Hoạt động 2 cũng có thể được mô tả gọn bằng </a:t>
            </a:r>
          </a:p>
          <a:p>
            <a:pPr algn="just" defTabSz="342900"/>
            <a:r>
              <a:rPr lang="vi-VN" altLang="vi-VN" sz="2200" dirty="0">
                <a:latin typeface="UTM Avo" panose="02040603050506020204" pitchFamily="18" charset="0"/>
                <a:cs typeface="Times New Roman" panose="02020603050405020304" pitchFamily="18" charset="0"/>
              </a:rPr>
              <a:t>một câu như sau:</a:t>
            </a:r>
          </a:p>
          <a:p>
            <a:pPr algn="just" defTabSz="342900">
              <a:lnSpc>
                <a:spcPct val="150000"/>
              </a:lnSpc>
            </a:pPr>
            <a:r>
              <a:rPr lang="vi-VN" altLang="vi-VN" sz="2000"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Nếu</a:t>
            </a:r>
            <a:r>
              <a:rPr lang="vi-VN" altLang="vi-VN" sz="2000" i="1" dirty="0">
                <a:latin typeface="UTM Avo" panose="02040603050506020204" pitchFamily="18" charset="0"/>
                <a:cs typeface="Times New Roman" panose="02020603050405020304" pitchFamily="18" charset="0"/>
              </a:rPr>
              <a:t> chạm con trỏ chuột </a:t>
            </a:r>
            <a:r>
              <a:rPr lang="vi-VN" altLang="vi-VN" sz="2000" i="1" dirty="0">
                <a:solidFill>
                  <a:schemeClr val="accent6"/>
                </a:solidFill>
                <a:latin typeface="UTM Avo" panose="02040603050506020204" pitchFamily="18" charset="0"/>
                <a:cs typeface="Times New Roman" panose="02020603050405020304" pitchFamily="18" charset="0"/>
              </a:rPr>
              <a:t>thì</a:t>
            </a:r>
            <a:r>
              <a:rPr lang="vi-VN" altLang="vi-VN" sz="2000" i="1" dirty="0">
                <a:latin typeface="UTM Avo" panose="02040603050506020204" pitchFamily="18" charset="0"/>
                <a:cs typeface="Times New Roman" panose="02020603050405020304" pitchFamily="18" charset="0"/>
              </a:rPr>
              <a:t> mèo đổi màu</a:t>
            </a:r>
          </a:p>
          <a:p>
            <a:pPr algn="just" defTabSz="342900">
              <a:lnSpc>
                <a:spcPct val="150000"/>
              </a:lnSpc>
            </a:pPr>
            <a:r>
              <a:rPr lang="vi-VN" altLang="vi-VN" sz="2000" i="1"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Nếu</a:t>
            </a:r>
            <a:r>
              <a:rPr lang="vi-VN" altLang="vi-VN" sz="2000" i="1"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không</a:t>
            </a:r>
            <a:r>
              <a:rPr lang="vi-VN" altLang="vi-VN" sz="2000" i="1" dirty="0">
                <a:latin typeface="UTM Avo" panose="02040603050506020204" pitchFamily="18" charset="0"/>
                <a:cs typeface="Times New Roman" panose="02020603050405020304" pitchFamily="18" charset="0"/>
              </a:rPr>
              <a:t> </a:t>
            </a:r>
            <a:r>
              <a:rPr lang="vi-VN" altLang="vi-VN" sz="2000" i="1" dirty="0">
                <a:solidFill>
                  <a:schemeClr val="accent6"/>
                </a:solidFill>
                <a:latin typeface="UTM Avo" panose="02040603050506020204" pitchFamily="18" charset="0"/>
                <a:cs typeface="Times New Roman" panose="02020603050405020304" pitchFamily="18" charset="0"/>
              </a:rPr>
              <a:t>thì</a:t>
            </a:r>
            <a:r>
              <a:rPr lang="vi-VN" altLang="vi-VN" sz="2000" i="1" dirty="0">
                <a:latin typeface="UTM Avo" panose="02040603050506020204" pitchFamily="18" charset="0"/>
                <a:cs typeface="Times New Roman" panose="02020603050405020304" pitchFamily="18" charset="0"/>
              </a:rPr>
              <a:t> mèo trở về màu ban đầu.</a:t>
            </a:r>
          </a:p>
          <a:p>
            <a:pPr algn="just" defTabSz="342900"/>
            <a:r>
              <a:rPr lang="vi-VN" altLang="vi-VN" sz="2000" dirty="0">
                <a:latin typeface="UTM Avo" panose="02040603050506020204" pitchFamily="18" charset="0"/>
                <a:cs typeface="Times New Roman" panose="02020603050405020304" pitchFamily="18" charset="0"/>
              </a:rPr>
              <a:t>	</a:t>
            </a:r>
            <a:r>
              <a:rPr lang="vi-VN" altLang="vi-VN" sz="2200" dirty="0">
                <a:latin typeface="UTM Avo" panose="02040603050506020204" pitchFamily="18" charset="0"/>
                <a:cs typeface="Times New Roman" panose="02020603050405020304" pitchFamily="18" charset="0"/>
              </a:rPr>
              <a:t>Đây là cách mô tả công việc bằng cấu trúc rẽ nhánh dạng đủ.</a:t>
            </a:r>
            <a:endParaRPr lang="vi-VN" sz="2200"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966097" y="542941"/>
            <a:ext cx="1032510" cy="979805"/>
          </a:xfrm>
          <a:prstGeom prst="rect">
            <a:avLst/>
          </a:prstGeom>
        </p:spPr>
      </p:pic>
    </p:spTree>
    <p:extLst>
      <p:ext uri="{BB962C8B-B14F-4D97-AF65-F5344CB8AC3E}">
        <p14:creationId xmlns:p14="http://schemas.microsoft.com/office/powerpoint/2010/main" val="121947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51E3D3B-212F-AA69-6ECB-02113324D08C}"/>
              </a:ext>
            </a:extLst>
          </p:cNvPr>
          <p:cNvSpPr/>
          <p:nvPr/>
        </p:nvSpPr>
        <p:spPr>
          <a:xfrm>
            <a:off x="995082" y="663388"/>
            <a:ext cx="9897036" cy="2859741"/>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841852A-04B8-123A-B087-1EDF16DF8131}"/>
              </a:ext>
            </a:extLst>
          </p:cNvPr>
          <p:cNvSpPr txBox="1"/>
          <p:nvPr/>
        </p:nvSpPr>
        <p:spPr>
          <a:xfrm>
            <a:off x="1371600" y="904012"/>
            <a:ext cx="8610600" cy="2308324"/>
          </a:xfrm>
          <a:prstGeom prst="rect">
            <a:avLst/>
          </a:prstGeom>
          <a:noFill/>
        </p:spPr>
        <p:txBody>
          <a:bodyPr wrap="square">
            <a:spAutoFit/>
          </a:bodyPr>
          <a:lstStyle/>
          <a:p>
            <a:r>
              <a:rPr lang="en-US" sz="2400" b="1" dirty="0" err="1">
                <a:solidFill>
                  <a:srgbClr val="007AC2"/>
                </a:solidFill>
                <a:effectLst/>
                <a:latin typeface="Myriad Pro"/>
              </a:rPr>
              <a:t>Cấu</a:t>
            </a:r>
            <a:r>
              <a:rPr lang="en-US" sz="2400" b="1" dirty="0">
                <a:solidFill>
                  <a:srgbClr val="007AC2"/>
                </a:solidFill>
                <a:effectLst/>
                <a:latin typeface="Myriad Pro"/>
              </a:rPr>
              <a:t> </a:t>
            </a:r>
            <a:r>
              <a:rPr lang="en-US" sz="2400" b="1" dirty="0" err="1">
                <a:solidFill>
                  <a:srgbClr val="007AC2"/>
                </a:solidFill>
                <a:effectLst/>
                <a:latin typeface="Myriad Pro"/>
              </a:rPr>
              <a:t>trúc</a:t>
            </a:r>
            <a:r>
              <a:rPr lang="en-US" sz="2400" b="1" dirty="0">
                <a:solidFill>
                  <a:srgbClr val="007AC2"/>
                </a:solidFill>
                <a:effectLst/>
                <a:latin typeface="Myriad Pro"/>
              </a:rPr>
              <a:t> </a:t>
            </a:r>
            <a:r>
              <a:rPr lang="en-US" sz="2400" b="1" dirty="0" err="1">
                <a:solidFill>
                  <a:srgbClr val="007AC2"/>
                </a:solidFill>
                <a:effectLst/>
                <a:latin typeface="Myriad Pro"/>
              </a:rPr>
              <a:t>rẽ</a:t>
            </a:r>
            <a:r>
              <a:rPr lang="en-US" sz="2400" b="1" dirty="0">
                <a:solidFill>
                  <a:srgbClr val="007AC2"/>
                </a:solidFill>
                <a:effectLst/>
                <a:latin typeface="Myriad Pro"/>
              </a:rPr>
              <a:t> </a:t>
            </a:r>
            <a:r>
              <a:rPr lang="en-US" sz="2400" b="1" dirty="0" err="1">
                <a:solidFill>
                  <a:srgbClr val="007AC2"/>
                </a:solidFill>
                <a:effectLst/>
                <a:latin typeface="Myriad Pro"/>
              </a:rPr>
              <a:t>nhánh</a:t>
            </a:r>
            <a:r>
              <a:rPr lang="en-US" sz="2400" b="1" dirty="0">
                <a:solidFill>
                  <a:srgbClr val="007AC2"/>
                </a:solidFill>
                <a:effectLst/>
                <a:latin typeface="Myriad Pro"/>
              </a:rPr>
              <a:t> </a:t>
            </a:r>
            <a:r>
              <a:rPr lang="en-US" sz="2400" b="1" dirty="0" err="1">
                <a:solidFill>
                  <a:srgbClr val="007AC2"/>
                </a:solidFill>
                <a:effectLst/>
                <a:latin typeface="Myriad Pro"/>
              </a:rPr>
              <a:t>có</a:t>
            </a:r>
            <a:r>
              <a:rPr lang="en-US" sz="2400" b="1" dirty="0">
                <a:solidFill>
                  <a:srgbClr val="007AC2"/>
                </a:solidFill>
                <a:effectLst/>
                <a:latin typeface="Myriad Pro"/>
              </a:rPr>
              <a:t> </a:t>
            </a:r>
            <a:r>
              <a:rPr lang="en-US" sz="2400" b="1" dirty="0" err="1">
                <a:solidFill>
                  <a:srgbClr val="007AC2"/>
                </a:solidFill>
                <a:effectLst/>
                <a:latin typeface="Myriad Pro"/>
              </a:rPr>
              <a:t>hai</a:t>
            </a:r>
            <a:r>
              <a:rPr lang="en-US" sz="2400" b="1" dirty="0">
                <a:solidFill>
                  <a:srgbClr val="007AC2"/>
                </a:solidFill>
                <a:effectLst/>
                <a:latin typeface="Myriad Pro"/>
              </a:rPr>
              <a:t> </a:t>
            </a:r>
            <a:r>
              <a:rPr lang="en-US" sz="2400" b="1" dirty="0" err="1">
                <a:solidFill>
                  <a:srgbClr val="007AC2"/>
                </a:solidFill>
                <a:effectLst/>
                <a:latin typeface="Myriad Pro"/>
              </a:rPr>
              <a:t>dạng</a:t>
            </a:r>
            <a:r>
              <a:rPr lang="en-US" sz="2400" b="1" dirty="0">
                <a:solidFill>
                  <a:srgbClr val="007AC2"/>
                </a:solidFill>
                <a:effectLst/>
                <a:latin typeface="Myriad Pro"/>
              </a:rPr>
              <a:t>: </a:t>
            </a:r>
            <a:endParaRPr lang="en-US" sz="2400" dirty="0"/>
          </a:p>
          <a:p>
            <a:r>
              <a:rPr lang="en-US" sz="2400" b="1" dirty="0">
                <a:solidFill>
                  <a:srgbClr val="007AC2"/>
                </a:solidFill>
                <a:effectLst/>
                <a:latin typeface="Myriad Pro"/>
              </a:rPr>
              <a:t>• </a:t>
            </a:r>
            <a:r>
              <a:rPr lang="en-US" sz="2400" b="1" dirty="0" err="1">
                <a:solidFill>
                  <a:srgbClr val="007AC2"/>
                </a:solidFill>
                <a:effectLst/>
                <a:latin typeface="Myriad Pro"/>
              </a:rPr>
              <a:t>Cấu</a:t>
            </a:r>
            <a:r>
              <a:rPr lang="en-US" sz="2400" b="1" dirty="0">
                <a:solidFill>
                  <a:srgbClr val="007AC2"/>
                </a:solidFill>
                <a:effectLst/>
                <a:latin typeface="Myriad Pro"/>
              </a:rPr>
              <a:t> </a:t>
            </a:r>
            <a:r>
              <a:rPr lang="en-US" sz="2400" b="1" dirty="0" err="1">
                <a:solidFill>
                  <a:srgbClr val="007AC2"/>
                </a:solidFill>
                <a:effectLst/>
                <a:latin typeface="Myriad Pro"/>
              </a:rPr>
              <a:t>trúc</a:t>
            </a:r>
            <a:r>
              <a:rPr lang="en-US" sz="2400" b="1" dirty="0">
                <a:solidFill>
                  <a:srgbClr val="007AC2"/>
                </a:solidFill>
                <a:effectLst/>
                <a:latin typeface="Myriad Pro"/>
              </a:rPr>
              <a:t> </a:t>
            </a:r>
            <a:r>
              <a:rPr lang="en-US" sz="2400" b="1" dirty="0" err="1">
                <a:solidFill>
                  <a:srgbClr val="007AC2"/>
                </a:solidFill>
                <a:effectLst/>
                <a:latin typeface="Myriad Pro"/>
              </a:rPr>
              <a:t>rẽ</a:t>
            </a:r>
            <a:r>
              <a:rPr lang="en-US" sz="2400" b="1" dirty="0">
                <a:solidFill>
                  <a:srgbClr val="007AC2"/>
                </a:solidFill>
                <a:effectLst/>
                <a:latin typeface="Myriad Pro"/>
              </a:rPr>
              <a:t> </a:t>
            </a:r>
            <a:r>
              <a:rPr lang="en-US" sz="2400" b="1" dirty="0" err="1">
                <a:solidFill>
                  <a:srgbClr val="007AC2"/>
                </a:solidFill>
                <a:effectLst/>
                <a:latin typeface="Myriad Pro"/>
              </a:rPr>
              <a:t>nhánh</a:t>
            </a:r>
            <a:r>
              <a:rPr lang="en-US" sz="2400" b="1" dirty="0">
                <a:solidFill>
                  <a:srgbClr val="007AC2"/>
                </a:solidFill>
                <a:effectLst/>
                <a:latin typeface="Myriad Pro"/>
              </a:rPr>
              <a:t> </a:t>
            </a:r>
            <a:r>
              <a:rPr lang="en-US" sz="2400" b="1" dirty="0" err="1">
                <a:solidFill>
                  <a:srgbClr val="007AC2"/>
                </a:solidFill>
                <a:effectLst/>
                <a:latin typeface="Myriad Pro"/>
              </a:rPr>
              <a:t>dạng</a:t>
            </a:r>
            <a:r>
              <a:rPr lang="en-US" sz="2400" b="1" dirty="0">
                <a:solidFill>
                  <a:srgbClr val="007AC2"/>
                </a:solidFill>
                <a:effectLst/>
                <a:latin typeface="Myriad Pro"/>
              </a:rPr>
              <a:t> </a:t>
            </a:r>
            <a:r>
              <a:rPr lang="en-US" sz="2400" b="1" dirty="0" err="1">
                <a:solidFill>
                  <a:srgbClr val="007AC2"/>
                </a:solidFill>
                <a:effectLst/>
                <a:latin typeface="Myriad Pro"/>
              </a:rPr>
              <a:t>thiếu</a:t>
            </a:r>
            <a:r>
              <a:rPr lang="en-US" sz="2400" b="1" dirty="0">
                <a:solidFill>
                  <a:srgbClr val="007AC2"/>
                </a:solidFill>
                <a:effectLst/>
                <a:latin typeface="Myriad Pro"/>
              </a:rPr>
              <a:t>: </a:t>
            </a:r>
            <a:endParaRPr lang="en-US" sz="2400" dirty="0"/>
          </a:p>
          <a:p>
            <a:r>
              <a:rPr lang="vi-VN" sz="2400" b="1" dirty="0">
                <a:solidFill>
                  <a:srgbClr val="F7941E"/>
                </a:solidFill>
                <a:effectLst/>
                <a:latin typeface="Myriad Pro"/>
              </a:rPr>
              <a:t>		</a:t>
            </a:r>
            <a:r>
              <a:rPr lang="en-US" sz="2400" b="1" dirty="0" err="1">
                <a:solidFill>
                  <a:srgbClr val="F7941E"/>
                </a:solidFill>
                <a:effectLst/>
                <a:latin typeface="Myriad Pro"/>
              </a:rPr>
              <a:t>nếu</a:t>
            </a:r>
            <a:r>
              <a:rPr lang="en-US" sz="2400" b="1" dirty="0">
                <a:solidFill>
                  <a:srgbClr val="007AC2"/>
                </a:solidFill>
                <a:effectLst/>
                <a:latin typeface="Myriad Pro"/>
              </a:rPr>
              <a:t> &lt;</a:t>
            </a:r>
            <a:r>
              <a:rPr lang="en-US" sz="2400" b="1" dirty="0" err="1">
                <a:solidFill>
                  <a:srgbClr val="007AC2"/>
                </a:solidFill>
                <a:effectLst/>
                <a:latin typeface="Myriad Pro"/>
              </a:rPr>
              <a:t>điều</a:t>
            </a:r>
            <a:r>
              <a:rPr lang="en-US" sz="2400" b="1" dirty="0">
                <a:solidFill>
                  <a:srgbClr val="007AC2"/>
                </a:solidFill>
                <a:effectLst/>
                <a:latin typeface="Myriad Pro"/>
              </a:rPr>
              <a:t> </a:t>
            </a:r>
            <a:r>
              <a:rPr lang="en-US" sz="2400" b="1" dirty="0" err="1">
                <a:solidFill>
                  <a:srgbClr val="007AC2"/>
                </a:solidFill>
                <a:effectLst/>
                <a:latin typeface="Myriad Pro"/>
              </a:rPr>
              <a:t>kiện</a:t>
            </a:r>
            <a:r>
              <a:rPr lang="en-US" sz="2400" b="1" dirty="0">
                <a:solidFill>
                  <a:srgbClr val="007AC2"/>
                </a:solidFill>
                <a:effectLst/>
                <a:latin typeface="Myriad Pro"/>
              </a:rPr>
              <a:t>&gt; </a:t>
            </a:r>
            <a:r>
              <a:rPr lang="en-US" sz="2400" b="1" dirty="0" err="1">
                <a:solidFill>
                  <a:srgbClr val="F7941E"/>
                </a:solidFill>
                <a:effectLst/>
                <a:latin typeface="Myriad Pro"/>
              </a:rPr>
              <a:t>thì</a:t>
            </a:r>
            <a:r>
              <a:rPr lang="en-US" sz="2400" b="1" dirty="0">
                <a:solidFill>
                  <a:srgbClr val="007AC2"/>
                </a:solidFill>
                <a:effectLst/>
                <a:latin typeface="Myriad Pro"/>
              </a:rPr>
              <a:t> &lt;</a:t>
            </a:r>
            <a:r>
              <a:rPr lang="en-US" sz="2400" b="1" dirty="0" err="1">
                <a:solidFill>
                  <a:srgbClr val="007AC2"/>
                </a:solidFill>
                <a:effectLst/>
                <a:latin typeface="Myriad Pro"/>
              </a:rPr>
              <a:t>công</a:t>
            </a:r>
            <a:r>
              <a:rPr lang="en-US" sz="2400" b="1" dirty="0">
                <a:solidFill>
                  <a:srgbClr val="007AC2"/>
                </a:solidFill>
                <a:effectLst/>
                <a:latin typeface="Myriad Pro"/>
              </a:rPr>
              <a:t> </a:t>
            </a:r>
            <a:r>
              <a:rPr lang="en-US" sz="2400" b="1" dirty="0" err="1">
                <a:solidFill>
                  <a:srgbClr val="007AC2"/>
                </a:solidFill>
                <a:effectLst/>
                <a:latin typeface="Myriad Pro"/>
              </a:rPr>
              <a:t>việc</a:t>
            </a:r>
            <a:r>
              <a:rPr lang="en-US" sz="2400" b="1" dirty="0">
                <a:solidFill>
                  <a:srgbClr val="007AC2"/>
                </a:solidFill>
                <a:effectLst/>
                <a:latin typeface="Myriad Pro"/>
              </a:rPr>
              <a:t>&gt; </a:t>
            </a:r>
            <a:endParaRPr lang="en-US" sz="2400" dirty="0"/>
          </a:p>
          <a:p>
            <a:r>
              <a:rPr lang="en-US" sz="2400" b="1" dirty="0">
                <a:solidFill>
                  <a:srgbClr val="007AC2"/>
                </a:solidFill>
                <a:effectLst/>
                <a:latin typeface="Myriad Pro"/>
              </a:rPr>
              <a:t>• </a:t>
            </a:r>
            <a:r>
              <a:rPr lang="en-US" sz="2400" b="1" dirty="0" err="1">
                <a:solidFill>
                  <a:srgbClr val="007AC2"/>
                </a:solidFill>
                <a:effectLst/>
                <a:latin typeface="Myriad Pro"/>
              </a:rPr>
              <a:t>Cấu</a:t>
            </a:r>
            <a:r>
              <a:rPr lang="en-US" sz="2400" b="1" dirty="0">
                <a:solidFill>
                  <a:srgbClr val="007AC2"/>
                </a:solidFill>
                <a:effectLst/>
                <a:latin typeface="Myriad Pro"/>
              </a:rPr>
              <a:t> </a:t>
            </a:r>
            <a:r>
              <a:rPr lang="en-US" sz="2400" b="1" dirty="0" err="1">
                <a:solidFill>
                  <a:srgbClr val="007AC2"/>
                </a:solidFill>
                <a:effectLst/>
                <a:latin typeface="Myriad Pro"/>
              </a:rPr>
              <a:t>trúc</a:t>
            </a:r>
            <a:r>
              <a:rPr lang="en-US" sz="2400" b="1" dirty="0">
                <a:solidFill>
                  <a:srgbClr val="007AC2"/>
                </a:solidFill>
                <a:effectLst/>
                <a:latin typeface="Myriad Pro"/>
              </a:rPr>
              <a:t> </a:t>
            </a:r>
            <a:r>
              <a:rPr lang="en-US" sz="2400" b="1" dirty="0" err="1">
                <a:solidFill>
                  <a:srgbClr val="007AC2"/>
                </a:solidFill>
                <a:effectLst/>
                <a:latin typeface="Myriad Pro"/>
              </a:rPr>
              <a:t>rẽ</a:t>
            </a:r>
            <a:r>
              <a:rPr lang="en-US" sz="2400" b="1" dirty="0">
                <a:solidFill>
                  <a:srgbClr val="007AC2"/>
                </a:solidFill>
                <a:effectLst/>
                <a:latin typeface="Myriad Pro"/>
              </a:rPr>
              <a:t> </a:t>
            </a:r>
            <a:r>
              <a:rPr lang="en-US" sz="2400" b="1" dirty="0" err="1">
                <a:solidFill>
                  <a:srgbClr val="007AC2"/>
                </a:solidFill>
                <a:effectLst/>
                <a:latin typeface="Myriad Pro"/>
              </a:rPr>
              <a:t>nhánh</a:t>
            </a:r>
            <a:r>
              <a:rPr lang="en-US" sz="2400" b="1" dirty="0">
                <a:solidFill>
                  <a:srgbClr val="007AC2"/>
                </a:solidFill>
                <a:effectLst/>
                <a:latin typeface="Myriad Pro"/>
              </a:rPr>
              <a:t> </a:t>
            </a:r>
            <a:r>
              <a:rPr lang="en-US" sz="2400" b="1" dirty="0" err="1">
                <a:solidFill>
                  <a:srgbClr val="007AC2"/>
                </a:solidFill>
                <a:effectLst/>
                <a:latin typeface="Myriad Pro"/>
              </a:rPr>
              <a:t>dạng</a:t>
            </a:r>
            <a:r>
              <a:rPr lang="en-US" sz="2400" b="1" dirty="0">
                <a:solidFill>
                  <a:srgbClr val="007AC2"/>
                </a:solidFill>
                <a:effectLst/>
                <a:latin typeface="Myriad Pro"/>
              </a:rPr>
              <a:t> </a:t>
            </a:r>
            <a:r>
              <a:rPr lang="en-US" sz="2400" b="1" dirty="0" err="1">
                <a:solidFill>
                  <a:srgbClr val="007AC2"/>
                </a:solidFill>
                <a:effectLst/>
                <a:latin typeface="Myriad Pro"/>
              </a:rPr>
              <a:t>đủ</a:t>
            </a:r>
            <a:r>
              <a:rPr lang="en-US" sz="2400" b="1" dirty="0">
                <a:solidFill>
                  <a:srgbClr val="007AC2"/>
                </a:solidFill>
                <a:effectLst/>
                <a:latin typeface="Myriad Pro"/>
              </a:rPr>
              <a:t>: </a:t>
            </a:r>
            <a:endParaRPr lang="en-US" sz="2400" dirty="0"/>
          </a:p>
          <a:p>
            <a:r>
              <a:rPr lang="vi-VN" sz="2400" b="1" dirty="0">
                <a:solidFill>
                  <a:srgbClr val="F7941E"/>
                </a:solidFill>
                <a:effectLst/>
                <a:latin typeface="Myriad Pro"/>
              </a:rPr>
              <a:t>		</a:t>
            </a:r>
            <a:r>
              <a:rPr lang="en-US" sz="2400" b="1" dirty="0" err="1">
                <a:solidFill>
                  <a:srgbClr val="F7941E"/>
                </a:solidFill>
                <a:effectLst/>
                <a:latin typeface="Myriad Pro"/>
              </a:rPr>
              <a:t>nếu</a:t>
            </a:r>
            <a:r>
              <a:rPr lang="en-US" sz="2400" b="1" dirty="0">
                <a:solidFill>
                  <a:srgbClr val="007AC2"/>
                </a:solidFill>
                <a:effectLst/>
                <a:latin typeface="Myriad Pro"/>
              </a:rPr>
              <a:t> &lt;</a:t>
            </a:r>
            <a:r>
              <a:rPr lang="en-US" sz="2400" b="1" dirty="0" err="1">
                <a:solidFill>
                  <a:srgbClr val="007AC2"/>
                </a:solidFill>
                <a:effectLst/>
                <a:latin typeface="Myriad Pro"/>
              </a:rPr>
              <a:t>điều</a:t>
            </a:r>
            <a:r>
              <a:rPr lang="en-US" sz="2400" b="1" dirty="0">
                <a:solidFill>
                  <a:srgbClr val="007AC2"/>
                </a:solidFill>
                <a:effectLst/>
                <a:latin typeface="Myriad Pro"/>
              </a:rPr>
              <a:t> </a:t>
            </a:r>
            <a:r>
              <a:rPr lang="en-US" sz="2400" b="1" dirty="0" err="1">
                <a:solidFill>
                  <a:srgbClr val="007AC2"/>
                </a:solidFill>
                <a:effectLst/>
                <a:latin typeface="Myriad Pro"/>
              </a:rPr>
              <a:t>kiện</a:t>
            </a:r>
            <a:r>
              <a:rPr lang="en-US" sz="2400" b="1" dirty="0">
                <a:solidFill>
                  <a:srgbClr val="007AC2"/>
                </a:solidFill>
                <a:effectLst/>
                <a:latin typeface="Myriad Pro"/>
              </a:rPr>
              <a:t>&gt; </a:t>
            </a:r>
            <a:r>
              <a:rPr lang="en-US" sz="2400" b="1" dirty="0" err="1">
                <a:solidFill>
                  <a:srgbClr val="F7941E"/>
                </a:solidFill>
                <a:effectLst/>
                <a:latin typeface="Myriad Pro"/>
              </a:rPr>
              <a:t>thì</a:t>
            </a:r>
            <a:r>
              <a:rPr lang="en-US" sz="2400" b="1" dirty="0">
                <a:solidFill>
                  <a:srgbClr val="007AC2"/>
                </a:solidFill>
                <a:effectLst/>
                <a:latin typeface="Myriad Pro"/>
              </a:rPr>
              <a:t> &lt;</a:t>
            </a:r>
            <a:r>
              <a:rPr lang="en-US" sz="2400" b="1" dirty="0" err="1">
                <a:solidFill>
                  <a:srgbClr val="007AC2"/>
                </a:solidFill>
                <a:effectLst/>
                <a:latin typeface="Myriad Pro"/>
              </a:rPr>
              <a:t>công</a:t>
            </a:r>
            <a:r>
              <a:rPr lang="en-US" sz="2400" b="1" dirty="0">
                <a:solidFill>
                  <a:srgbClr val="007AC2"/>
                </a:solidFill>
                <a:effectLst/>
                <a:latin typeface="Myriad Pro"/>
              </a:rPr>
              <a:t> </a:t>
            </a:r>
            <a:r>
              <a:rPr lang="en-US" sz="2400" b="1" dirty="0" err="1">
                <a:solidFill>
                  <a:srgbClr val="007AC2"/>
                </a:solidFill>
                <a:effectLst/>
                <a:latin typeface="Myriad Pro"/>
              </a:rPr>
              <a:t>việc</a:t>
            </a:r>
            <a:r>
              <a:rPr lang="en-US" sz="2400" b="1" dirty="0">
                <a:solidFill>
                  <a:srgbClr val="007AC2"/>
                </a:solidFill>
                <a:effectLst/>
                <a:latin typeface="Myriad Pro"/>
              </a:rPr>
              <a:t> 1&gt; </a:t>
            </a:r>
            <a:endParaRPr lang="en-US" sz="2400" dirty="0"/>
          </a:p>
          <a:p>
            <a:r>
              <a:rPr lang="vi-VN" sz="2400" b="1" dirty="0">
                <a:solidFill>
                  <a:srgbClr val="F7941E"/>
                </a:solidFill>
                <a:effectLst/>
                <a:latin typeface="Myriad Pro"/>
              </a:rPr>
              <a:t>		</a:t>
            </a:r>
            <a:r>
              <a:rPr lang="en-US" sz="2400" b="1" dirty="0" err="1">
                <a:solidFill>
                  <a:srgbClr val="F7941E"/>
                </a:solidFill>
                <a:effectLst/>
                <a:latin typeface="Myriad Pro"/>
              </a:rPr>
              <a:t>nếu</a:t>
            </a:r>
            <a:r>
              <a:rPr lang="en-US" sz="2400" b="1" dirty="0">
                <a:solidFill>
                  <a:srgbClr val="F7941E"/>
                </a:solidFill>
                <a:effectLst/>
                <a:latin typeface="Myriad Pro"/>
              </a:rPr>
              <a:t> </a:t>
            </a:r>
            <a:r>
              <a:rPr lang="en-US" sz="2400" b="1" dirty="0" err="1">
                <a:solidFill>
                  <a:srgbClr val="F7941E"/>
                </a:solidFill>
                <a:effectLst/>
                <a:latin typeface="Myriad Pro"/>
              </a:rPr>
              <a:t>không</a:t>
            </a:r>
            <a:r>
              <a:rPr lang="en-US" sz="2400" b="1" dirty="0">
                <a:solidFill>
                  <a:srgbClr val="F7941E"/>
                </a:solidFill>
                <a:effectLst/>
                <a:latin typeface="Myriad Pro"/>
              </a:rPr>
              <a:t> </a:t>
            </a:r>
            <a:r>
              <a:rPr lang="en-US" sz="2400" b="1" dirty="0" err="1">
                <a:solidFill>
                  <a:srgbClr val="F7941E"/>
                </a:solidFill>
                <a:effectLst/>
                <a:latin typeface="Myriad Pro"/>
              </a:rPr>
              <a:t>thì</a:t>
            </a:r>
            <a:r>
              <a:rPr lang="en-US" sz="2400" b="1" dirty="0">
                <a:solidFill>
                  <a:srgbClr val="F7941E"/>
                </a:solidFill>
                <a:effectLst/>
                <a:latin typeface="Myriad Pro"/>
              </a:rPr>
              <a:t> </a:t>
            </a:r>
            <a:r>
              <a:rPr lang="en-US" sz="2400" b="1" dirty="0">
                <a:solidFill>
                  <a:srgbClr val="007AC2"/>
                </a:solidFill>
                <a:effectLst/>
                <a:latin typeface="Myriad Pro"/>
              </a:rPr>
              <a:t>&lt;</a:t>
            </a:r>
            <a:r>
              <a:rPr lang="en-US" sz="2400" b="1" dirty="0" err="1">
                <a:solidFill>
                  <a:srgbClr val="007AC2"/>
                </a:solidFill>
                <a:effectLst/>
                <a:latin typeface="Myriad Pro"/>
              </a:rPr>
              <a:t>công</a:t>
            </a:r>
            <a:r>
              <a:rPr lang="en-US" sz="2400" b="1" dirty="0">
                <a:solidFill>
                  <a:srgbClr val="007AC2"/>
                </a:solidFill>
                <a:effectLst/>
                <a:latin typeface="Myriad Pro"/>
              </a:rPr>
              <a:t> </a:t>
            </a:r>
            <a:r>
              <a:rPr lang="en-US" sz="2400" b="1" dirty="0" err="1">
                <a:solidFill>
                  <a:srgbClr val="007AC2"/>
                </a:solidFill>
                <a:effectLst/>
                <a:latin typeface="Myriad Pro"/>
              </a:rPr>
              <a:t>việc</a:t>
            </a:r>
            <a:r>
              <a:rPr lang="en-US" sz="2400" b="1" dirty="0">
                <a:solidFill>
                  <a:srgbClr val="007AC2"/>
                </a:solidFill>
                <a:effectLst/>
                <a:latin typeface="Myriad Pro"/>
              </a:rPr>
              <a:t> 2&gt;</a:t>
            </a:r>
            <a:endParaRPr lang="en-US" sz="2400" dirty="0"/>
          </a:p>
        </p:txBody>
      </p:sp>
      <p:pic>
        <p:nvPicPr>
          <p:cNvPr id="8" name="Picture 7">
            <a:extLst>
              <a:ext uri="{FF2B5EF4-FFF2-40B4-BE49-F238E27FC236}">
                <a16:creationId xmlns:a16="http://schemas.microsoft.com/office/drawing/2014/main" xmlns="" id="{DF571E7C-8DCF-E948-4482-CD6F8201BF10}"/>
              </a:ext>
            </a:extLst>
          </p:cNvPr>
          <p:cNvPicPr>
            <a:picLocks noChangeAspect="1"/>
          </p:cNvPicPr>
          <p:nvPr/>
        </p:nvPicPr>
        <p:blipFill>
          <a:blip r:embed="rId2"/>
          <a:stretch>
            <a:fillRect/>
          </a:stretch>
        </p:blipFill>
        <p:spPr>
          <a:xfrm>
            <a:off x="880067" y="4166804"/>
            <a:ext cx="983065" cy="967824"/>
          </a:xfrm>
          <a:prstGeom prst="rect">
            <a:avLst/>
          </a:prstGeom>
        </p:spPr>
      </p:pic>
      <p:sp>
        <p:nvSpPr>
          <p:cNvPr id="14" name="TextBox 13">
            <a:extLst>
              <a:ext uri="{FF2B5EF4-FFF2-40B4-BE49-F238E27FC236}">
                <a16:creationId xmlns:a16="http://schemas.microsoft.com/office/drawing/2014/main" xmlns="" id="{AFDE69C0-2AB7-5838-26F9-C81E2ED6D780}"/>
              </a:ext>
            </a:extLst>
          </p:cNvPr>
          <p:cNvSpPr txBox="1"/>
          <p:nvPr/>
        </p:nvSpPr>
        <p:spPr>
          <a:xfrm>
            <a:off x="1952625" y="4429036"/>
            <a:ext cx="9829800" cy="830997"/>
          </a:xfrm>
          <a:prstGeom prst="rect">
            <a:avLst/>
          </a:prstGeom>
          <a:noFill/>
        </p:spPr>
        <p:txBody>
          <a:bodyPr wrap="square">
            <a:spAutoFit/>
          </a:bodyPr>
          <a:lstStyle/>
          <a:p>
            <a:r>
              <a:rPr lang="vi-VN" sz="2400" dirty="0">
                <a:solidFill>
                  <a:srgbClr val="000000"/>
                </a:solidFill>
                <a:effectLst/>
                <a:latin typeface="Arial" panose="020B0604020202020204" pitchFamily="34" charset="0"/>
              </a:rPr>
              <a:t>Hãy sử dụng cấu trúc rẽ nhánh dạng đủ và điều kiện “đèn tín hiệu cho người đi bộ màu đỏ” để mô tả hoạt động qua đường của người đi bộ.</a:t>
            </a:r>
            <a:endParaRPr lang="en-US" sz="2400" dirty="0"/>
          </a:p>
        </p:txBody>
      </p:sp>
    </p:spTree>
    <p:extLst>
      <p:ext uri="{BB962C8B-B14F-4D97-AF65-F5344CB8AC3E}">
        <p14:creationId xmlns:p14="http://schemas.microsoft.com/office/powerpoint/2010/main" val="268595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4376" y="2752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CÁC LỆNH RẼ NHÁNH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84376" y="1419218"/>
            <a:ext cx="10140389" cy="1889300"/>
            <a:chOff x="522612" y="1550480"/>
            <a:chExt cx="10140674" cy="2340554"/>
          </a:xfrm>
        </p:grpSpPr>
        <p:sp>
          <p:nvSpPr>
            <p:cNvPr id="13" name="Rectangle 12"/>
            <p:cNvSpPr/>
            <p:nvPr/>
          </p:nvSpPr>
          <p:spPr>
            <a:xfrm>
              <a:off x="522612" y="1550480"/>
              <a:ext cx="3599000" cy="2340554"/>
            </a:xfrm>
            <a:prstGeom prst="rect">
              <a:avLst/>
            </a:prstGeom>
          </p:spPr>
          <p:txBody>
            <a:bodyPr wrap="square">
              <a:spAutoFit/>
            </a:bodyPr>
            <a:lstStyle/>
            <a:p>
              <a:pPr>
                <a:lnSpc>
                  <a:spcPct val="150000"/>
                </a:lnSpc>
              </a:pPr>
              <a:r>
                <a:rPr lang="vi-VN" sz="2000" dirty="0">
                  <a:solidFill>
                    <a:srgbClr val="000000"/>
                  </a:solidFill>
                  <a:effectLst/>
                  <a:latin typeface="Arial" panose="020B0604020202020204" pitchFamily="34" charset="0"/>
                </a:rPr>
                <a:t>	 Scratch có hai lệnh điều khiển cấu trúc rẽ nhánh thuộc nhóm lệnh </a:t>
              </a:r>
              <a:r>
                <a:rPr lang="vi-VN" sz="2000" dirty="0">
                  <a:solidFill>
                    <a:srgbClr val="F7941E"/>
                  </a:solidFill>
                  <a:effectLst/>
                  <a:latin typeface="Arial" panose="020B0604020202020204" pitchFamily="34" charset="0"/>
                </a:rPr>
                <a:t>Điều khiển</a:t>
              </a:r>
              <a:r>
                <a:rPr lang="vi-VN" sz="2000" dirty="0">
                  <a:solidFill>
                    <a:srgbClr val="000000"/>
                  </a:solidFill>
                  <a:effectLst/>
                  <a:latin typeface="Arial" panose="020B0604020202020204" pitchFamily="34" charset="0"/>
                </a:rPr>
                <a:t> như trong bảng sau:</a:t>
              </a:r>
              <a:endParaRPr lang="en-US" altLang="vi-VN" sz="2000" b="1" dirty="0">
                <a:solidFill>
                  <a:srgbClr val="7FC354"/>
                </a:solidFill>
                <a:latin typeface="SVN-Androgyne" panose="02040603050506020204" pitchFamily="18" charset="0"/>
                <a:cs typeface="Times New Roman" panose="02020603050405020304" pitchFamily="18" charset="0"/>
              </a:endParaRPr>
            </a:p>
          </p:txBody>
        </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xmlns="" id="{6B5F48B3-CCFB-D747-5E3B-F835CF4D4DC6}"/>
              </a:ext>
            </a:extLst>
          </p:cNvPr>
          <p:cNvPicPr>
            <a:picLocks noChangeAspect="1"/>
          </p:cNvPicPr>
          <p:nvPr/>
        </p:nvPicPr>
        <p:blipFill>
          <a:blip r:embed="rId2"/>
          <a:stretch>
            <a:fillRect/>
          </a:stretch>
        </p:blipFill>
        <p:spPr>
          <a:xfrm>
            <a:off x="4086225" y="846393"/>
            <a:ext cx="7496175" cy="5567295"/>
          </a:xfrm>
          <a:prstGeom prst="rect">
            <a:avLst/>
          </a:prstGeom>
        </p:spPr>
      </p:pic>
      <p:pic>
        <p:nvPicPr>
          <p:cNvPr id="7" name="Picture 6">
            <a:extLst>
              <a:ext uri="{FF2B5EF4-FFF2-40B4-BE49-F238E27FC236}">
                <a16:creationId xmlns:a16="http://schemas.microsoft.com/office/drawing/2014/main" xmlns="" id="{2D108F36-9927-1CD9-6284-860487520D86}"/>
              </a:ext>
            </a:extLst>
          </p:cNvPr>
          <p:cNvPicPr>
            <a:picLocks noChangeAspect="1"/>
          </p:cNvPicPr>
          <p:nvPr/>
        </p:nvPicPr>
        <p:blipFill>
          <a:blip r:embed="rId3"/>
          <a:stretch>
            <a:fillRect/>
          </a:stretch>
        </p:blipFill>
        <p:spPr>
          <a:xfrm>
            <a:off x="731955" y="988883"/>
            <a:ext cx="958495" cy="905734"/>
          </a:xfrm>
          <a:prstGeom prst="rect">
            <a:avLst/>
          </a:prstGeom>
        </p:spPr>
      </p:pic>
    </p:spTree>
    <p:extLst>
      <p:ext uri="{BB962C8B-B14F-4D97-AF65-F5344CB8AC3E}">
        <p14:creationId xmlns:p14="http://schemas.microsoft.com/office/powerpoint/2010/main" val="887427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51E3D3B-212F-AA69-6ECB-02113324D08C}"/>
              </a:ext>
            </a:extLst>
          </p:cNvPr>
          <p:cNvSpPr/>
          <p:nvPr/>
        </p:nvSpPr>
        <p:spPr>
          <a:xfrm>
            <a:off x="1009369" y="474278"/>
            <a:ext cx="8987118" cy="1698812"/>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841852A-04B8-123A-B087-1EDF16DF8131}"/>
              </a:ext>
            </a:extLst>
          </p:cNvPr>
          <p:cNvSpPr txBox="1"/>
          <p:nvPr/>
        </p:nvSpPr>
        <p:spPr>
          <a:xfrm>
            <a:off x="1385887" y="714901"/>
            <a:ext cx="8610600" cy="1200329"/>
          </a:xfrm>
          <a:prstGeom prst="rect">
            <a:avLst/>
          </a:prstGeom>
          <a:noFill/>
        </p:spPr>
        <p:txBody>
          <a:bodyPr wrap="square">
            <a:spAutoFit/>
          </a:bodyPr>
          <a:lstStyle/>
          <a:p>
            <a:r>
              <a:rPr lang="vi-VN" sz="2400" b="1" dirty="0">
                <a:solidFill>
                  <a:srgbClr val="007AC2"/>
                </a:solidFill>
                <a:effectLst/>
                <a:latin typeface="Myriad Pro"/>
              </a:rPr>
              <a:t>Trong chương trình có cấu trúc rẽ nhánh, một lệnh hoặc </a:t>
            </a:r>
          </a:p>
          <a:p>
            <a:r>
              <a:rPr lang="vi-VN" sz="2400" b="1" dirty="0">
                <a:solidFill>
                  <a:srgbClr val="007AC2"/>
                </a:solidFill>
                <a:effectLst/>
                <a:latin typeface="Myriad Pro"/>
              </a:rPr>
              <a:t>khối lệnh được thực hiện hay không được thực hiện tuỳ </a:t>
            </a:r>
          </a:p>
          <a:p>
            <a:r>
              <a:rPr lang="vi-VN" sz="2400" b="1" dirty="0">
                <a:solidFill>
                  <a:srgbClr val="007AC2"/>
                </a:solidFill>
                <a:effectLst/>
                <a:latin typeface="Myriad Pro"/>
              </a:rPr>
              <a:t>thuộc vào điều kiện đúng hay sai.</a:t>
            </a:r>
            <a:endParaRPr lang="en-US" sz="2400" dirty="0"/>
          </a:p>
        </p:txBody>
      </p:sp>
      <p:pic>
        <p:nvPicPr>
          <p:cNvPr id="8" name="Picture 7">
            <a:extLst>
              <a:ext uri="{FF2B5EF4-FFF2-40B4-BE49-F238E27FC236}">
                <a16:creationId xmlns:a16="http://schemas.microsoft.com/office/drawing/2014/main" xmlns="" id="{DF571E7C-8DCF-E948-4482-CD6F8201BF10}"/>
              </a:ext>
            </a:extLst>
          </p:cNvPr>
          <p:cNvPicPr>
            <a:picLocks noChangeAspect="1"/>
          </p:cNvPicPr>
          <p:nvPr/>
        </p:nvPicPr>
        <p:blipFill>
          <a:blip r:embed="rId2"/>
          <a:stretch>
            <a:fillRect/>
          </a:stretch>
        </p:blipFill>
        <p:spPr>
          <a:xfrm>
            <a:off x="995082" y="2387958"/>
            <a:ext cx="905436" cy="891399"/>
          </a:xfrm>
          <a:prstGeom prst="rect">
            <a:avLst/>
          </a:prstGeom>
        </p:spPr>
      </p:pic>
      <p:sp>
        <p:nvSpPr>
          <p:cNvPr id="14" name="TextBox 13">
            <a:extLst>
              <a:ext uri="{FF2B5EF4-FFF2-40B4-BE49-F238E27FC236}">
                <a16:creationId xmlns:a16="http://schemas.microsoft.com/office/drawing/2014/main" xmlns="" id="{AFDE69C0-2AB7-5838-26F9-C81E2ED6D780}"/>
              </a:ext>
            </a:extLst>
          </p:cNvPr>
          <p:cNvSpPr txBox="1"/>
          <p:nvPr/>
        </p:nvSpPr>
        <p:spPr>
          <a:xfrm>
            <a:off x="1900518" y="2602824"/>
            <a:ext cx="9829800" cy="461665"/>
          </a:xfrm>
          <a:prstGeom prst="rect">
            <a:avLst/>
          </a:prstGeom>
          <a:noFill/>
        </p:spPr>
        <p:txBody>
          <a:bodyPr wrap="square">
            <a:spAutoFit/>
          </a:bodyPr>
          <a:lstStyle/>
          <a:p>
            <a:r>
              <a:rPr lang="vi-VN" sz="2400" dirty="0">
                <a:solidFill>
                  <a:srgbClr val="000000"/>
                </a:solidFill>
                <a:effectLst/>
                <a:latin typeface="Arial" panose="020B0604020202020204" pitchFamily="34" charset="0"/>
              </a:rPr>
              <a:t>Đoạn chương trình nào sau đây có cấu trúc rẽ nhánh?</a:t>
            </a:r>
            <a:endParaRPr lang="en-US" sz="2400" dirty="0"/>
          </a:p>
        </p:txBody>
      </p:sp>
      <p:pic>
        <p:nvPicPr>
          <p:cNvPr id="4" name="Picture 3">
            <a:extLst>
              <a:ext uri="{FF2B5EF4-FFF2-40B4-BE49-F238E27FC236}">
                <a16:creationId xmlns:a16="http://schemas.microsoft.com/office/drawing/2014/main" xmlns="" id="{E6F8546F-EF63-F5E1-F910-E2BA87389523}"/>
              </a:ext>
            </a:extLst>
          </p:cNvPr>
          <p:cNvPicPr>
            <a:picLocks noChangeAspect="1"/>
          </p:cNvPicPr>
          <p:nvPr/>
        </p:nvPicPr>
        <p:blipFill>
          <a:blip r:embed="rId3"/>
          <a:stretch>
            <a:fillRect/>
          </a:stretch>
        </p:blipFill>
        <p:spPr>
          <a:xfrm>
            <a:off x="1900518" y="3064489"/>
            <a:ext cx="8005482" cy="3474519"/>
          </a:xfrm>
          <a:prstGeom prst="rect">
            <a:avLst/>
          </a:prstGeom>
        </p:spPr>
      </p:pic>
    </p:spTree>
    <p:extLst>
      <p:ext uri="{BB962C8B-B14F-4D97-AF65-F5344CB8AC3E}">
        <p14:creationId xmlns:p14="http://schemas.microsoft.com/office/powerpoint/2010/main" val="2529847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597</Words>
  <Application>Microsoft Office PowerPoint</Application>
  <PresentationFormat>Widescreen</PresentationFormat>
  <Paragraphs>91</Paragraphs>
  <Slides>13</Slides>
  <Notes>2</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13</vt:i4>
      </vt:variant>
    </vt:vector>
  </HeadingPairs>
  <TitlesOfParts>
    <vt:vector size="33" baseType="lpstr">
      <vt:lpstr>Microsoft YaHei</vt:lpstr>
      <vt:lpstr>Arial</vt:lpstr>
      <vt:lpstr>Calibri</vt:lpstr>
      <vt:lpstr>iCiel Cadena</vt:lpstr>
      <vt:lpstr>Myriad Pro</vt:lpstr>
      <vt:lpstr>MyriadPro-BoldCond</vt:lpstr>
      <vt:lpstr>MyriadPro-BoldIt</vt:lpstr>
      <vt:lpstr>MyriadPro-It</vt:lpstr>
      <vt:lpstr>Segoe Print</vt:lpstr>
      <vt:lpstr>SVN-Adam Gorry</vt:lpstr>
      <vt:lpstr>SVN-Androgyne</vt:lpstr>
      <vt:lpstr>SVN-Avo</vt:lpstr>
      <vt:lpstr>SVN-SAF</vt:lpstr>
      <vt:lpstr>Times New Roman</vt:lpstr>
      <vt:lpstr>UTM Avo</vt:lpstr>
      <vt:lpstr>UTM Bienvenue</vt:lpstr>
      <vt:lpstr>UVF Salome</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197</cp:revision>
  <dcterms:created xsi:type="dcterms:W3CDTF">2021-11-14T08:33:00Z</dcterms:created>
  <dcterms:modified xsi:type="dcterms:W3CDTF">2025-04-21T02:58:29Z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A3CF7C266B86485A86C45F67E6CC5091_13</vt:lpwstr>
  </property>
  <property fmtid="{D5CDD505-2E9C-101B-9397-08002B2CF9AE}" pid="3" name="KSOProductBuildVer">
    <vt:lpwstr>1033-12.2.0.13359</vt:lpwstr>
  </property>
</Properties>
</file>