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2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3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56A25-86D8-4A5C-A544-D1B6E915257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2FEB0-0C71-4612-82A2-CA5B1CB69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70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218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795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13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4123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409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172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187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7813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8436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8047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20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70554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06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5648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1829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5962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1678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7204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950D6F-7D3E-4224-B35A-02C3007E2E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080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6952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2142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3874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4984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260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67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45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D56A-BDE9-4EBF-A18A-B34475B29ED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F639B-D7B1-4E51-9E76-3118D85C6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32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D56A-BDE9-4EBF-A18A-B34475B29ED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F639B-D7B1-4E51-9E76-3118D85C6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341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D56A-BDE9-4EBF-A18A-B34475B29ED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F639B-D7B1-4E51-9E76-3118D85C6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573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4569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5318758" y="819610"/>
            <a:ext cx="201393" cy="201393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243592" y="3055310"/>
            <a:ext cx="201393" cy="201393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1101358" y="5036277"/>
            <a:ext cx="201393" cy="201393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1658658" y="5823844"/>
            <a:ext cx="201393" cy="201393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0346692" y="1260910"/>
            <a:ext cx="201393" cy="201393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301515" y="304787"/>
            <a:ext cx="11588925" cy="6248473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2521400" y="2171600"/>
            <a:ext cx="7149200" cy="172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2801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2919400" y="3719193"/>
            <a:ext cx="6353200" cy="967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609630" lvl="0" indent="-40642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/>
            </a:lvl1pPr>
            <a:lvl2pPr marL="1219261" lvl="1" indent="-40642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91" lvl="2" indent="-40642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522" lvl="3" indent="-40642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152" lvl="4" indent="-40642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783" lvl="5" indent="-40642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413" lvl="6" indent="-40642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7044" lvl="7" indent="-40642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674" lvl="8" indent="-40642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00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5318762" y="819614"/>
            <a:ext cx="201393" cy="201393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243596" y="3055314"/>
            <a:ext cx="201393" cy="201393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1101362" y="5036278"/>
            <a:ext cx="201393" cy="201393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1658662" y="5823848"/>
            <a:ext cx="201393" cy="201393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0346696" y="1260913"/>
            <a:ext cx="201393" cy="201393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301515" y="304787"/>
            <a:ext cx="11588925" cy="6248473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517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D56A-BDE9-4EBF-A18A-B34475B29ED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F639B-D7B1-4E51-9E76-3118D85C6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818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D56A-BDE9-4EBF-A18A-B34475B29ED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F639B-D7B1-4E51-9E76-3118D85C6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794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D56A-BDE9-4EBF-A18A-B34475B29ED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F639B-D7B1-4E51-9E76-3118D85C6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2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D56A-BDE9-4EBF-A18A-B34475B29ED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F639B-D7B1-4E51-9E76-3118D85C6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783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D56A-BDE9-4EBF-A18A-B34475B29ED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F639B-D7B1-4E51-9E76-3118D85C6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17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D56A-BDE9-4EBF-A18A-B34475B29ED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F639B-D7B1-4E51-9E76-3118D85C6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73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D56A-BDE9-4EBF-A18A-B34475B29ED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F639B-D7B1-4E51-9E76-3118D85C6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918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D56A-BDE9-4EBF-A18A-B34475B29ED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F639B-D7B1-4E51-9E76-3118D85C6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07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ED56A-BDE9-4EBF-A18A-B34475B29ED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F639B-D7B1-4E51-9E76-3118D85C6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57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40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microsoft.com/office/2007/relationships/hdphoto" Target="../media/hdphoto9.wdp"/><Relationship Id="rId9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40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9.wdp"/><Relationship Id="rId9" Type="http://schemas.openxmlformats.org/officeDocument/2006/relationships/image" Target="../media/image3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40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emf"/><Relationship Id="rId5" Type="http://schemas.openxmlformats.org/officeDocument/2006/relationships/image" Target="../media/image41.png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emf"/><Relationship Id="rId5" Type="http://schemas.openxmlformats.org/officeDocument/2006/relationships/image" Target="../media/image41.png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40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40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emf"/><Relationship Id="rId5" Type="http://schemas.openxmlformats.org/officeDocument/2006/relationships/image" Target="../media/image41.png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slide" Target="slide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emf"/><Relationship Id="rId5" Type="http://schemas.openxmlformats.org/officeDocument/2006/relationships/image" Target="../media/image41.png"/><Relationship Id="rId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emf"/><Relationship Id="rId5" Type="http://schemas.openxmlformats.org/officeDocument/2006/relationships/image" Target="../media/image41.png"/><Relationship Id="rId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emf"/><Relationship Id="rId5" Type="http://schemas.openxmlformats.org/officeDocument/2006/relationships/image" Target="../media/image41.png"/><Relationship Id="rId4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emf"/><Relationship Id="rId5" Type="http://schemas.openxmlformats.org/officeDocument/2006/relationships/image" Target="../media/image41.png"/><Relationship Id="rId4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emf"/><Relationship Id="rId5" Type="http://schemas.openxmlformats.org/officeDocument/2006/relationships/image" Target="../media/image41.png"/><Relationship Id="rId4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21" Type="http://schemas.openxmlformats.org/officeDocument/2006/relationships/image" Target="../media/image23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slide" Target="slide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slide" Target="slide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slide" Target="slide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slide" Target="slide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18" Type="http://schemas.microsoft.com/office/2007/relationships/hdphoto" Target="../media/hdphoto8.wdp"/><Relationship Id="rId3" Type="http://schemas.openxmlformats.org/officeDocument/2006/relationships/image" Target="../media/image16.png"/><Relationship Id="rId21" Type="http://schemas.openxmlformats.org/officeDocument/2006/relationships/image" Target="../media/image25.png"/><Relationship Id="rId7" Type="http://schemas.microsoft.com/office/2007/relationships/hdphoto" Target="../media/hdphoto5.wdp"/><Relationship Id="rId12" Type="http://schemas.microsoft.com/office/2007/relationships/hdphoto" Target="../media/hdphoto6.wdp"/><Relationship Id="rId17" Type="http://schemas.openxmlformats.org/officeDocument/2006/relationships/image" Target="../media/image33.png"/><Relationship Id="rId2" Type="http://schemas.openxmlformats.org/officeDocument/2006/relationships/audio" Target="../media/audio2.wav"/><Relationship Id="rId16" Type="http://schemas.microsoft.com/office/2007/relationships/hdphoto" Target="../media/hdphoto7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11" Type="http://schemas.openxmlformats.org/officeDocument/2006/relationships/image" Target="../media/image31.png"/><Relationship Id="rId5" Type="http://schemas.openxmlformats.org/officeDocument/2006/relationships/image" Target="../media/image10.png"/><Relationship Id="rId15" Type="http://schemas.openxmlformats.org/officeDocument/2006/relationships/image" Target="../media/image32.png"/><Relationship Id="rId10" Type="http://schemas.microsoft.com/office/2007/relationships/hdphoto" Target="../media/hdphoto3.wdp"/><Relationship Id="rId19" Type="http://schemas.openxmlformats.org/officeDocument/2006/relationships/image" Target="../media/image34.gif"/><Relationship Id="rId4" Type="http://schemas.openxmlformats.org/officeDocument/2006/relationships/image" Target="../media/image5.png"/><Relationship Id="rId9" Type="http://schemas.openxmlformats.org/officeDocument/2006/relationships/image" Target="../media/image28.png"/><Relationship Id="rId1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63956" y="1922263"/>
            <a:ext cx="1202765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BÀI: CỘNG TRỪ SỐ ĐO THỜI GIAN </a:t>
            </a:r>
          </a:p>
          <a:p>
            <a:pPr algn="ctr"/>
            <a:r>
              <a:rPr lang="en-US" sz="5400" b="1" cap="none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 TIẾT 2)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66364" y="716832"/>
            <a:ext cx="8719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TOÁN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80296" y="4003988"/>
            <a:ext cx="5854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Nguyễn Mai Linh</a:t>
            </a: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5A4</a:t>
            </a: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Hồng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0880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2" y="-1059"/>
            <a:ext cx="12241743" cy="686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" action="ppaction://noaction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24400" y="4191002"/>
            <a:ext cx="2534973" cy="2793361"/>
          </a:xfrm>
          <a:prstGeom prst="rect">
            <a:avLst/>
          </a:prstGeom>
        </p:spPr>
      </p:pic>
      <p:pic>
        <p:nvPicPr>
          <p:cNvPr id="4" name="Picture 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2FF7EE5F-4019-1634-1BD2-B7B5622B59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0" y="2463800"/>
            <a:ext cx="5882357" cy="199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422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1757679" y="628202"/>
            <a:ext cx="8676643" cy="6497268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697" rIns="91395" bIns="45697" rtlCol="0" anchor="ctr"/>
          <a:lstStyle/>
          <a:p>
            <a:pPr algn="ctr" defTabSz="913967">
              <a:defRPr/>
            </a:pPr>
            <a:endParaRPr lang="zh-CN" altLang="en-US" sz="1200" dirty="0">
              <a:solidFill>
                <a:prstClr val="black"/>
              </a:solidFill>
              <a:latin typeface="思源黑体 Light" panose="020B0300000000000000" pitchFamily="34" charset="-122"/>
              <a:ea typeface="思源黑体 Light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43930" y="-73057"/>
            <a:ext cx="12235932" cy="211836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54561" y="-90187"/>
            <a:ext cx="12246565" cy="576072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4206249"/>
            <a:ext cx="12192000" cy="2651761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2964029" y="3033165"/>
            <a:ext cx="1163488" cy="461618"/>
          </a:xfrm>
          <a:prstGeom prst="rect">
            <a:avLst/>
          </a:prstGeom>
        </p:spPr>
        <p:txBody>
          <a:bodyPr wrap="square" lIns="91395" tIns="45697" rIns="91395" bIns="45697">
            <a:spAutoFit/>
          </a:bodyPr>
          <a:lstStyle/>
          <a:p>
            <a:pPr defTabSz="913967">
              <a:defRPr/>
            </a:pPr>
            <a:r>
              <a:rPr lang="de-DE" altLang="zh-CN" sz="1200" dirty="0">
                <a:solidFill>
                  <a:srgbClr val="F1E8C5"/>
                </a:solidFill>
                <a:latin typeface="思源黑体 Light"/>
                <a:ea typeface="思源黑体 Light"/>
              </a:rPr>
              <a:t>Family reunion dinner</a:t>
            </a:r>
            <a:endParaRPr lang="zh-CN" altLang="en-US" sz="1200" dirty="0">
              <a:solidFill>
                <a:srgbClr val="F1E8C5"/>
              </a:solidFill>
              <a:latin typeface="思源黑体 Light"/>
              <a:ea typeface="思源黑体 Light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29691">
            <a:off x="10171374" y="3083653"/>
            <a:ext cx="1450351" cy="145035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006777" y="4"/>
            <a:ext cx="1438435" cy="20453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0090525" y="4"/>
            <a:ext cx="1438435" cy="20453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5298389" y="130873"/>
            <a:ext cx="1595249" cy="1595248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967">
                  <a:defRPr/>
                </a:pPr>
                <a:endParaRPr lang="zh-CN" altLang="en-US" sz="1200" dirty="0">
                  <a:solidFill>
                    <a:prstClr val="white"/>
                  </a:solidFill>
                  <a:latin typeface="思源黑体 Light" panose="020B0300000000000000" pitchFamily="34" charset="-122"/>
                  <a:ea typeface="思源黑体 Light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967">
                  <a:defRPr/>
                </a:pPr>
                <a:endParaRPr lang="zh-CN" altLang="en-US" sz="1200" dirty="0">
                  <a:solidFill>
                    <a:prstClr val="white"/>
                  </a:solidFill>
                  <a:latin typeface="思源黑体 Light" panose="020B0300000000000000" pitchFamily="34" charset="-122"/>
                  <a:ea typeface="思源黑体 Light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69148" cy="913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967">
                <a:defRPr/>
              </a:pPr>
              <a:r>
                <a:rPr lang="zh-CN" altLang="en-US" sz="5334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314947" y="199729"/>
            <a:ext cx="11064253" cy="6429673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60921" tIns="30453" rIns="60921" bIns="30453" anchor="ctr"/>
          <a:lstStyle/>
          <a:p>
            <a:pPr algn="ctr" defTabSz="609372">
              <a:buClr>
                <a:srgbClr val="000000"/>
              </a:buClr>
              <a:defRPr/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003" y="4091409"/>
            <a:ext cx="1782307" cy="30225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1BBF97-2586-FB63-2E2D-E4574061EDE3}"/>
              </a:ext>
            </a:extLst>
          </p:cNvPr>
          <p:cNvSpPr txBox="1"/>
          <p:nvPr/>
        </p:nvSpPr>
        <p:spPr>
          <a:xfrm>
            <a:off x="4064000" y="279400"/>
            <a:ext cx="4368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latin typeface="Cambria" panose="02040503050406030204" pitchFamily="18" charset="0"/>
                <a:ea typeface="Cambria" panose="02040503050406030204" pitchFamily="18" charset="0"/>
              </a:rPr>
              <a:t>TRỪ SỐ ĐO THỜI GIAN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A5FFC8-35C3-6BA1-09B5-920E921724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1397000"/>
            <a:ext cx="9753600" cy="427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312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1757679" y="628202"/>
            <a:ext cx="8676643" cy="6497268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697" rIns="91395" bIns="45697" rtlCol="0" anchor="ctr"/>
          <a:lstStyle/>
          <a:p>
            <a:pPr algn="ctr" defTabSz="913967">
              <a:defRPr/>
            </a:pPr>
            <a:endParaRPr lang="zh-CN" altLang="en-US" sz="1200" dirty="0">
              <a:solidFill>
                <a:prstClr val="black"/>
              </a:solidFill>
              <a:latin typeface="思源黑体 Light" panose="020B0300000000000000" pitchFamily="34" charset="-122"/>
              <a:ea typeface="思源黑体 Light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43930" y="-73057"/>
            <a:ext cx="12235932" cy="211836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54561" y="-90187"/>
            <a:ext cx="12246565" cy="576072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4206249"/>
            <a:ext cx="12192000" cy="2651761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2964029" y="3033165"/>
            <a:ext cx="1163488" cy="461618"/>
          </a:xfrm>
          <a:prstGeom prst="rect">
            <a:avLst/>
          </a:prstGeom>
        </p:spPr>
        <p:txBody>
          <a:bodyPr wrap="square" lIns="91395" tIns="45697" rIns="91395" bIns="45697">
            <a:spAutoFit/>
          </a:bodyPr>
          <a:lstStyle/>
          <a:p>
            <a:pPr defTabSz="913967">
              <a:defRPr/>
            </a:pPr>
            <a:r>
              <a:rPr lang="de-DE" altLang="zh-CN" sz="1200" dirty="0">
                <a:solidFill>
                  <a:srgbClr val="F1E8C5"/>
                </a:solidFill>
                <a:latin typeface="思源黑体 Light"/>
                <a:ea typeface="思源黑体 Light"/>
              </a:rPr>
              <a:t>Family reunion dinner</a:t>
            </a:r>
            <a:endParaRPr lang="zh-CN" altLang="en-US" sz="1200" dirty="0">
              <a:solidFill>
                <a:srgbClr val="F1E8C5"/>
              </a:solidFill>
              <a:latin typeface="思源黑体 Light"/>
              <a:ea typeface="思源黑体 Light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29691">
            <a:off x="10171374" y="3083653"/>
            <a:ext cx="1450351" cy="145035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006777" y="4"/>
            <a:ext cx="1438435" cy="20453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0090525" y="4"/>
            <a:ext cx="1438435" cy="20453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5298389" y="130873"/>
            <a:ext cx="1595249" cy="1595248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967">
                  <a:defRPr/>
                </a:pPr>
                <a:endParaRPr lang="zh-CN" altLang="en-US" sz="1200" dirty="0">
                  <a:solidFill>
                    <a:prstClr val="white"/>
                  </a:solidFill>
                  <a:latin typeface="思源黑体 Light" panose="020B0300000000000000" pitchFamily="34" charset="-122"/>
                  <a:ea typeface="思源黑体 Light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967">
                  <a:defRPr/>
                </a:pPr>
                <a:endParaRPr lang="zh-CN" altLang="en-US" sz="1200" dirty="0">
                  <a:solidFill>
                    <a:prstClr val="white"/>
                  </a:solidFill>
                  <a:latin typeface="思源黑体 Light" panose="020B0300000000000000" pitchFamily="34" charset="-122"/>
                  <a:ea typeface="思源黑体 Light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69148" cy="913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967">
                <a:defRPr/>
              </a:pPr>
              <a:r>
                <a:rPr lang="zh-CN" altLang="en-US" sz="5334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314947" y="199729"/>
            <a:ext cx="11064253" cy="6429673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60921" tIns="30453" rIns="60921" bIns="30453" anchor="ctr"/>
          <a:lstStyle/>
          <a:p>
            <a:pPr algn="ctr" defTabSz="609372">
              <a:buClr>
                <a:srgbClr val="000000"/>
              </a:buClr>
              <a:defRPr/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003" y="4091409"/>
            <a:ext cx="1782307" cy="302257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CA0C00-41E2-7FD7-15C4-D2736972B91B}"/>
              </a:ext>
            </a:extLst>
          </p:cNvPr>
          <p:cNvSpPr/>
          <p:nvPr/>
        </p:nvSpPr>
        <p:spPr>
          <a:xfrm>
            <a:off x="2946400" y="381000"/>
            <a:ext cx="5689600" cy="6604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2667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667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667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667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- 9 </a:t>
            </a:r>
            <a:r>
              <a:rPr lang="en-US" sz="2667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667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2667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667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A5A439-5779-5E5B-8FFA-3BD22A87349B}"/>
              </a:ext>
            </a:extLst>
          </p:cNvPr>
          <p:cNvSpPr txBox="1"/>
          <p:nvPr/>
        </p:nvSpPr>
        <p:spPr>
          <a:xfrm>
            <a:off x="3325729" y="1397001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914446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9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615CB4-BF7E-86EB-5554-3C8F05AA7F6E}"/>
              </a:ext>
            </a:extLst>
          </p:cNvPr>
          <p:cNvCxnSpPr/>
          <p:nvPr/>
        </p:nvCxnSpPr>
        <p:spPr>
          <a:xfrm>
            <a:off x="4720189" y="2597150"/>
            <a:ext cx="277749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29F3EF9-BB82-E00C-24E4-76E333C643DD}"/>
              </a:ext>
            </a:extLst>
          </p:cNvPr>
          <p:cNvSpPr txBox="1"/>
          <p:nvPr/>
        </p:nvSpPr>
        <p:spPr>
          <a:xfrm>
            <a:off x="4080109" y="1785621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CD82A7-D985-A81E-8D67-AB9A6B09FB45}"/>
              </a:ext>
            </a:extLst>
          </p:cNvPr>
          <p:cNvSpPr txBox="1"/>
          <p:nvPr/>
        </p:nvSpPr>
        <p:spPr>
          <a:xfrm>
            <a:off x="3417169" y="2608581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3BB965-4B81-0FA6-18F3-7F6D6540B6E5}"/>
              </a:ext>
            </a:extLst>
          </p:cNvPr>
          <p:cNvSpPr txBox="1"/>
          <p:nvPr/>
        </p:nvSpPr>
        <p:spPr>
          <a:xfrm>
            <a:off x="1066800" y="3632201"/>
            <a:ext cx="11281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- 9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184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2" y="-1059"/>
            <a:ext cx="12241743" cy="686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" action="ppaction://noaction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24400" y="4191002"/>
            <a:ext cx="2534973" cy="27933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553FD3-D3A9-CE63-ADDB-7545F391E0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7200" y="2616200"/>
            <a:ext cx="6567993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765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1757679" y="628202"/>
            <a:ext cx="8676643" cy="6497268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697" rIns="91395" bIns="45697" rtlCol="0" anchor="ctr"/>
          <a:lstStyle/>
          <a:p>
            <a:pPr algn="ctr" defTabSz="913967">
              <a:defRPr/>
            </a:pPr>
            <a:endParaRPr lang="zh-CN" altLang="en-US" sz="1200" dirty="0">
              <a:solidFill>
                <a:prstClr val="black"/>
              </a:solidFill>
              <a:latin typeface="思源黑体 Light" panose="020B0300000000000000" pitchFamily="34" charset="-122"/>
              <a:ea typeface="思源黑体 Light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43930" y="-73057"/>
            <a:ext cx="12235932" cy="211836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54561" y="-90187"/>
            <a:ext cx="12246565" cy="576072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4206249"/>
            <a:ext cx="12192000" cy="2651761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2964029" y="3033165"/>
            <a:ext cx="1163488" cy="461618"/>
          </a:xfrm>
          <a:prstGeom prst="rect">
            <a:avLst/>
          </a:prstGeom>
        </p:spPr>
        <p:txBody>
          <a:bodyPr wrap="square" lIns="91395" tIns="45697" rIns="91395" bIns="45697">
            <a:spAutoFit/>
          </a:bodyPr>
          <a:lstStyle/>
          <a:p>
            <a:pPr defTabSz="913967">
              <a:defRPr/>
            </a:pPr>
            <a:r>
              <a:rPr lang="de-DE" altLang="zh-CN" sz="1200" dirty="0">
                <a:solidFill>
                  <a:srgbClr val="F1E8C5"/>
                </a:solidFill>
                <a:latin typeface="思源黑体 Light"/>
                <a:ea typeface="思源黑体 Light"/>
              </a:rPr>
              <a:t>Family reunion dinner</a:t>
            </a:r>
            <a:endParaRPr lang="zh-CN" altLang="en-US" sz="1200" dirty="0">
              <a:solidFill>
                <a:srgbClr val="F1E8C5"/>
              </a:solidFill>
              <a:latin typeface="思源黑体 Light"/>
              <a:ea typeface="思源黑体 Light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29691">
            <a:off x="10171374" y="3083653"/>
            <a:ext cx="1450351" cy="145035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006777" y="4"/>
            <a:ext cx="1438435" cy="20453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0090525" y="4"/>
            <a:ext cx="1438435" cy="20453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5298389" y="130873"/>
            <a:ext cx="1595249" cy="1595248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967">
                  <a:defRPr/>
                </a:pPr>
                <a:endParaRPr lang="zh-CN" altLang="en-US" sz="1200" dirty="0">
                  <a:solidFill>
                    <a:prstClr val="white"/>
                  </a:solidFill>
                  <a:latin typeface="思源黑体 Light" panose="020B0300000000000000" pitchFamily="34" charset="-122"/>
                  <a:ea typeface="思源黑体 Light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967">
                  <a:defRPr/>
                </a:pPr>
                <a:endParaRPr lang="zh-CN" altLang="en-US" sz="1200" dirty="0">
                  <a:solidFill>
                    <a:prstClr val="white"/>
                  </a:solidFill>
                  <a:latin typeface="思源黑体 Light" panose="020B0300000000000000" pitchFamily="34" charset="-122"/>
                  <a:ea typeface="思源黑体 Light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69148" cy="913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967">
                <a:defRPr/>
              </a:pPr>
              <a:r>
                <a:rPr lang="zh-CN" altLang="en-US" sz="5334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314947" y="199729"/>
            <a:ext cx="11064253" cy="6429673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60921" tIns="30453" rIns="60921" bIns="30453" anchor="ctr"/>
          <a:lstStyle/>
          <a:p>
            <a:pPr algn="ctr" defTabSz="609372">
              <a:buClr>
                <a:srgbClr val="000000"/>
              </a:buClr>
              <a:defRPr/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BA7D54-B3F1-FF6C-AA2F-2EBEC4005CF5}"/>
              </a:ext>
            </a:extLst>
          </p:cNvPr>
          <p:cNvSpPr/>
          <p:nvPr/>
        </p:nvSpPr>
        <p:spPr>
          <a:xfrm>
            <a:off x="609600" y="381000"/>
            <a:ext cx="609600" cy="6096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3 AmpleSoft Bold" panose="02000000000000000000" pitchFamily="2" charset="-93"/>
              </a:rPr>
              <a:t>1</a:t>
            </a:r>
            <a:endParaRPr lang="vi-VN" sz="4800" dirty="0">
              <a:latin typeface="#9Slide03 AmpleSoft Bold" panose="02000000000000000000" pitchFamily="2" charset="-9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1270000" y="76200"/>
            <a:ext cx="76975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b="1" dirty="0">
                <a:solidFill>
                  <a:srgbClr val="002060"/>
                </a:solidFill>
              </a:rPr>
              <a:t>a) Tính.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9EB2FC-7050-E23A-B817-AA76EF69F209}"/>
              </a:ext>
            </a:extLst>
          </p:cNvPr>
          <p:cNvSpPr/>
          <p:nvPr/>
        </p:nvSpPr>
        <p:spPr>
          <a:xfrm>
            <a:off x="711200" y="1549400"/>
            <a:ext cx="5943600" cy="6604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</a:t>
            </a:r>
            <a:r>
              <a:rPr lang="en-US" sz="2933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93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2933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93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12 </a:t>
            </a:r>
            <a:r>
              <a:rPr lang="en-US" sz="2933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93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2933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933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903B8DD-DA2C-532A-CE74-9969D2AD8349}"/>
              </a:ext>
            </a:extLst>
          </p:cNvPr>
          <p:cNvSpPr/>
          <p:nvPr/>
        </p:nvSpPr>
        <p:spPr>
          <a:xfrm>
            <a:off x="711200" y="3886200"/>
            <a:ext cx="5943600" cy="6604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</a:t>
            </a:r>
            <a:r>
              <a:rPr lang="en-US" sz="2933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93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933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93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12 </a:t>
            </a:r>
            <a:r>
              <a:rPr lang="en-US" sz="2933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93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933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933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A748FA-A238-BD11-F9DB-51CC34373904}"/>
              </a:ext>
            </a:extLst>
          </p:cNvPr>
          <p:cNvSpPr txBox="1"/>
          <p:nvPr/>
        </p:nvSpPr>
        <p:spPr>
          <a:xfrm>
            <a:off x="6705601" y="1549401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8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218B59-85B0-FC1A-964A-534CC3A42BF8}"/>
              </a:ext>
            </a:extLst>
          </p:cNvPr>
          <p:cNvSpPr txBox="1"/>
          <p:nvPr/>
        </p:nvSpPr>
        <p:spPr>
          <a:xfrm>
            <a:off x="6705600" y="3835401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8145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2" grpId="0" animBg="1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1757679" y="628202"/>
            <a:ext cx="8676643" cy="6497268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697" rIns="91395" bIns="45697" rtlCol="0" anchor="ctr"/>
          <a:lstStyle/>
          <a:p>
            <a:pPr algn="ctr" defTabSz="913967">
              <a:defRPr/>
            </a:pPr>
            <a:endParaRPr lang="zh-CN" altLang="en-US" sz="1200" dirty="0">
              <a:solidFill>
                <a:prstClr val="black"/>
              </a:solidFill>
              <a:latin typeface="思源黑体 Light" panose="020B0300000000000000" pitchFamily="34" charset="-122"/>
              <a:ea typeface="思源黑体 Light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43930" y="-73057"/>
            <a:ext cx="12235932" cy="211836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54561" y="-90187"/>
            <a:ext cx="12246565" cy="576072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4206249"/>
            <a:ext cx="12192000" cy="2651761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006777" y="4"/>
            <a:ext cx="1438435" cy="20453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0090525" y="4"/>
            <a:ext cx="1438435" cy="20453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5298389" y="130873"/>
            <a:ext cx="1595249" cy="1595248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967">
                  <a:defRPr/>
                </a:pPr>
                <a:endParaRPr lang="zh-CN" altLang="en-US" sz="1200" dirty="0">
                  <a:solidFill>
                    <a:prstClr val="white"/>
                  </a:solidFill>
                  <a:latin typeface="思源黑体 Light" panose="020B0300000000000000" pitchFamily="34" charset="-122"/>
                  <a:ea typeface="思源黑体 Light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967">
                  <a:defRPr/>
                </a:pPr>
                <a:endParaRPr lang="zh-CN" altLang="en-US" sz="1200" dirty="0">
                  <a:solidFill>
                    <a:prstClr val="white"/>
                  </a:solidFill>
                  <a:latin typeface="思源黑体 Light" panose="020B0300000000000000" pitchFamily="34" charset="-122"/>
                  <a:ea typeface="思源黑体 Light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69148" cy="913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967">
                <a:defRPr/>
              </a:pPr>
              <a:r>
                <a:rPr lang="zh-CN" altLang="en-US" sz="5334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314947" y="199729"/>
            <a:ext cx="11064253" cy="6429673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60921" tIns="30453" rIns="60921" bIns="30453" anchor="ctr"/>
          <a:lstStyle/>
          <a:p>
            <a:pPr algn="ctr" defTabSz="609372">
              <a:buClr>
                <a:srgbClr val="000000"/>
              </a:buClr>
              <a:defRPr/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BA7D54-B3F1-FF6C-AA2F-2EBEC4005CF5}"/>
              </a:ext>
            </a:extLst>
          </p:cNvPr>
          <p:cNvSpPr/>
          <p:nvPr/>
        </p:nvSpPr>
        <p:spPr>
          <a:xfrm>
            <a:off x="609600" y="381000"/>
            <a:ext cx="609600" cy="6096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7288">
              <a:defRPr/>
            </a:pPr>
            <a:r>
              <a:rPr lang="en-GB" sz="4800" dirty="0">
                <a:solidFill>
                  <a:prstClr val="white"/>
                </a:solidFill>
                <a:latin typeface="#9Slide03 AmpleSoft Bold" panose="02000000000000000000" pitchFamily="2" charset="-93"/>
                <a:ea typeface="思源黑体 Light"/>
              </a:rPr>
              <a:t>1</a:t>
            </a:r>
            <a:endParaRPr lang="vi-VN" sz="4800" dirty="0">
              <a:solidFill>
                <a:prstClr val="white"/>
              </a:solidFill>
              <a:latin typeface="#9Slide03 AmpleSoft Bold" panose="02000000000000000000" pitchFamily="2" charset="-93"/>
              <a:ea typeface="思源黑体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1270000" y="381000"/>
            <a:ext cx="99568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Chọn câu trả lời đúng.</a:t>
            </a:r>
          </a:p>
          <a:p>
            <a:pPr lvl="0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ô tô đi từ Thanh Hóa lúc 14 giờ 5 phút và về đến Nghệ An lúc 17 giờ 20 phút cùng ngày. Hỏi ô tô đó đi từ Thanh Hóa đến Nghệ An hết bao lâu?</a:t>
            </a:r>
          </a:p>
          <a:p>
            <a:pPr lvl="0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3 giờ 5 phút</a:t>
            </a:r>
          </a:p>
          <a:p>
            <a:pPr lvl="0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3 giờ 15 phút</a:t>
            </a:r>
          </a:p>
          <a:p>
            <a:pPr lvl="0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3 giờ 25 phút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006A44-5C13-A3AF-2666-C9F12EED0036}"/>
              </a:ext>
            </a:extLst>
          </p:cNvPr>
          <p:cNvSpPr txBox="1"/>
          <p:nvPr/>
        </p:nvSpPr>
        <p:spPr>
          <a:xfrm>
            <a:off x="1270000" y="4394200"/>
            <a:ext cx="9652000" cy="99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Thanh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14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3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933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0A355FA-F6ED-14B4-EC4C-C923849AD212}"/>
              </a:ext>
            </a:extLst>
          </p:cNvPr>
          <p:cNvSpPr/>
          <p:nvPr/>
        </p:nvSpPr>
        <p:spPr>
          <a:xfrm>
            <a:off x="1219200" y="2870200"/>
            <a:ext cx="558800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225313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1757679" y="628202"/>
            <a:ext cx="8676643" cy="6497268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697" rIns="91395" bIns="45697" rtlCol="0" anchor="ctr"/>
          <a:lstStyle/>
          <a:p>
            <a:pPr algn="ctr" defTabSz="913967">
              <a:defRPr/>
            </a:pPr>
            <a:endParaRPr lang="zh-CN" altLang="en-US" sz="1200" dirty="0">
              <a:solidFill>
                <a:prstClr val="black"/>
              </a:solidFill>
              <a:latin typeface="Cambria" panose="02040503050406030204" pitchFamily="18" charset="0"/>
              <a:ea typeface="思源黑体 Light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43930" y="-73057"/>
            <a:ext cx="12235932" cy="211836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54561" y="-90187"/>
            <a:ext cx="12246565" cy="576072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4206249"/>
            <a:ext cx="12192000" cy="2651761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006777" y="4"/>
            <a:ext cx="1438435" cy="20453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0090525" y="4"/>
            <a:ext cx="1438435" cy="20453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5298389" y="130873"/>
            <a:ext cx="1595249" cy="1595248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967">
                  <a:defRPr/>
                </a:pPr>
                <a:endParaRPr lang="zh-CN" altLang="en-US" sz="1200" dirty="0">
                  <a:solidFill>
                    <a:prstClr val="white"/>
                  </a:solidFill>
                  <a:latin typeface="Cambria" panose="02040503050406030204" pitchFamily="18" charset="0"/>
                  <a:ea typeface="思源黑体 Light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967">
                  <a:defRPr/>
                </a:pPr>
                <a:endParaRPr lang="zh-CN" altLang="en-US" sz="1200" dirty="0">
                  <a:solidFill>
                    <a:prstClr val="white"/>
                  </a:solidFill>
                  <a:latin typeface="Cambria" panose="02040503050406030204" pitchFamily="18" charset="0"/>
                  <a:ea typeface="思源黑体 Light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69148" cy="913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967">
                <a:defRPr/>
              </a:pPr>
              <a:r>
                <a:rPr lang="zh-CN" altLang="en-US" sz="5334" dirty="0">
                  <a:solidFill>
                    <a:srgbClr val="F6F0DA"/>
                  </a:solidFill>
                  <a:latin typeface="Cambria" panose="02040503050406030204" pitchFamily="18" charset="0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355600" y="177800"/>
            <a:ext cx="11480800" cy="6429673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60921" tIns="30453" rIns="60921" bIns="30453" anchor="ctr"/>
          <a:lstStyle/>
          <a:p>
            <a:pPr algn="ctr" defTabSz="609372">
              <a:buClr>
                <a:srgbClr val="000000"/>
              </a:buClr>
              <a:defRPr/>
            </a:pPr>
            <a:endParaRPr sz="12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BA7D54-B3F1-FF6C-AA2F-2EBEC4005CF5}"/>
              </a:ext>
            </a:extLst>
          </p:cNvPr>
          <p:cNvSpPr/>
          <p:nvPr/>
        </p:nvSpPr>
        <p:spPr>
          <a:xfrm>
            <a:off x="609600" y="381000"/>
            <a:ext cx="609600" cy="6096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7288">
              <a:defRPr/>
            </a:pPr>
            <a:r>
              <a:rPr lang="en-GB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4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1270000" y="76200"/>
            <a:ext cx="76975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Tính (theo mẫu).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55FC40-7E89-DCB2-B17C-5139FB2FF0CB}"/>
              </a:ext>
            </a:extLst>
          </p:cNvPr>
          <p:cNvSpPr/>
          <p:nvPr/>
        </p:nvSpPr>
        <p:spPr>
          <a:xfrm>
            <a:off x="2082800" y="1244600"/>
            <a:ext cx="8636000" cy="3810000"/>
          </a:xfrm>
          <a:prstGeom prst="rect">
            <a:avLst/>
          </a:prstGeom>
          <a:solidFill>
            <a:srgbClr val="FDC7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A62F66-0CC2-DF73-3672-BDB455B0A288}"/>
              </a:ext>
            </a:extLst>
          </p:cNvPr>
          <p:cNvSpPr txBox="1"/>
          <p:nvPr/>
        </p:nvSpPr>
        <p:spPr>
          <a:xfrm>
            <a:off x="2794000" y="1346200"/>
            <a:ext cx="614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– 2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72B9FE-A076-8DEB-12CC-210DBAF256A0}"/>
              </a:ext>
            </a:extLst>
          </p:cNvPr>
          <p:cNvSpPr txBox="1"/>
          <p:nvPr/>
        </p:nvSpPr>
        <p:spPr>
          <a:xfrm>
            <a:off x="2794000" y="1905000"/>
            <a:ext cx="614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3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70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5F605C-74FB-BF98-E5E0-1EE0CFE93612}"/>
              </a:ext>
            </a:extLst>
          </p:cNvPr>
          <p:cNvSpPr txBox="1"/>
          <p:nvPr/>
        </p:nvSpPr>
        <p:spPr>
          <a:xfrm>
            <a:off x="3048000" y="2463800"/>
            <a:ext cx="6146800" cy="14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dirty="0"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2933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933" dirty="0">
                <a:latin typeface="Cambria" panose="02040503050406030204" pitchFamily="18" charset="0"/>
                <a:ea typeface="Cambria" panose="02040503050406030204" pitchFamily="18" charset="0"/>
              </a:rPr>
              <a:t> 70 </a:t>
            </a:r>
            <a:r>
              <a:rPr lang="en-US" sz="2933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933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933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933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933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933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933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2933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4DE7268-4B6D-7150-E863-636B5E0FC4E2}"/>
              </a:ext>
            </a:extLst>
          </p:cNvPr>
          <p:cNvCxnSpPr>
            <a:cxnSpLocks/>
          </p:cNvCxnSpPr>
          <p:nvPr/>
        </p:nvCxnSpPr>
        <p:spPr>
          <a:xfrm>
            <a:off x="4978400" y="3378200"/>
            <a:ext cx="23368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9C257C3-FC61-3C8B-E440-EFE1C3EB3BF1}"/>
              </a:ext>
            </a:extLst>
          </p:cNvPr>
          <p:cNvSpPr txBox="1"/>
          <p:nvPr/>
        </p:nvSpPr>
        <p:spPr>
          <a:xfrm>
            <a:off x="3048000" y="3378200"/>
            <a:ext cx="6146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dirty="0"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2933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933" dirty="0"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2933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933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4CF015-B798-B31D-0F45-67A05BF078E2}"/>
              </a:ext>
            </a:extLst>
          </p:cNvPr>
          <p:cNvSpPr txBox="1"/>
          <p:nvPr/>
        </p:nvSpPr>
        <p:spPr>
          <a:xfrm>
            <a:off x="4572000" y="2667000"/>
            <a:ext cx="66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1BCE50-8E0F-4D31-AAC1-D8FF26660630}"/>
              </a:ext>
            </a:extLst>
          </p:cNvPr>
          <p:cNvSpPr txBox="1"/>
          <p:nvPr/>
        </p:nvSpPr>
        <p:spPr>
          <a:xfrm>
            <a:off x="2844800" y="4038600"/>
            <a:ext cx="772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– 2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22090DD-875A-C103-4E94-10DB427E30D4}"/>
              </a:ext>
            </a:extLst>
          </p:cNvPr>
          <p:cNvSpPr/>
          <p:nvPr/>
        </p:nvSpPr>
        <p:spPr>
          <a:xfrm>
            <a:off x="508000" y="5461000"/>
            <a:ext cx="4622800" cy="6604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93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2933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93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933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93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50 </a:t>
            </a:r>
            <a:r>
              <a:rPr lang="en-US" sz="2933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933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E6FB07D-730D-B90C-5E91-A11A0C2E168F}"/>
              </a:ext>
            </a:extLst>
          </p:cNvPr>
          <p:cNvSpPr/>
          <p:nvPr/>
        </p:nvSpPr>
        <p:spPr>
          <a:xfrm>
            <a:off x="5892800" y="5410200"/>
            <a:ext cx="5435600" cy="6604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93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2933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93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2933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93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 </a:t>
            </a:r>
            <a:r>
              <a:rPr lang="en-US" sz="2933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93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2933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933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7203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10" grpId="0"/>
      <p:bldP spid="17" grpId="0"/>
      <p:bldP spid="18" grpId="0"/>
      <p:bldP spid="24" grpId="0"/>
      <p:bldP spid="25" grpId="0"/>
      <p:bldP spid="27" grpId="0"/>
      <p:bldP spid="33" grpId="0" animBg="1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1757679" y="628202"/>
            <a:ext cx="8676643" cy="6497268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697" rIns="91395" bIns="45697" rtlCol="0" anchor="ctr"/>
          <a:lstStyle/>
          <a:p>
            <a:pPr algn="ctr" defTabSz="913967">
              <a:defRPr/>
            </a:pPr>
            <a:endParaRPr lang="zh-CN" altLang="en-US" sz="1200" dirty="0">
              <a:solidFill>
                <a:prstClr val="black"/>
              </a:solidFill>
              <a:latin typeface="思源黑体 Light" panose="020B0300000000000000" pitchFamily="34" charset="-122"/>
              <a:ea typeface="思源黑体 Light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43930" y="-73057"/>
            <a:ext cx="12235932" cy="211836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54561" y="-90187"/>
            <a:ext cx="12246565" cy="576072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4206249"/>
            <a:ext cx="12192000" cy="2651761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2862429" y="3693565"/>
            <a:ext cx="1163488" cy="461618"/>
          </a:xfrm>
          <a:prstGeom prst="rect">
            <a:avLst/>
          </a:prstGeom>
        </p:spPr>
        <p:txBody>
          <a:bodyPr wrap="square" lIns="91395" tIns="45697" rIns="91395" bIns="45697">
            <a:spAutoFit/>
          </a:bodyPr>
          <a:lstStyle/>
          <a:p>
            <a:pPr defTabSz="913967">
              <a:defRPr/>
            </a:pPr>
            <a:r>
              <a:rPr lang="de-DE" altLang="zh-CN" sz="1200" dirty="0">
                <a:solidFill>
                  <a:srgbClr val="F1E8C5"/>
                </a:solidFill>
                <a:latin typeface="思源黑体 Light"/>
                <a:ea typeface="思源黑体 Light"/>
              </a:rPr>
              <a:t>Family reunion dinner</a:t>
            </a:r>
            <a:endParaRPr lang="zh-CN" altLang="en-US" sz="1200" dirty="0">
              <a:solidFill>
                <a:srgbClr val="F1E8C5"/>
              </a:solidFill>
              <a:latin typeface="思源黑体 Light"/>
              <a:ea typeface="思源黑体 Light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29691">
            <a:off x="10171374" y="3083653"/>
            <a:ext cx="1450351" cy="145035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006777" y="4"/>
            <a:ext cx="1438435" cy="20453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0090525" y="4"/>
            <a:ext cx="1438435" cy="20453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5298389" y="130873"/>
            <a:ext cx="1595249" cy="1595248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967">
                  <a:defRPr/>
                </a:pPr>
                <a:endParaRPr lang="zh-CN" altLang="en-US" sz="1200" dirty="0">
                  <a:solidFill>
                    <a:prstClr val="white"/>
                  </a:solidFill>
                  <a:latin typeface="思源黑体 Light" panose="020B0300000000000000" pitchFamily="34" charset="-122"/>
                  <a:ea typeface="思源黑体 Light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967">
                  <a:defRPr/>
                </a:pPr>
                <a:endParaRPr lang="zh-CN" altLang="en-US" sz="1200" dirty="0">
                  <a:solidFill>
                    <a:prstClr val="white"/>
                  </a:solidFill>
                  <a:latin typeface="思源黑体 Light" panose="020B0300000000000000" pitchFamily="34" charset="-122"/>
                  <a:ea typeface="思源黑体 Light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69148" cy="913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967">
                <a:defRPr/>
              </a:pPr>
              <a:r>
                <a:rPr lang="zh-CN" altLang="en-US" sz="5334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314947" y="199729"/>
            <a:ext cx="11419853" cy="6429673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60921" tIns="30453" rIns="60921" bIns="30453" anchor="ctr"/>
          <a:lstStyle/>
          <a:p>
            <a:pPr algn="ctr" defTabSz="609372">
              <a:buClr>
                <a:srgbClr val="000000"/>
              </a:buClr>
              <a:defRPr/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9EB2FC-7050-E23A-B817-AA76EF69F209}"/>
              </a:ext>
            </a:extLst>
          </p:cNvPr>
          <p:cNvSpPr/>
          <p:nvPr/>
        </p:nvSpPr>
        <p:spPr>
          <a:xfrm>
            <a:off x="3149600" y="533400"/>
            <a:ext cx="5486400" cy="6604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50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DC05BE-F5B6-34EA-CFFE-34F884F685C1}"/>
              </a:ext>
            </a:extLst>
          </p:cNvPr>
          <p:cNvSpPr txBox="1"/>
          <p:nvPr/>
        </p:nvSpPr>
        <p:spPr>
          <a:xfrm>
            <a:off x="2844800" y="2311400"/>
            <a:ext cx="6146800" cy="14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dirty="0">
                <a:latin typeface="Cambria" panose="02040503050406030204" pitchFamily="18" charset="0"/>
                <a:ea typeface="Cambria" panose="02040503050406030204" pitchFamily="18" charset="0"/>
              </a:rPr>
              <a:t>90 </a:t>
            </a:r>
            <a:r>
              <a:rPr lang="en-US" sz="2933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933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933" dirty="0">
                <a:latin typeface="Cambria" panose="02040503050406030204" pitchFamily="18" charset="0"/>
                <a:ea typeface="Cambria" panose="02040503050406030204" pitchFamily="18" charset="0"/>
              </a:rPr>
              <a:t>50 </a:t>
            </a:r>
            <a:r>
              <a:rPr lang="en-US" sz="2933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933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2933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B088C6-83A4-1373-A538-CADE96AF5572}"/>
              </a:ext>
            </a:extLst>
          </p:cNvPr>
          <p:cNvCxnSpPr>
            <a:cxnSpLocks/>
          </p:cNvCxnSpPr>
          <p:nvPr/>
        </p:nvCxnSpPr>
        <p:spPr>
          <a:xfrm>
            <a:off x="5232400" y="3225800"/>
            <a:ext cx="14732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DA1862F-DF34-EEC8-4E73-455833BA3D56}"/>
              </a:ext>
            </a:extLst>
          </p:cNvPr>
          <p:cNvSpPr txBox="1"/>
          <p:nvPr/>
        </p:nvSpPr>
        <p:spPr>
          <a:xfrm>
            <a:off x="2895600" y="3225800"/>
            <a:ext cx="6146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dirty="0">
                <a:latin typeface="Cambria" panose="02040503050406030204" pitchFamily="18" charset="0"/>
                <a:ea typeface="Cambria" panose="02040503050406030204" pitchFamily="18" charset="0"/>
              </a:rPr>
              <a:t>40 </a:t>
            </a:r>
            <a:r>
              <a:rPr lang="en-US" sz="2933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933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E17BBB-8E52-7F66-71BA-6BC55D934785}"/>
              </a:ext>
            </a:extLst>
          </p:cNvPr>
          <p:cNvSpPr txBox="1"/>
          <p:nvPr/>
        </p:nvSpPr>
        <p:spPr>
          <a:xfrm>
            <a:off x="4724400" y="2514600"/>
            <a:ext cx="66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62A578-DADB-DF47-67D8-1BFC0DFB73AB}"/>
              </a:ext>
            </a:extLst>
          </p:cNvPr>
          <p:cNvSpPr txBox="1"/>
          <p:nvPr/>
        </p:nvSpPr>
        <p:spPr>
          <a:xfrm>
            <a:off x="1981200" y="1498600"/>
            <a:ext cx="772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1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= 90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BFCD32-0D98-76AC-56FE-2305353C46CD}"/>
              </a:ext>
            </a:extLst>
          </p:cNvPr>
          <p:cNvSpPr txBox="1"/>
          <p:nvPr/>
        </p:nvSpPr>
        <p:spPr>
          <a:xfrm>
            <a:off x="1981200" y="3987800"/>
            <a:ext cx="772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Vậy: 1 giờ 30 phút – 50 phút = 40 phút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196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15" grpId="0"/>
      <p:bldP spid="16" grpId="0"/>
      <p:bldP spid="17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1757679" y="628202"/>
            <a:ext cx="8676643" cy="6497268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697" rIns="91395" bIns="45697" rtlCol="0" anchor="ctr"/>
          <a:lstStyle/>
          <a:p>
            <a:pPr algn="ctr" defTabSz="913967">
              <a:defRPr/>
            </a:pPr>
            <a:endParaRPr lang="zh-CN" altLang="en-US" sz="1200" dirty="0">
              <a:solidFill>
                <a:prstClr val="black"/>
              </a:solidFill>
              <a:latin typeface="思源黑体 Light" panose="020B0300000000000000" pitchFamily="34" charset="-122"/>
              <a:ea typeface="思源黑体 Light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43930" y="-73057"/>
            <a:ext cx="12235932" cy="211836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54561" y="-90187"/>
            <a:ext cx="12246565" cy="576072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4206249"/>
            <a:ext cx="12192000" cy="2651761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2862429" y="3693565"/>
            <a:ext cx="1163488" cy="461618"/>
          </a:xfrm>
          <a:prstGeom prst="rect">
            <a:avLst/>
          </a:prstGeom>
        </p:spPr>
        <p:txBody>
          <a:bodyPr wrap="square" lIns="91395" tIns="45697" rIns="91395" bIns="45697">
            <a:spAutoFit/>
          </a:bodyPr>
          <a:lstStyle/>
          <a:p>
            <a:pPr defTabSz="913967">
              <a:defRPr/>
            </a:pPr>
            <a:r>
              <a:rPr lang="de-DE" altLang="zh-CN" sz="1200" dirty="0">
                <a:solidFill>
                  <a:srgbClr val="F1E8C5"/>
                </a:solidFill>
                <a:latin typeface="思源黑体 Light"/>
                <a:ea typeface="思源黑体 Light"/>
              </a:rPr>
              <a:t>Family reunion dinner</a:t>
            </a:r>
            <a:endParaRPr lang="zh-CN" altLang="en-US" sz="1200" dirty="0">
              <a:solidFill>
                <a:srgbClr val="F1E8C5"/>
              </a:solidFill>
              <a:latin typeface="思源黑体 Light"/>
              <a:ea typeface="思源黑体 Light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29691">
            <a:off x="10171374" y="3083653"/>
            <a:ext cx="1450351" cy="145035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006777" y="4"/>
            <a:ext cx="1438435" cy="20453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0090525" y="4"/>
            <a:ext cx="1438435" cy="20453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5298389" y="130873"/>
            <a:ext cx="1595249" cy="1595248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967">
                  <a:defRPr/>
                </a:pPr>
                <a:endParaRPr lang="zh-CN" altLang="en-US" sz="1200" dirty="0">
                  <a:solidFill>
                    <a:prstClr val="white"/>
                  </a:solidFill>
                  <a:latin typeface="思源黑体 Light" panose="020B0300000000000000" pitchFamily="34" charset="-122"/>
                  <a:ea typeface="思源黑体 Light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967">
                  <a:defRPr/>
                </a:pPr>
                <a:endParaRPr lang="zh-CN" altLang="en-US" sz="1200" dirty="0">
                  <a:solidFill>
                    <a:prstClr val="white"/>
                  </a:solidFill>
                  <a:latin typeface="思源黑体 Light" panose="020B0300000000000000" pitchFamily="34" charset="-122"/>
                  <a:ea typeface="思源黑体 Light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69148" cy="913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967">
                <a:defRPr/>
              </a:pPr>
              <a:r>
                <a:rPr lang="zh-CN" altLang="en-US" sz="5334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314947" y="199729"/>
            <a:ext cx="11419853" cy="6429673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60921" tIns="30453" rIns="60921" bIns="30453" anchor="ctr"/>
          <a:lstStyle/>
          <a:p>
            <a:pPr algn="ctr" defTabSz="609372">
              <a:buClr>
                <a:srgbClr val="000000"/>
              </a:buClr>
              <a:defRPr/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9EB2FC-7050-E23A-B817-AA76EF69F209}"/>
              </a:ext>
            </a:extLst>
          </p:cNvPr>
          <p:cNvSpPr/>
          <p:nvPr/>
        </p:nvSpPr>
        <p:spPr>
          <a:xfrm>
            <a:off x="2590800" y="533400"/>
            <a:ext cx="7264400" cy="6604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DC05BE-F5B6-34EA-CFFE-34F884F685C1}"/>
              </a:ext>
            </a:extLst>
          </p:cNvPr>
          <p:cNvSpPr txBox="1"/>
          <p:nvPr/>
        </p:nvSpPr>
        <p:spPr>
          <a:xfrm>
            <a:off x="2844800" y="2311400"/>
            <a:ext cx="6146800" cy="99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80 </a:t>
            </a:r>
            <a:r>
              <a:rPr 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933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933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B088C6-83A4-1373-A538-CADE96AF5572}"/>
              </a:ext>
            </a:extLst>
          </p:cNvPr>
          <p:cNvCxnSpPr>
            <a:cxnSpLocks/>
          </p:cNvCxnSpPr>
          <p:nvPr/>
        </p:nvCxnSpPr>
        <p:spPr>
          <a:xfrm>
            <a:off x="4826000" y="3276600"/>
            <a:ext cx="2286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DA1862F-DF34-EEC8-4E73-455833BA3D56}"/>
              </a:ext>
            </a:extLst>
          </p:cNvPr>
          <p:cNvSpPr txBox="1"/>
          <p:nvPr/>
        </p:nvSpPr>
        <p:spPr>
          <a:xfrm>
            <a:off x="2844800" y="3276600"/>
            <a:ext cx="6146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933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E17BBB-8E52-7F66-71BA-6BC55D934785}"/>
              </a:ext>
            </a:extLst>
          </p:cNvPr>
          <p:cNvSpPr txBox="1"/>
          <p:nvPr/>
        </p:nvSpPr>
        <p:spPr>
          <a:xfrm>
            <a:off x="4318000" y="2565400"/>
            <a:ext cx="66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87288"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62A578-DADB-DF47-67D8-1BFC0DFB73AB}"/>
              </a:ext>
            </a:extLst>
          </p:cNvPr>
          <p:cNvSpPr txBox="1"/>
          <p:nvPr/>
        </p:nvSpPr>
        <p:spPr>
          <a:xfrm>
            <a:off x="1981200" y="1498600"/>
            <a:ext cx="772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8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7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80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BFCD32-0D98-76AC-56FE-2305353C46CD}"/>
              </a:ext>
            </a:extLst>
          </p:cNvPr>
          <p:cNvSpPr txBox="1"/>
          <p:nvPr/>
        </p:nvSpPr>
        <p:spPr>
          <a:xfrm>
            <a:off x="1371600" y="3987800"/>
            <a:ext cx="975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Vậy: 8 phút 20 giây – 5 phút 40 giây = 2 phút 40 giây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4283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15" grpId="0"/>
      <p:bldP spid="16" grpId="0"/>
      <p:bldP spid="17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1757679" y="628202"/>
            <a:ext cx="8676643" cy="6497268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697" rIns="91395" bIns="45697" rtlCol="0" anchor="ctr"/>
          <a:lstStyle/>
          <a:p>
            <a:pPr algn="ctr" defTabSz="913967">
              <a:defRPr/>
            </a:pPr>
            <a:endParaRPr lang="zh-CN" altLang="en-US" sz="1200" dirty="0">
              <a:solidFill>
                <a:prstClr val="black"/>
              </a:solidFill>
              <a:latin typeface="Cambria" panose="02040503050406030204" pitchFamily="18" charset="0"/>
              <a:ea typeface="思源黑体 Light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43930" y="-73057"/>
            <a:ext cx="12235932" cy="211836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54561" y="-90187"/>
            <a:ext cx="12246565" cy="576072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006777" y="4"/>
            <a:ext cx="1438435" cy="20453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0090525" y="4"/>
            <a:ext cx="1438435" cy="20453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5298389" y="130873"/>
            <a:ext cx="1595249" cy="1595248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967">
                  <a:defRPr/>
                </a:pPr>
                <a:endParaRPr lang="zh-CN" altLang="en-US" sz="1200" dirty="0">
                  <a:solidFill>
                    <a:prstClr val="white"/>
                  </a:solidFill>
                  <a:latin typeface="Cambria" panose="02040503050406030204" pitchFamily="18" charset="0"/>
                  <a:ea typeface="思源黑体 Light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967">
                  <a:defRPr/>
                </a:pPr>
                <a:endParaRPr lang="zh-CN" altLang="en-US" sz="1200" dirty="0">
                  <a:solidFill>
                    <a:prstClr val="white"/>
                  </a:solidFill>
                  <a:latin typeface="Cambria" panose="02040503050406030204" pitchFamily="18" charset="0"/>
                  <a:ea typeface="思源黑体 Light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69148" cy="913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967">
                <a:defRPr/>
              </a:pPr>
              <a:r>
                <a:rPr lang="zh-CN" altLang="en-US" sz="5334" dirty="0">
                  <a:solidFill>
                    <a:srgbClr val="F6F0DA"/>
                  </a:solidFill>
                  <a:latin typeface="Cambria" panose="02040503050406030204" pitchFamily="18" charset="0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355600" y="177800"/>
            <a:ext cx="11480800" cy="6429673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60921" tIns="30453" rIns="60921" bIns="30453" anchor="ctr"/>
          <a:lstStyle/>
          <a:p>
            <a:pPr algn="ctr" defTabSz="609372">
              <a:buClr>
                <a:srgbClr val="000000"/>
              </a:buClr>
              <a:defRPr/>
            </a:pPr>
            <a:endParaRPr sz="12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BA7D54-B3F1-FF6C-AA2F-2EBEC4005CF5}"/>
              </a:ext>
            </a:extLst>
          </p:cNvPr>
          <p:cNvSpPr/>
          <p:nvPr/>
        </p:nvSpPr>
        <p:spPr>
          <a:xfrm>
            <a:off x="609600" y="381000"/>
            <a:ext cx="609600" cy="6096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7288">
              <a:defRPr/>
            </a:pPr>
            <a:r>
              <a:rPr lang="en-GB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4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1371600" y="330200"/>
            <a:ext cx="102616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Chọn câu trả lời đúng.</a:t>
            </a:r>
          </a:p>
          <a:p>
            <a:pPr lvl="0" algn="jus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máy bay có giờ khởi hành dự kiến là 6 giờ 30 phút. Tuy nhiên do tình hình thời tiết xấu, giờ khởi hành bị lùi lại đến 7 giờ 20 phút cùng ngày. Hỏi giờ khởi hành bị lùi lại bao lâu?</a:t>
            </a:r>
          </a:p>
          <a:p>
            <a:pPr lvl="0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1 giờ 10 phút</a:t>
            </a:r>
          </a:p>
          <a:p>
            <a:pPr lvl="0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1 giờ</a:t>
            </a:r>
          </a:p>
          <a:p>
            <a:pPr lvl="0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50 phút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0851AE-2287-5292-16E3-3C7F6D7DC45A}"/>
              </a:ext>
            </a:extLst>
          </p:cNvPr>
          <p:cNvSpPr txBox="1"/>
          <p:nvPr/>
        </p:nvSpPr>
        <p:spPr>
          <a:xfrm>
            <a:off x="2438400" y="4699000"/>
            <a:ext cx="762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khởi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lùi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6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50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EAA405-78B6-9EB9-AACF-121200CC3C2E}"/>
              </a:ext>
            </a:extLst>
          </p:cNvPr>
          <p:cNvSpPr/>
          <p:nvPr/>
        </p:nvSpPr>
        <p:spPr>
          <a:xfrm>
            <a:off x="1320800" y="3784600"/>
            <a:ext cx="558800" cy="558800"/>
          </a:xfrm>
          <a:prstGeom prst="ellipse">
            <a:avLst/>
          </a:prstGeom>
          <a:noFill/>
          <a:ln w="57150">
            <a:solidFill>
              <a:srgbClr val="ED1C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8818382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" y="-1059"/>
            <a:ext cx="12241743" cy="686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724400" y="4191002"/>
            <a:ext cx="2534973" cy="27933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27302" y="3477491"/>
            <a:ext cx="6566115" cy="800220"/>
          </a:xfrm>
          <a:prstGeom prst="rect">
            <a:avLst/>
          </a:prstGeom>
          <a:noFill/>
        </p:spPr>
        <p:txBody>
          <a:bodyPr spcFirstLastPara="1" wrap="none" lIns="60960" tIns="30480" rIns="60960" bIns="30480" numCol="1">
            <a:prstTxWarp prst="textArchUp">
              <a:avLst/>
            </a:prstTxWarp>
            <a:spAutoFit/>
          </a:bodyPr>
          <a:lstStyle/>
          <a:p>
            <a:pPr algn="ctr" defTabSz="1087288">
              <a:defRPr/>
            </a:pPr>
            <a:r>
              <a:rPr lang="en-US" sz="9200" b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Khởi động</a:t>
            </a:r>
            <a:endParaRPr lang="en-US" sz="92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2069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" y="-1059"/>
            <a:ext cx="12241743" cy="686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" action="ppaction://noaction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24400" y="4191002"/>
            <a:ext cx="2534973" cy="2793361"/>
          </a:xfrm>
          <a:prstGeom prst="rect">
            <a:avLst/>
          </a:prstGeom>
        </p:spPr>
      </p:pic>
      <p:pic>
        <p:nvPicPr>
          <p:cNvPr id="7" name="Picture 6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83540186-3657-DC1B-629E-F7EAF1578B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0" y="2768600"/>
            <a:ext cx="521406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906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43930" y="-73057"/>
            <a:ext cx="12235932" cy="211836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54561" y="-90187"/>
            <a:ext cx="12246565" cy="576072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006777" y="4"/>
            <a:ext cx="1438435" cy="20453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0090525" y="4"/>
            <a:ext cx="1438435" cy="20453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Google Shape;231;p5"/>
          <p:cNvSpPr/>
          <p:nvPr/>
        </p:nvSpPr>
        <p:spPr>
          <a:xfrm>
            <a:off x="355600" y="177800"/>
            <a:ext cx="11480800" cy="6429673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60921" tIns="30453" rIns="60921" bIns="30453" anchor="ctr"/>
          <a:lstStyle/>
          <a:p>
            <a:pPr algn="ctr" defTabSz="609372">
              <a:buClr>
                <a:srgbClr val="000000"/>
              </a:buClr>
              <a:defRPr/>
            </a:pPr>
            <a:endParaRPr sz="12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711200" y="177801"/>
            <a:ext cx="10922000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667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gian (viết theo hệ 24 giờ) tại cùng một thời điểm ở các thành phố: Hà Nội; Xin-ga-po (Singapore); Pa-ri (Paris) và Niu Oóc (New York) như bảng dưới đây: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7A5A31A-A273-53BC-5201-E1BE39FFAA04}"/>
              </a:ext>
            </a:extLst>
          </p:cNvPr>
          <p:cNvGraphicFramePr>
            <a:graphicFrameLocks noGrp="1"/>
          </p:cNvGraphicFramePr>
          <p:nvPr/>
        </p:nvGraphicFramePr>
        <p:xfrm>
          <a:off x="914400" y="1651000"/>
          <a:ext cx="10515600" cy="1930400"/>
        </p:xfrm>
        <a:graphic>
          <a:graphicData uri="http://schemas.openxmlformats.org/drawingml/2006/table">
            <a:tbl>
              <a:tblPr/>
              <a:tblGrid>
                <a:gridCol w="4470400">
                  <a:extLst>
                    <a:ext uri="{9D8B030D-6E8A-4147-A177-3AD203B41FA5}">
                      <a16:colId xmlns:a16="http://schemas.microsoft.com/office/drawing/2014/main" val="1875972630"/>
                    </a:ext>
                  </a:extLst>
                </a:gridCol>
                <a:gridCol w="6045200">
                  <a:extLst>
                    <a:ext uri="{9D8B030D-6E8A-4147-A177-3AD203B41FA5}">
                      <a16:colId xmlns:a16="http://schemas.microsoft.com/office/drawing/2014/main" val="2699362971"/>
                    </a:ext>
                  </a:extLst>
                </a:gridCol>
              </a:tblGrid>
              <a:tr h="386080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thành phố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 gian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608863"/>
                  </a:ext>
                </a:extLst>
              </a:tr>
              <a:tr h="386080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 giờ 30 phút ngày 1 tháng 6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7860395"/>
                  </a:ext>
                </a:extLst>
              </a:tr>
              <a:tr h="386080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Xin-ga-po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giờ 30 phút ngày 1 tháng 6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823964"/>
                  </a:ext>
                </a:extLst>
              </a:tr>
              <a:tr h="386080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Pa-ri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giờ 30 phút ngày 1 tháng 6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544231"/>
                  </a:ext>
                </a:extLst>
              </a:tr>
              <a:tr h="386080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Niu Oóc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 </a:t>
                      </a:r>
                      <a:r>
                        <a:rPr lang="en-US" sz="21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US" sz="21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30 </a:t>
                      </a:r>
                      <a:r>
                        <a:rPr lang="en-US" sz="21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phút</a:t>
                      </a:r>
                      <a:r>
                        <a:rPr lang="en-US" sz="21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r>
                        <a:rPr lang="en-US" sz="21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31 </a:t>
                      </a:r>
                      <a:r>
                        <a:rPr lang="en-US" sz="21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1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4113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831414E-67E2-E7F0-A9CD-7AAED1F12EBC}"/>
              </a:ext>
            </a:extLst>
          </p:cNvPr>
          <p:cNvSpPr txBox="1"/>
          <p:nvPr/>
        </p:nvSpPr>
        <p:spPr>
          <a:xfrm>
            <a:off x="660400" y="3835400"/>
            <a:ext cx="1031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Hà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Niu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Oóc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0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31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12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0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 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31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516333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1757679" y="628202"/>
            <a:ext cx="8676643" cy="6497268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697" rIns="91395" bIns="45697" rtlCol="0" anchor="ctr"/>
          <a:lstStyle/>
          <a:p>
            <a:pPr algn="ctr" defTabSz="913967">
              <a:defRPr/>
            </a:pPr>
            <a:endParaRPr lang="zh-CN" altLang="en-US" sz="1200" dirty="0">
              <a:solidFill>
                <a:prstClr val="black"/>
              </a:solidFill>
              <a:latin typeface="Cambria" panose="02040503050406030204" pitchFamily="18" charset="0"/>
              <a:ea typeface="思源黑体 Light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43930" y="-73057"/>
            <a:ext cx="12235932" cy="211836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54561" y="-90187"/>
            <a:ext cx="12246565" cy="576072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006777" y="4"/>
            <a:ext cx="1438435" cy="20453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0090525" y="4"/>
            <a:ext cx="1438435" cy="20453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5298389" y="130873"/>
            <a:ext cx="1595249" cy="1595248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967">
                  <a:defRPr/>
                </a:pPr>
                <a:endParaRPr lang="zh-CN" altLang="en-US" sz="1200" dirty="0">
                  <a:solidFill>
                    <a:prstClr val="white"/>
                  </a:solidFill>
                  <a:latin typeface="Cambria" panose="02040503050406030204" pitchFamily="18" charset="0"/>
                  <a:ea typeface="思源黑体 Light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967">
                  <a:defRPr/>
                </a:pPr>
                <a:endParaRPr lang="zh-CN" altLang="en-US" sz="1200" dirty="0">
                  <a:solidFill>
                    <a:prstClr val="white"/>
                  </a:solidFill>
                  <a:latin typeface="Cambria" panose="02040503050406030204" pitchFamily="18" charset="0"/>
                  <a:ea typeface="思源黑体 Light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69148" cy="913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967">
                <a:defRPr/>
              </a:pPr>
              <a:r>
                <a:rPr lang="zh-CN" altLang="en-US" sz="5334" dirty="0">
                  <a:solidFill>
                    <a:srgbClr val="F6F0DA"/>
                  </a:solidFill>
                  <a:latin typeface="Cambria" panose="02040503050406030204" pitchFamily="18" charset="0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355600" y="177800"/>
            <a:ext cx="11480800" cy="6429673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60921" tIns="30453" rIns="60921" bIns="30453" anchor="ctr"/>
          <a:lstStyle/>
          <a:p>
            <a:pPr algn="ctr" defTabSz="609372">
              <a:buClr>
                <a:srgbClr val="000000"/>
              </a:buClr>
              <a:defRPr/>
            </a:pPr>
            <a:endParaRPr sz="12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57BDF60-B390-E90E-DAF2-6DB06741D900}"/>
              </a:ext>
            </a:extLst>
          </p:cNvPr>
          <p:cNvGraphicFramePr>
            <a:graphicFrameLocks noGrp="1"/>
          </p:cNvGraphicFramePr>
          <p:nvPr/>
        </p:nvGraphicFramePr>
        <p:xfrm>
          <a:off x="762000" y="431800"/>
          <a:ext cx="10515600" cy="1930400"/>
        </p:xfrm>
        <a:graphic>
          <a:graphicData uri="http://schemas.openxmlformats.org/drawingml/2006/table">
            <a:tbl>
              <a:tblPr/>
              <a:tblGrid>
                <a:gridCol w="4470400">
                  <a:extLst>
                    <a:ext uri="{9D8B030D-6E8A-4147-A177-3AD203B41FA5}">
                      <a16:colId xmlns:a16="http://schemas.microsoft.com/office/drawing/2014/main" val="1875972630"/>
                    </a:ext>
                  </a:extLst>
                </a:gridCol>
                <a:gridCol w="6045200">
                  <a:extLst>
                    <a:ext uri="{9D8B030D-6E8A-4147-A177-3AD203B41FA5}">
                      <a16:colId xmlns:a16="http://schemas.microsoft.com/office/drawing/2014/main" val="2699362971"/>
                    </a:ext>
                  </a:extLst>
                </a:gridCol>
              </a:tblGrid>
              <a:tr h="386080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thành phố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 gian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608863"/>
                  </a:ext>
                </a:extLst>
              </a:tr>
              <a:tr h="386080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 giờ 30 phút ngày 1 tháng 6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7860395"/>
                  </a:ext>
                </a:extLst>
              </a:tr>
              <a:tr h="386080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Xin-ga-po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giờ 30 phút ngày 1 tháng 6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823964"/>
                  </a:ext>
                </a:extLst>
              </a:tr>
              <a:tr h="386080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Pa-ri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giờ 30 phút ngày 1 tháng 6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544231"/>
                  </a:ext>
                </a:extLst>
              </a:tr>
              <a:tr h="386080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Niu Oóc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 </a:t>
                      </a:r>
                      <a:r>
                        <a:rPr lang="en-US" sz="21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US" sz="21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30 </a:t>
                      </a:r>
                      <a:r>
                        <a:rPr lang="en-US" sz="21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phút</a:t>
                      </a:r>
                      <a:r>
                        <a:rPr lang="en-US" sz="21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r>
                        <a:rPr lang="en-US" sz="21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31 </a:t>
                      </a:r>
                      <a:r>
                        <a:rPr lang="en-US" sz="21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1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4113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7B92FBB-0756-3B31-5A1C-C38AE74FF455}"/>
              </a:ext>
            </a:extLst>
          </p:cNvPr>
          <p:cNvSpPr txBox="1"/>
          <p:nvPr/>
        </p:nvSpPr>
        <p:spPr>
          <a:xfrm>
            <a:off x="711200" y="2514600"/>
            <a:ext cx="10922000" cy="3251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ở Hà Nội nhanh hơn giờ ở Niu Oóc khoảng thời gian là:</a:t>
            </a:r>
          </a:p>
          <a:p>
            <a:pPr algn="just"/>
            <a:r>
              <a:rPr lang="vi-VN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(8 giờ 30 phút – 0 giờ) + (24 giờ – 21 giờ 30 phút)</a:t>
            </a:r>
          </a:p>
          <a:p>
            <a:pPr algn="just"/>
            <a:r>
              <a:rPr lang="vi-VN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giờ 30 phút + 2 giờ 30 phút</a:t>
            </a:r>
          </a:p>
          <a:p>
            <a:pPr algn="just"/>
            <a:r>
              <a:rPr lang="vi-VN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11 giờ</a:t>
            </a:r>
            <a:endParaRPr lang="en-US" sz="2933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Hà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Niu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Oóc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11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0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51A25B-26D5-6951-2207-E0E0B99FBF0B}"/>
              </a:ext>
            </a:extLst>
          </p:cNvPr>
          <p:cNvSpPr txBox="1"/>
          <p:nvPr/>
        </p:nvSpPr>
        <p:spPr>
          <a:xfrm>
            <a:off x="3860800" y="5867400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fr-FR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fr-FR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fr-FR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là: C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606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1757679" y="628202"/>
            <a:ext cx="8676643" cy="6497268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697" rIns="91395" bIns="45697" rtlCol="0" anchor="ctr"/>
          <a:lstStyle/>
          <a:p>
            <a:pPr algn="ctr" defTabSz="913967">
              <a:defRPr/>
            </a:pPr>
            <a:endParaRPr lang="zh-CN" altLang="en-US" sz="1200" dirty="0">
              <a:solidFill>
                <a:prstClr val="black"/>
              </a:solidFill>
              <a:latin typeface="Cambria" panose="02040503050406030204" pitchFamily="18" charset="0"/>
              <a:ea typeface="思源黑体 Light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43930" y="-73057"/>
            <a:ext cx="12235932" cy="211836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54561" y="-90187"/>
            <a:ext cx="12246565" cy="576072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006777" y="4"/>
            <a:ext cx="1438435" cy="20453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0090525" y="4"/>
            <a:ext cx="1438435" cy="20453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5298389" y="130873"/>
            <a:ext cx="1595249" cy="1595248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967">
                  <a:defRPr/>
                </a:pPr>
                <a:endParaRPr lang="zh-CN" altLang="en-US" sz="1200" dirty="0">
                  <a:solidFill>
                    <a:prstClr val="white"/>
                  </a:solidFill>
                  <a:latin typeface="Cambria" panose="02040503050406030204" pitchFamily="18" charset="0"/>
                  <a:ea typeface="思源黑体 Light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967">
                  <a:defRPr/>
                </a:pPr>
                <a:endParaRPr lang="zh-CN" altLang="en-US" sz="1200" dirty="0">
                  <a:solidFill>
                    <a:prstClr val="white"/>
                  </a:solidFill>
                  <a:latin typeface="Cambria" panose="02040503050406030204" pitchFamily="18" charset="0"/>
                  <a:ea typeface="思源黑体 Light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69148" cy="913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967">
                <a:defRPr/>
              </a:pPr>
              <a:r>
                <a:rPr lang="zh-CN" altLang="en-US" sz="5334" dirty="0">
                  <a:solidFill>
                    <a:srgbClr val="F6F0DA"/>
                  </a:solidFill>
                  <a:latin typeface="Cambria" panose="02040503050406030204" pitchFamily="18" charset="0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355600" y="177800"/>
            <a:ext cx="11480800" cy="6429673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60921" tIns="30453" rIns="60921" bIns="30453" anchor="ctr"/>
          <a:lstStyle/>
          <a:p>
            <a:pPr algn="ctr" defTabSz="609372">
              <a:buClr>
                <a:srgbClr val="000000"/>
              </a:buClr>
              <a:defRPr/>
            </a:pPr>
            <a:endParaRPr sz="12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57BDF60-B390-E90E-DAF2-6DB06741D900}"/>
              </a:ext>
            </a:extLst>
          </p:cNvPr>
          <p:cNvGraphicFramePr>
            <a:graphicFrameLocks noGrp="1"/>
          </p:cNvGraphicFramePr>
          <p:nvPr/>
        </p:nvGraphicFramePr>
        <p:xfrm>
          <a:off x="762000" y="431800"/>
          <a:ext cx="10515600" cy="1930400"/>
        </p:xfrm>
        <a:graphic>
          <a:graphicData uri="http://schemas.openxmlformats.org/drawingml/2006/table">
            <a:tbl>
              <a:tblPr/>
              <a:tblGrid>
                <a:gridCol w="4470400">
                  <a:extLst>
                    <a:ext uri="{9D8B030D-6E8A-4147-A177-3AD203B41FA5}">
                      <a16:colId xmlns:a16="http://schemas.microsoft.com/office/drawing/2014/main" val="1875972630"/>
                    </a:ext>
                  </a:extLst>
                </a:gridCol>
                <a:gridCol w="6045200">
                  <a:extLst>
                    <a:ext uri="{9D8B030D-6E8A-4147-A177-3AD203B41FA5}">
                      <a16:colId xmlns:a16="http://schemas.microsoft.com/office/drawing/2014/main" val="2699362971"/>
                    </a:ext>
                  </a:extLst>
                </a:gridCol>
              </a:tblGrid>
              <a:tr h="386080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thành phố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 gian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608863"/>
                  </a:ext>
                </a:extLst>
              </a:tr>
              <a:tr h="386080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 giờ 30 phút ngày 1 tháng 6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7860395"/>
                  </a:ext>
                </a:extLst>
              </a:tr>
              <a:tr h="386080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Xin-ga-po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giờ 30 phút ngày 1 tháng 6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823964"/>
                  </a:ext>
                </a:extLst>
              </a:tr>
              <a:tr h="386080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Pa-ri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giờ 30 phút ngày 1 tháng 6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544231"/>
                  </a:ext>
                </a:extLst>
              </a:tr>
              <a:tr h="386080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Niu Oóc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 </a:t>
                      </a:r>
                      <a:r>
                        <a:rPr lang="en-US" sz="21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US" sz="21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30 </a:t>
                      </a:r>
                      <a:r>
                        <a:rPr lang="en-US" sz="21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phút</a:t>
                      </a:r>
                      <a:r>
                        <a:rPr lang="en-US" sz="21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r>
                        <a:rPr lang="en-US" sz="21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31 </a:t>
                      </a:r>
                      <a:r>
                        <a:rPr lang="en-US" sz="21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1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4113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7B92FBB-0756-3B31-5A1C-C38AE74FF455}"/>
              </a:ext>
            </a:extLst>
          </p:cNvPr>
          <p:cNvSpPr txBox="1"/>
          <p:nvPr/>
        </p:nvSpPr>
        <p:spPr>
          <a:xfrm>
            <a:off x="711200" y="2514600"/>
            <a:ext cx="10922000" cy="3251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ở Hà Nội nhanh hơn giờ ở Niu Oóc khoảng thời gian là:</a:t>
            </a:r>
          </a:p>
          <a:p>
            <a:pPr algn="just"/>
            <a:r>
              <a:rPr lang="vi-VN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(8 giờ 30 phút – 0 giờ) + (24 giờ – 21 giờ 30 phút)</a:t>
            </a:r>
          </a:p>
          <a:p>
            <a:pPr algn="just"/>
            <a:r>
              <a:rPr lang="vi-VN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giờ 30 phút + 2 giờ 30 phút</a:t>
            </a:r>
          </a:p>
          <a:p>
            <a:pPr algn="just"/>
            <a:r>
              <a:rPr lang="vi-VN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11 giờ</a:t>
            </a:r>
            <a:endParaRPr lang="en-US" sz="2933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Hà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Niu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Oóc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11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0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933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933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51A25B-26D5-6951-2207-E0E0B99FBF0B}"/>
              </a:ext>
            </a:extLst>
          </p:cNvPr>
          <p:cNvSpPr txBox="1"/>
          <p:nvPr/>
        </p:nvSpPr>
        <p:spPr>
          <a:xfrm>
            <a:off x="3860800" y="5867400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fr-FR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fr-FR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fr-FR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là: C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9868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43930" y="-73057"/>
            <a:ext cx="12235932" cy="211836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54561" y="-90187"/>
            <a:ext cx="12246565" cy="576072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006777" y="4"/>
            <a:ext cx="1438435" cy="20453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0090525" y="4"/>
            <a:ext cx="1438435" cy="20453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Google Shape;231;p5"/>
          <p:cNvSpPr/>
          <p:nvPr/>
        </p:nvSpPr>
        <p:spPr>
          <a:xfrm>
            <a:off x="355600" y="177800"/>
            <a:ext cx="11480800" cy="6429673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60921" tIns="30453" rIns="60921" bIns="30453" anchor="ctr"/>
          <a:lstStyle/>
          <a:p>
            <a:pPr algn="ctr" defTabSz="609372">
              <a:buClr>
                <a:srgbClr val="000000"/>
              </a:buClr>
              <a:defRPr/>
            </a:pPr>
            <a:endParaRPr sz="12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711200" y="177800"/>
            <a:ext cx="10922000" cy="14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93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Tại thời điểm ở Hà Nội là 12 giờ ngày 1 tháng 6 thì ở mỗi thành phố còn lại đang là mấy giờ? Từ đó quan sát tranh rồi cho biết mỗi đồng hồ đang chỉ giờ ở thành phố nào?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F037B5-6F6A-9D57-6563-BAE9DE6250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400" y="1905000"/>
            <a:ext cx="8933025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79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43930" y="-73057"/>
            <a:ext cx="12235932" cy="211836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54561" y="-90187"/>
            <a:ext cx="12246565" cy="576072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006777" y="4"/>
            <a:ext cx="1438435" cy="20453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0090525" y="4"/>
            <a:ext cx="1438435" cy="20453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Google Shape;231;p5"/>
          <p:cNvSpPr/>
          <p:nvPr/>
        </p:nvSpPr>
        <p:spPr>
          <a:xfrm>
            <a:off x="355600" y="177800"/>
            <a:ext cx="11480800" cy="6429673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60921" tIns="30453" rIns="60921" bIns="30453" anchor="ctr"/>
          <a:lstStyle/>
          <a:p>
            <a:pPr algn="ctr" defTabSz="609372">
              <a:buClr>
                <a:srgbClr val="000000"/>
              </a:buClr>
              <a:defRPr/>
            </a:pPr>
            <a:endParaRPr sz="12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660400" y="177800"/>
            <a:ext cx="10922000" cy="3375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2667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ở Hà Nội chậm hơn giờ ở Xin-ga-po khoảng thời gian là:</a:t>
            </a:r>
          </a:p>
          <a:p>
            <a:pPr lvl="0" algn="ctr"/>
            <a:r>
              <a:rPr lang="vi-VN" sz="2667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giờ 30 phút – 8 giờ 30 phút = 1 giờ</a:t>
            </a:r>
          </a:p>
          <a:p>
            <a:pPr lvl="0" algn="ctr"/>
            <a:r>
              <a:rPr lang="vi-VN" sz="2667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ở Hà Nội nhanh hơn giờ ở Pa-ri khoảng thời gian là:</a:t>
            </a:r>
          </a:p>
          <a:p>
            <a:pPr lvl="0" algn="ctr"/>
            <a:r>
              <a:rPr lang="vi-VN" sz="2667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giờ 30 phút – 3 giờ 30 phút = 5 giờ</a:t>
            </a:r>
          </a:p>
          <a:p>
            <a:pPr lvl="0" algn="ctr"/>
            <a:r>
              <a:rPr lang="vi-VN" sz="2667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 thời điểm ở Hà Nội là 12 giờ ngày 1 tháng 6 thì:</a:t>
            </a:r>
          </a:p>
          <a:p>
            <a:pPr lvl="0" algn="ctr"/>
            <a:r>
              <a:rPr lang="vi-VN" sz="2667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Xin-ga-po là: 12 giờ + 1 giờ = 13 giờ (ngày 1 tháng 6)</a:t>
            </a:r>
          </a:p>
          <a:p>
            <a:pPr lvl="0" algn="ctr"/>
            <a:r>
              <a:rPr lang="vi-VN" sz="2667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Pa-ri là: 12 giờ – 5 giờ = 7 giờ (ngày 1 tháng 6)</a:t>
            </a:r>
          </a:p>
          <a:p>
            <a:pPr lvl="0" algn="ctr"/>
            <a:r>
              <a:rPr lang="vi-VN" sz="2667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Niu Oóc là: 12 giờ – 11 giờ = 1 giờ (ngày 1 tháng 6)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10DEBA-8BAD-42BA-A721-099DA05513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1600" y="3581400"/>
            <a:ext cx="6494625" cy="28069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7D4324-9732-4F45-D3B9-465113970036}"/>
              </a:ext>
            </a:extLst>
          </p:cNvPr>
          <p:cNvSpPr txBox="1"/>
          <p:nvPr/>
        </p:nvSpPr>
        <p:spPr>
          <a:xfrm>
            <a:off x="4673600" y="6121400"/>
            <a:ext cx="11176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Pa-</a:t>
            </a:r>
            <a:r>
              <a:rPr lang="en-US" sz="2667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</a:t>
            </a:r>
            <a:endParaRPr lang="en-US" sz="2667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9373E1-DE71-8B4A-6546-0417B18C2F72}"/>
              </a:ext>
            </a:extLst>
          </p:cNvPr>
          <p:cNvSpPr txBox="1"/>
          <p:nvPr/>
        </p:nvSpPr>
        <p:spPr>
          <a:xfrm>
            <a:off x="6096000" y="6070600"/>
            <a:ext cx="12700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Niu Oóc </a:t>
            </a:r>
            <a:endParaRPr lang="en-US" sz="2667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84C58A-CE58-B55A-BD02-6534FBAE108E}"/>
              </a:ext>
            </a:extLst>
          </p:cNvPr>
          <p:cNvSpPr txBox="1"/>
          <p:nvPr/>
        </p:nvSpPr>
        <p:spPr>
          <a:xfrm>
            <a:off x="7721600" y="6070600"/>
            <a:ext cx="16764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Xin-ga-po</a:t>
            </a:r>
            <a:endParaRPr lang="en-US" sz="2667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3326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660400" y="482600"/>
            <a:ext cx="10452113" cy="5769676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60921" tIns="30453" rIns="60921" bIns="30453" anchor="ctr"/>
          <a:lstStyle/>
          <a:p>
            <a:pPr algn="ctr" defTabSz="609372">
              <a:buClr>
                <a:srgbClr val="000000"/>
              </a:buClr>
              <a:defRPr/>
            </a:pPr>
            <a:endParaRPr sz="1200" kern="0">
              <a:solidFill>
                <a:srgbClr val="FFFFFF"/>
              </a:solidFill>
              <a:latin typeface="Arial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01600" y="3546764"/>
            <a:ext cx="5571227" cy="3479695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929448" y="3809857"/>
            <a:ext cx="6146800" cy="32449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03399" y="2516505"/>
            <a:ext cx="6566115" cy="800220"/>
          </a:xfrm>
          <a:prstGeom prst="rect">
            <a:avLst/>
          </a:prstGeom>
          <a:noFill/>
        </p:spPr>
        <p:txBody>
          <a:bodyPr spcFirstLastPara="1" wrap="none" lIns="60960" tIns="30480" rIns="60960" bIns="30480" numCol="1">
            <a:prstTxWarp prst="textArchUp">
              <a:avLst/>
            </a:prstTxWarp>
            <a:spAutoFit/>
          </a:bodyPr>
          <a:lstStyle/>
          <a:p>
            <a:pPr algn="ctr" defTabSz="1087288">
              <a:defRPr/>
            </a:pPr>
            <a:r>
              <a:rPr lang="en-US" sz="11067" b="1" dirty="0">
                <a:ln w="1905"/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lack" pitchFamily="2" charset="0"/>
                <a:ea typeface="Roboto Black" pitchFamily="2" charset="0"/>
                <a:cs typeface="Times New Roman" pitchFamily="18" charset="0"/>
              </a:rPr>
              <a:t>TẠM BIỆT</a:t>
            </a:r>
          </a:p>
        </p:txBody>
      </p:sp>
    </p:spTree>
    <p:extLst>
      <p:ext uri="{BB962C8B-B14F-4D97-AF65-F5344CB8AC3E}">
        <p14:creationId xmlns:p14="http://schemas.microsoft.com/office/powerpoint/2010/main" val="124357722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746" r="10724"/>
          <a:stretch>
            <a:fillRect/>
          </a:stretch>
        </p:blipFill>
        <p:spPr>
          <a:xfrm>
            <a:off x="6687128" y="2318329"/>
            <a:ext cx="4304553" cy="38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1808" y="3030577"/>
            <a:ext cx="4031977" cy="38274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46369" y="2224822"/>
            <a:ext cx="2408359" cy="24083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36631" flipH="1">
            <a:off x="-27393" y="-508335"/>
            <a:ext cx="2778764" cy="29230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45795" flipH="1">
            <a:off x="10516397" y="3349810"/>
            <a:ext cx="950563" cy="9999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782519" y="-402314"/>
            <a:ext cx="3609349" cy="28513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30357" y="906074"/>
            <a:ext cx="2533424" cy="29437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07070" y="1139124"/>
            <a:ext cx="1186524" cy="9062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784046" y="833181"/>
            <a:ext cx="1186524" cy="9062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090044" y="489155"/>
            <a:ext cx="557749" cy="41691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31804" y="5381221"/>
            <a:ext cx="1132104" cy="14767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2700000">
            <a:off x="1232439" y="5674166"/>
            <a:ext cx="682959" cy="89089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952162" y="5632641"/>
            <a:ext cx="827260" cy="107912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538534" y="5778878"/>
            <a:ext cx="827260" cy="107912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259794" y="5833591"/>
            <a:ext cx="2246409" cy="9697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6876637" y="5778875"/>
            <a:ext cx="1467257" cy="102441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9970570" y="5359309"/>
            <a:ext cx="1134599" cy="83913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9544327" y="6119609"/>
            <a:ext cx="1042868" cy="77302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9864653" y="5359313"/>
            <a:ext cx="1240512" cy="772993"/>
          </a:xfrm>
          <a:prstGeom prst="rect">
            <a:avLst/>
          </a:prstGeom>
        </p:spPr>
      </p:pic>
      <p:pic>
        <p:nvPicPr>
          <p:cNvPr id="25" name="图片 1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960" y="-15417"/>
            <a:ext cx="2563117" cy="1808640"/>
          </a:xfrm>
          <a:prstGeom prst="rect">
            <a:avLst/>
          </a:prstGeom>
        </p:spPr>
      </p:pic>
      <p:pic>
        <p:nvPicPr>
          <p:cNvPr id="26" name="图片 1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879" y="1752"/>
            <a:ext cx="2563117" cy="1808640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6344020" y="-236455"/>
            <a:ext cx="1637547" cy="193792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179081" y="2224825"/>
            <a:ext cx="5754492" cy="800220"/>
          </a:xfrm>
          <a:prstGeom prst="rect">
            <a:avLst/>
          </a:prstGeom>
          <a:noFill/>
        </p:spPr>
        <p:txBody>
          <a:bodyPr spcFirstLastPara="1" wrap="none" lIns="60960" tIns="30480" rIns="60960" bIns="30480" numCol="1">
            <a:prstTxWarp prst="textArchUp">
              <a:avLst/>
            </a:prstTxWarp>
            <a:spAutoFit/>
          </a:bodyPr>
          <a:lstStyle/>
          <a:p>
            <a:pPr algn="r" defTabSz="1087288">
              <a:defRPr/>
            </a:pPr>
            <a:r>
              <a:rPr lang="en-US" sz="4800" b="1" dirty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itchFamily="18" charset="0"/>
              </a:rPr>
              <a:t>GÓI BÁNH</a:t>
            </a:r>
          </a:p>
        </p:txBody>
      </p:sp>
      <p:pic>
        <p:nvPicPr>
          <p:cNvPr id="29" name="Picture 19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2160465" y="4477725"/>
            <a:ext cx="750163" cy="55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489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875689" y="127306"/>
            <a:ext cx="10370068" cy="230198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 defTabSz="1219261">
              <a:buClr>
                <a:srgbClr val="000000"/>
              </a:buClr>
              <a:defRPr/>
            </a:pPr>
            <a:endParaRPr lang="en-US" sz="1867" kern="0">
              <a:solidFill>
                <a:srgbClr val="F3F3F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1981200" y="177800"/>
            <a:ext cx="8178800" cy="172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15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35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+ 3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20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?</a:t>
            </a:r>
            <a:endParaRPr sz="4000" b="1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3810000" y="1391168"/>
            <a:ext cx="371735" cy="371735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0035457" y="5003782"/>
            <a:ext cx="371735" cy="371735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1416190" y="2681215"/>
            <a:ext cx="371735" cy="371735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5912132" y="4998200"/>
            <a:ext cx="76429" cy="92501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61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6307743" y="4991741"/>
            <a:ext cx="68868" cy="94284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61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6087136" y="4907096"/>
            <a:ext cx="68872" cy="65173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61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2286000" y="3378200"/>
            <a:ext cx="7641500" cy="10451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 defTabSz="1219261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18 </a:t>
            </a:r>
            <a:r>
              <a:rPr lang="en-US" sz="44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giờ</a:t>
            </a:r>
            <a:r>
              <a:rPr lang="en-US" sz="44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55 </a:t>
            </a:r>
            <a:r>
              <a:rPr lang="en-US" sz="44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44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5600" y="155263"/>
            <a:ext cx="1718204" cy="189333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107896" y="-228600"/>
            <a:ext cx="2076083" cy="3197601"/>
            <a:chOff x="13192677" y="-462232"/>
            <a:chExt cx="4018497" cy="5389789"/>
          </a:xfrm>
        </p:grpSpPr>
        <p:grpSp>
          <p:nvGrpSpPr>
            <p:cNvPr id="2" name="Group 1"/>
            <p:cNvGrpSpPr/>
            <p:nvPr/>
          </p:nvGrpSpPr>
          <p:grpSpPr>
            <a:xfrm>
              <a:off x="13628144" y="-462232"/>
              <a:ext cx="3088796" cy="5389789"/>
              <a:chOff x="12575949" y="-1329557"/>
              <a:chExt cx="5413464" cy="9673820"/>
            </a:xfrm>
          </p:grpSpPr>
          <p:sp>
            <p:nvSpPr>
              <p:cNvPr id="46" name="lạt 1">
                <a:extLst>
                  <a:ext uri="{FF2B5EF4-FFF2-40B4-BE49-F238E27FC236}">
                    <a16:creationId xmlns:a16="http://schemas.microsoft.com/office/drawing/2014/main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9903603" y="328134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60960" tIns="30480" rIns="60960" bIns="30480" rtlCol="0" anchor="ctr"/>
              <a:lstStyle/>
              <a:p>
                <a:pPr algn="ctr" defTabSz="609630">
                  <a:defRPr/>
                </a:pPr>
                <a:endParaRPr lang="en-US" sz="1200" kern="0">
                  <a:solidFill>
                    <a:sysClr val="window" lastClr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8" name="lạt 1">
                <a:extLst>
                  <a:ext uri="{FF2B5EF4-FFF2-40B4-BE49-F238E27FC236}">
                    <a16:creationId xmlns:a16="http://schemas.microsoft.com/office/drawing/2014/main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11712793" y="358256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60960" tIns="30480" rIns="60960" bIns="30480" rtlCol="0" anchor="ctr"/>
              <a:lstStyle/>
              <a:p>
                <a:pPr algn="ctr" defTabSz="609630">
                  <a:defRPr/>
                </a:pPr>
                <a:endParaRPr lang="en-US" sz="1200" kern="0">
                  <a:solidFill>
                    <a:sysClr val="window" lastClr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lá m11" descr="14324 Sago Leaf Lá Dong 1kgx1 -">
                <a:extLst>
                  <a:ext uri="{FF2B5EF4-FFF2-40B4-BE49-F238E27FC236}">
                    <a16:creationId xmlns:a16="http://schemas.microsoft.com/office/drawing/2014/main" id="{901D63F7-2056-4E0E-B219-D4DA693ADC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897" b="99588" l="11333" r="98667">
                            <a14:backgroundMark x1="52833" y1="12784" x2="11833" y2="43505"/>
                            <a14:backgroundMark x1="37000" y1="33814" x2="28667" y2="43505"/>
                            <a14:backgroundMark x1="28167" y1="43299" x2="25333" y2="46804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43" t="23321"/>
              <a:stretch/>
            </p:blipFill>
            <p:spPr bwMode="auto">
              <a:xfrm rot="15570348">
                <a:off x="11676397" y="521661"/>
                <a:ext cx="7212568" cy="5413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lá m11" descr="14324 Sago Leaf Lá Dong 1kgx1 -">
              <a:extLst>
                <a:ext uri="{FF2B5EF4-FFF2-40B4-BE49-F238E27FC236}">
                  <a16:creationId xmlns:a16="http://schemas.microsoft.com/office/drawing/2014/main" id="{901D63F7-2056-4E0E-B219-D4DA693ADC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97" b="99588" l="11333" r="98667">
                          <a14:backgroundMark x1="52833" y1="12784" x2="11833" y2="43505"/>
                          <a14:backgroundMark x1="37000" y1="33814" x2="28667" y2="43505"/>
                          <a14:backgroundMark x1="28167" y1="43299" x2="25333" y2="46804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3" t="23321"/>
            <a:stretch/>
          </p:blipFill>
          <p:spPr bwMode="auto">
            <a:xfrm rot="21357472">
              <a:off x="13192677" y="532841"/>
              <a:ext cx="4018497" cy="3088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3777417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875689" y="127306"/>
            <a:ext cx="10370068" cy="230198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 defTabSz="1219261">
              <a:buClr>
                <a:srgbClr val="000000"/>
              </a:buClr>
              <a:defRPr/>
            </a:pPr>
            <a:endParaRPr lang="en-US" sz="1867" kern="0">
              <a:solidFill>
                <a:srgbClr val="F3F3F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2184400" y="330200"/>
            <a:ext cx="7324196" cy="172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25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35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giây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+ 20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15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giây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?</a:t>
            </a:r>
            <a:endParaRPr sz="3200" b="1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3657600" y="1397000"/>
            <a:ext cx="371735" cy="371735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0035457" y="5003782"/>
            <a:ext cx="371735" cy="371735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1416190" y="2681215"/>
            <a:ext cx="371735" cy="371735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5912132" y="4998200"/>
            <a:ext cx="76429" cy="92501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61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6307743" y="4991741"/>
            <a:ext cx="68868" cy="94284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61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6087136" y="4907096"/>
            <a:ext cx="68872" cy="65173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61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5600" y="230920"/>
            <a:ext cx="1718204" cy="1893339"/>
          </a:xfrm>
          <a:prstGeom prst="rect">
            <a:avLst/>
          </a:prstGeom>
        </p:spPr>
      </p:pic>
      <p:pic>
        <p:nvPicPr>
          <p:cNvPr id="45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9652000" y="431801"/>
            <a:ext cx="2386404" cy="176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FA17CC-FD95-33E0-63C1-2D7B7C30A14A}"/>
              </a:ext>
            </a:extLst>
          </p:cNvPr>
          <p:cNvSpPr/>
          <p:nvPr/>
        </p:nvSpPr>
        <p:spPr>
          <a:xfrm>
            <a:off x="2286000" y="3378200"/>
            <a:ext cx="7641500" cy="10451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 defTabSz="1219261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45 </a:t>
            </a:r>
            <a:r>
              <a:rPr lang="en-US" sz="44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44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50 </a:t>
            </a:r>
            <a:r>
              <a:rPr lang="en-US" sz="44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giây</a:t>
            </a:r>
            <a:endParaRPr lang="en-US" sz="4400" b="1" kern="0" dirty="0">
              <a:solidFill>
                <a:srgbClr val="F3F3F3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416458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875689" y="127306"/>
            <a:ext cx="10370068" cy="230198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 defTabSz="1219261">
              <a:buClr>
                <a:srgbClr val="000000"/>
              </a:buClr>
              <a:defRPr/>
            </a:pPr>
            <a:endParaRPr lang="en-US" sz="1867" kern="0">
              <a:solidFill>
                <a:srgbClr val="F3F3F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2282351" y="217361"/>
            <a:ext cx="7623649" cy="172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24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giờ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46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+ 15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giờ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35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? </a:t>
            </a:r>
            <a:endParaRPr sz="3600" b="1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3708400" y="1019726"/>
            <a:ext cx="371735" cy="371735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0035457" y="5003782"/>
            <a:ext cx="371735" cy="371735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1416190" y="2681215"/>
            <a:ext cx="371735" cy="371735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5912132" y="4998200"/>
            <a:ext cx="76429" cy="92501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61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6307743" y="4991741"/>
            <a:ext cx="68868" cy="94284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61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6087136" y="4907096"/>
            <a:ext cx="68872" cy="65173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61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5600" y="279400"/>
            <a:ext cx="1718204" cy="1893339"/>
          </a:xfrm>
          <a:prstGeom prst="rect">
            <a:avLst/>
          </a:prstGeom>
        </p:spPr>
      </p:pic>
      <p:pic>
        <p:nvPicPr>
          <p:cNvPr id="44" name="thịt m1">
            <a:extLst>
              <a:ext uri="{FF2B5EF4-FFF2-40B4-BE49-F238E27FC236}">
                <a16:creationId xmlns:a16="http://schemas.microsoft.com/office/drawing/2014/main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035" y="381000"/>
            <a:ext cx="2364965" cy="173677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10B804C-D31D-DAFD-E1B9-6ED9B38EF40E}"/>
              </a:ext>
            </a:extLst>
          </p:cNvPr>
          <p:cNvSpPr/>
          <p:nvPr/>
        </p:nvSpPr>
        <p:spPr>
          <a:xfrm>
            <a:off x="1270000" y="3378200"/>
            <a:ext cx="9296400" cy="10451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 defTabSz="1219261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39 </a:t>
            </a:r>
            <a:r>
              <a:rPr lang="en-US" sz="44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giờ</a:t>
            </a:r>
            <a:r>
              <a:rPr lang="en-US" sz="44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81 </a:t>
            </a:r>
            <a:r>
              <a:rPr lang="en-US" sz="44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44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= 40 </a:t>
            </a:r>
            <a:r>
              <a:rPr lang="en-US" sz="44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giờ</a:t>
            </a:r>
            <a:r>
              <a:rPr lang="en-US" sz="44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21 </a:t>
            </a:r>
            <a:r>
              <a:rPr lang="en-US" sz="44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endParaRPr lang="en-US" sz="4400" b="1" kern="0" dirty="0">
              <a:solidFill>
                <a:srgbClr val="F3F3F3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706613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875689" y="127306"/>
            <a:ext cx="10370068" cy="230198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 defTabSz="1219261">
              <a:buClr>
                <a:srgbClr val="000000"/>
              </a:buClr>
              <a:defRPr/>
            </a:pPr>
            <a:endParaRPr lang="en-US" sz="1867" kern="0">
              <a:solidFill>
                <a:srgbClr val="F3F3F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2495849" y="411253"/>
            <a:ext cx="7714951" cy="172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15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35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giây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+ 9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50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giây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?</a:t>
            </a:r>
            <a:endParaRPr sz="3600" b="1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4784655" y="545682"/>
            <a:ext cx="371735" cy="371735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0035457" y="5003782"/>
            <a:ext cx="371735" cy="371735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1416190" y="2681215"/>
            <a:ext cx="371735" cy="371735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121926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5912132" y="4998200"/>
            <a:ext cx="76429" cy="92501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61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6307743" y="4991741"/>
            <a:ext cx="68868" cy="94284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61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6087136" y="4907096"/>
            <a:ext cx="68872" cy="65173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61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75689" y="258924"/>
            <a:ext cx="1718204" cy="1893339"/>
          </a:xfrm>
          <a:prstGeom prst="rect">
            <a:avLst/>
          </a:prstGeom>
        </p:spPr>
      </p:pic>
      <p:pic>
        <p:nvPicPr>
          <p:cNvPr id="44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10007600" y="736600"/>
            <a:ext cx="1945390" cy="127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EECD77-DC21-DE14-31E4-F4007A006D4B}"/>
              </a:ext>
            </a:extLst>
          </p:cNvPr>
          <p:cNvSpPr/>
          <p:nvPr/>
        </p:nvSpPr>
        <p:spPr>
          <a:xfrm>
            <a:off x="1270000" y="3378200"/>
            <a:ext cx="9296400" cy="10451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 defTabSz="1219261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24 </a:t>
            </a:r>
            <a:r>
              <a:rPr lang="en-US" sz="44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44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85 </a:t>
            </a:r>
            <a:r>
              <a:rPr lang="en-US" sz="44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giây</a:t>
            </a:r>
            <a:r>
              <a:rPr lang="en-US" sz="44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=25 </a:t>
            </a:r>
            <a:r>
              <a:rPr lang="en-US" sz="44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44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25 </a:t>
            </a:r>
            <a:r>
              <a:rPr lang="en-US" sz="44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giây</a:t>
            </a:r>
            <a:endParaRPr lang="en-US" sz="4400" b="1" kern="0" dirty="0">
              <a:solidFill>
                <a:srgbClr val="F3F3F3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061707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rrow: Pentagon 70">
            <a:extLst>
              <a:ext uri="{FF2B5EF4-FFF2-40B4-BE49-F238E27FC236}">
                <a16:creationId xmlns:a16="http://schemas.microsoft.com/office/drawing/2014/main" id="{2A3CC694-F3B9-4198-B8B6-8F923A0461B9}"/>
              </a:ext>
            </a:extLst>
          </p:cNvPr>
          <p:cNvSpPr/>
          <p:nvPr/>
        </p:nvSpPr>
        <p:spPr>
          <a:xfrm>
            <a:off x="159317" y="13447"/>
            <a:ext cx="2035303" cy="652817"/>
          </a:xfrm>
          <a:prstGeom prst="homePlate">
            <a:avLst/>
          </a:prstGeom>
          <a:solidFill>
            <a:schemeClr val="tx2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0960" tIns="30480" rIns="60960" bIns="30480" rtlCol="0" anchor="ctr"/>
          <a:lstStyle/>
          <a:p>
            <a:pPr algn="ctr" defTabSz="609630">
              <a:defRPr/>
            </a:pPr>
            <a:r>
              <a:rPr lang="en-US" sz="2667" b="1" kern="0" dirty="0">
                <a:solidFill>
                  <a:sysClr val="window" lastClr="FFFFFF"/>
                </a:solidFill>
                <a:latin typeface="Barlow Condensed Black" panose="00000A06000000000000" pitchFamily="2" charset="0"/>
              </a:rPr>
              <a:t>GÓI BÁNH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2E2EDD-6D81-4B02-A2A8-2FF9BDA7C26A}"/>
              </a:ext>
            </a:extLst>
          </p:cNvPr>
          <p:cNvSpPr/>
          <p:nvPr/>
        </p:nvSpPr>
        <p:spPr>
          <a:xfrm rot="5400000">
            <a:off x="1100047" y="3515352"/>
            <a:ext cx="5386631" cy="80433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60960" tIns="30480" rIns="60960" bIns="30480" rtlCol="0" anchor="ctr"/>
          <a:lstStyle/>
          <a:p>
            <a:pPr algn="ctr" defTabSz="609630">
              <a:defRPr/>
            </a:pPr>
            <a:endParaRPr lang="en-US" sz="12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714DFF-D90A-4DFA-A383-32FB099E9A45}"/>
              </a:ext>
            </a:extLst>
          </p:cNvPr>
          <p:cNvSpPr/>
          <p:nvPr/>
        </p:nvSpPr>
        <p:spPr>
          <a:xfrm>
            <a:off x="980828" y="3702104"/>
            <a:ext cx="5229275" cy="73656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60960" tIns="30480" rIns="60960" bIns="30480" rtlCol="0" anchor="ctr"/>
          <a:lstStyle/>
          <a:p>
            <a:pPr algn="ctr" defTabSz="609630">
              <a:defRPr/>
            </a:pPr>
            <a:endParaRPr lang="en-US" sz="12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3A1A6C8-E799-48E7-AE6E-66DCD3F31143}"/>
              </a:ext>
            </a:extLst>
          </p:cNvPr>
          <p:cNvSpPr/>
          <p:nvPr/>
        </p:nvSpPr>
        <p:spPr>
          <a:xfrm>
            <a:off x="956225" y="3089247"/>
            <a:ext cx="5229275" cy="73656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60960" tIns="30480" rIns="60960" bIns="30480" rtlCol="0" anchor="ctr"/>
          <a:lstStyle/>
          <a:p>
            <a:pPr algn="ctr" defTabSz="609630">
              <a:defRPr/>
            </a:pPr>
            <a:endParaRPr lang="en-US" sz="12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7" name="lạt 1">
            <a:extLst>
              <a:ext uri="{FF2B5EF4-FFF2-40B4-BE49-F238E27FC236}">
                <a16:creationId xmlns:a16="http://schemas.microsoft.com/office/drawing/2014/main" id="{82CB9E7C-DFAF-41CF-B65B-78246FACCE98}"/>
              </a:ext>
            </a:extLst>
          </p:cNvPr>
          <p:cNvSpPr/>
          <p:nvPr/>
        </p:nvSpPr>
        <p:spPr>
          <a:xfrm rot="5400000">
            <a:off x="-129375" y="3482718"/>
            <a:ext cx="6248400" cy="100537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60960" tIns="30480" rIns="60960" bIns="30480" rtlCol="0" anchor="ctr"/>
          <a:lstStyle/>
          <a:p>
            <a:pPr algn="ctr" defTabSz="609630">
              <a:defRPr/>
            </a:pPr>
            <a:endParaRPr lang="en-US" sz="1200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8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3865738">
            <a:off x="1458439" y="1300941"/>
            <a:ext cx="3785723" cy="4526989"/>
          </a:xfrm>
          <a:prstGeom prst="rect">
            <a:avLst/>
          </a:prstGeom>
        </p:spPr>
      </p:pic>
      <p:pic>
        <p:nvPicPr>
          <p:cNvPr id="29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64" y="1607128"/>
            <a:ext cx="3517472" cy="3583190"/>
          </a:xfrm>
          <a:prstGeom prst="rect">
            <a:avLst/>
          </a:prstGeom>
        </p:spPr>
      </p:pic>
      <p:pic>
        <p:nvPicPr>
          <p:cNvPr id="30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90006" y="2159483"/>
            <a:ext cx="4738075" cy="4497704"/>
          </a:xfrm>
          <a:prstGeom prst="rect">
            <a:avLst/>
          </a:prstGeom>
        </p:spPr>
      </p:pic>
      <p:pic>
        <p:nvPicPr>
          <p:cNvPr id="31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717699" y="-219500"/>
            <a:ext cx="4456835" cy="2975520"/>
          </a:xfrm>
          <a:prstGeom prst="rect">
            <a:avLst/>
          </a:prstGeom>
        </p:spPr>
      </p:pic>
      <p:pic>
        <p:nvPicPr>
          <p:cNvPr id="37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7034498" y="5137907"/>
            <a:ext cx="1105833" cy="97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7151460" y="5228079"/>
            <a:ext cx="1105833" cy="97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7253060" y="5329679"/>
            <a:ext cx="1105833" cy="97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7354660" y="5431279"/>
            <a:ext cx="1105833" cy="97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877735" y="3852276"/>
            <a:ext cx="750163" cy="556059"/>
          </a:xfrm>
          <a:prstGeom prst="rect">
            <a:avLst/>
          </a:prstGeom>
        </p:spPr>
      </p:pic>
      <p:pic>
        <p:nvPicPr>
          <p:cNvPr id="50" name="thịt m1">
            <a:extLst>
              <a:ext uri="{FF2B5EF4-FFF2-40B4-BE49-F238E27FC236}">
                <a16:creationId xmlns:a16="http://schemas.microsoft.com/office/drawing/2014/main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300" y="3378337"/>
            <a:ext cx="1300593" cy="955123"/>
          </a:xfrm>
          <a:prstGeom prst="rect">
            <a:avLst/>
          </a:prstGeom>
        </p:spPr>
      </p:pic>
      <p:pic>
        <p:nvPicPr>
          <p:cNvPr id="51" name="hành m1" descr="Sliced red onion rings Stock Photo by ©natika 145597235">
            <a:extLst>
              <a:ext uri="{FF2B5EF4-FFF2-40B4-BE49-F238E27FC236}">
                <a16:creationId xmlns:a16="http://schemas.microsoft.com/office/drawing/2014/main" id="{31491245-2006-43A9-8BCA-D1CC0BD49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8" b="89952" l="813" r="9687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557" y="4111599"/>
            <a:ext cx="574787" cy="59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1989969" y="2159483"/>
            <a:ext cx="1909176" cy="141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2029297" y="3497406"/>
            <a:ext cx="1279319" cy="83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tiêu m1" descr="Tiêu đen hạt Mỹ Lộc xuất xứ từ những vùng trồng tiêu nổi tiếng">
            <a:extLst>
              <a:ext uri="{FF2B5EF4-FFF2-40B4-BE49-F238E27FC236}">
                <a16:creationId xmlns:a16="http://schemas.microsoft.com/office/drawing/2014/main" id="{851A7443-BC6A-4584-9FAA-D20A117DD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7984" b="84293" l="76758" r="98145">
                        <a14:foregroundMark x1="96191" y1="60602" x2="94238" y2="62827"/>
                        <a14:foregroundMark x1="89551" y1="79450" x2="89844" y2="825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58" t="55211" b="15625"/>
          <a:stretch/>
        </p:blipFill>
        <p:spPr bwMode="auto">
          <a:xfrm>
            <a:off x="3026314" y="3021894"/>
            <a:ext cx="745356" cy="63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49955" y="1794166"/>
            <a:ext cx="4298075" cy="318595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40" y="3705006"/>
            <a:ext cx="1840778" cy="3121730"/>
          </a:xfrm>
          <a:prstGeom prst="rect">
            <a:avLst/>
          </a:prstGeom>
        </p:spPr>
      </p:pic>
      <p:pic>
        <p:nvPicPr>
          <p:cNvPr id="57" name="图片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226" y="110255"/>
            <a:ext cx="2563117" cy="1808640"/>
          </a:xfrm>
          <a:prstGeom prst="rect">
            <a:avLst/>
          </a:prstGeom>
        </p:spPr>
      </p:pic>
      <p:pic>
        <p:nvPicPr>
          <p:cNvPr id="58" name="图片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145" y="127425"/>
            <a:ext cx="2563117" cy="1808640"/>
          </a:xfrm>
          <a:prstGeom prst="rect">
            <a:avLst/>
          </a:prstGeom>
        </p:spPr>
      </p:pic>
      <p:pic>
        <p:nvPicPr>
          <p:cNvPr id="59" name="Picture 3">
            <a:extLst>
              <a:ext uri="{FF2B5EF4-FFF2-40B4-BE49-F238E27FC236}">
                <a16:creationId xmlns:a16="http://schemas.microsoft.com/office/drawing/2014/main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6347286" y="-110782"/>
            <a:ext cx="1637547" cy="193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0987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660400" y="482600"/>
            <a:ext cx="10452113" cy="5769676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60921" tIns="30453" rIns="60921" bIns="30453" anchor="ctr"/>
          <a:lstStyle/>
          <a:p>
            <a:pPr algn="ctr" defTabSz="609372">
              <a:buClr>
                <a:srgbClr val="000000"/>
              </a:buClr>
              <a:defRPr/>
            </a:pPr>
            <a:endParaRPr sz="12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01600" y="3546764"/>
            <a:ext cx="5571227" cy="3479695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929448" y="3809857"/>
            <a:ext cx="6146800" cy="32449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063225-280C-4531-0BD2-FF9B536E3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482600"/>
            <a:ext cx="8178800" cy="29472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94E33B-5A8F-B4A7-A563-4FBE9F7FC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000" y="3276600"/>
            <a:ext cx="2617443" cy="11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8410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E42C1BC7-B6BC-4497-882D-64EBA8B36CC5}"/>
  <p:tag name="GENSWF_ADVANCE_TIME" val="11.19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1175</Words>
  <Application>Microsoft Office PowerPoint</Application>
  <PresentationFormat>Widescreen</PresentationFormat>
  <Paragraphs>170</Paragraphs>
  <Slides>26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等线</vt:lpstr>
      <vt:lpstr>#9Slide03 AmpleSoft Bold</vt:lpstr>
      <vt:lpstr>Arial</vt:lpstr>
      <vt:lpstr>Barlow Condensed Black</vt:lpstr>
      <vt:lpstr>Calibri</vt:lpstr>
      <vt:lpstr>Calibri Light</vt:lpstr>
      <vt:lpstr>Cambria</vt:lpstr>
      <vt:lpstr>Goudy Stout</vt:lpstr>
      <vt:lpstr>Jokerman</vt:lpstr>
      <vt:lpstr>Roboto Black</vt:lpstr>
      <vt:lpstr>Times New Roman</vt:lpstr>
      <vt:lpstr>字魂110号-武林江湖体</vt:lpstr>
      <vt:lpstr>庞门正道标题体</vt:lpstr>
      <vt:lpstr>思源黑体 Light</vt:lpstr>
      <vt:lpstr>Office Theme</vt:lpstr>
      <vt:lpstr>PowerPoint Presentation</vt:lpstr>
      <vt:lpstr>PowerPoint Presentation</vt:lpstr>
      <vt:lpstr>PowerPoint Presentation</vt:lpstr>
      <vt:lpstr>15 giờ 35 phút + 3 giờ 20 phút = ?</vt:lpstr>
      <vt:lpstr>25 phút 35 giây + 20 phút 15 giây = ?</vt:lpstr>
      <vt:lpstr>24 giờ 46 phút + 15 giờ 35 phút = ? </vt:lpstr>
      <vt:lpstr>15 phút 35 giây + 9 phút 50 giây =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This-PC</cp:lastModifiedBy>
  <cp:revision>1</cp:revision>
  <dcterms:created xsi:type="dcterms:W3CDTF">2025-04-02T13:16:14Z</dcterms:created>
  <dcterms:modified xsi:type="dcterms:W3CDTF">2025-04-03T01:29:20Z</dcterms:modified>
</cp:coreProperties>
</file>