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86" r:id="rId4"/>
    <p:sldId id="288" r:id="rId5"/>
    <p:sldId id="292" r:id="rId6"/>
    <p:sldId id="294" r:id="rId7"/>
    <p:sldId id="297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7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3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2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8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47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65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14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7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8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2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2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8625-BFD6-4D21-B7DB-8581B1D3CF1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CB92-E93C-438D-8F12-7A2F2CE7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4410" y="35953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7635" y="2667000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0"/>
            <a:ext cx="1463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85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7624" y="490544"/>
            <a:ext cx="8534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8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812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1053264"/>
            <a:ext cx="7165181" cy="682668"/>
            <a:chOff x="0" y="261352"/>
            <a:chExt cx="9553575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261352"/>
              <a:ext cx="9553575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8600" y="454855"/>
              <a:ext cx="8905876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54">
                <a:defRPr/>
              </a:pPr>
              <a:r>
                <a:rPr lang="en-US" sz="2100" kern="0" dirty="0">
                  <a:latin typeface="Nunito Black" panose="00000A00000000000000" pitchFamily="2" charset="0"/>
                </a:rPr>
                <a:t>1 . </a:t>
              </a:r>
              <a:r>
                <a:rPr lang="en-US" sz="2100" kern="0" dirty="0" err="1">
                  <a:latin typeface="Nunito Black" panose="00000A00000000000000" pitchFamily="2" charset="0"/>
                </a:rPr>
                <a:t>Nghe</a:t>
              </a:r>
              <a:r>
                <a:rPr lang="en-US" sz="2100" kern="0" dirty="0">
                  <a:latin typeface="Nunito Black" panose="00000A00000000000000" pitchFamily="2" charset="0"/>
                </a:rPr>
                <a:t> - </a:t>
              </a:r>
              <a:r>
                <a:rPr lang="en-US" sz="2100" kern="0" dirty="0" err="1">
                  <a:latin typeface="Nunito Black" panose="00000A00000000000000" pitchFamily="2" charset="0"/>
                </a:rPr>
                <a:t>viết</a:t>
              </a:r>
              <a:r>
                <a:rPr lang="en-US" sz="2100" kern="0" dirty="0">
                  <a:latin typeface="Nunito Black" panose="00000A00000000000000" pitchFamily="2" charset="0"/>
                </a:rPr>
                <a:t> : </a:t>
              </a:r>
              <a:r>
                <a:rPr lang="en-US" sz="2100" b="1" kern="0" dirty="0" err="1">
                  <a:latin typeface="Nunito Black" panose="00000A00000000000000" pitchFamily="2" charset="0"/>
                </a:rPr>
                <a:t>Đi</a:t>
              </a:r>
              <a:r>
                <a:rPr lang="en-US" sz="2100" b="1" kern="0" dirty="0">
                  <a:latin typeface="Nunito Black" panose="00000A00000000000000" pitchFamily="2" charset="0"/>
                </a:rPr>
                <a:t> </a:t>
              </a:r>
              <a:r>
                <a:rPr lang="en-US" sz="2100" b="1" kern="0" dirty="0" err="1">
                  <a:latin typeface="Nunito Black" panose="00000A00000000000000" pitchFamily="2" charset="0"/>
                </a:rPr>
                <a:t>học</a:t>
              </a:r>
              <a:r>
                <a:rPr lang="en-US" sz="2100" b="1" kern="0" dirty="0">
                  <a:latin typeface="Nunito Black" panose="00000A00000000000000" pitchFamily="2" charset="0"/>
                </a:rPr>
                <a:t> </a:t>
              </a:r>
              <a:r>
                <a:rPr lang="en-US" sz="2100" b="1" kern="0" dirty="0" err="1">
                  <a:latin typeface="Nunito Black" panose="00000A00000000000000" pitchFamily="2" charset="0"/>
                </a:rPr>
                <a:t>vui</a:t>
              </a:r>
              <a:r>
                <a:rPr lang="en-US" sz="2100" b="1" kern="0" dirty="0">
                  <a:latin typeface="Nunito Black" panose="00000A00000000000000" pitchFamily="2" charset="0"/>
                </a:rPr>
                <a:t> </a:t>
              </a:r>
              <a:r>
                <a:rPr lang="en-US" sz="2100" b="1" kern="0" dirty="0" err="1">
                  <a:latin typeface="Nunito Black" panose="00000A00000000000000" pitchFamily="2" charset="0"/>
                </a:rPr>
                <a:t>sao</a:t>
              </a:r>
              <a:r>
                <a:rPr lang="en-US" sz="2100" b="1" kern="0" dirty="0">
                  <a:latin typeface="Nunito Black" panose="00000A00000000000000" pitchFamily="2" charset="0"/>
                </a:rPr>
                <a:t> </a:t>
              </a:r>
              <a:r>
                <a:rPr lang="en-US" sz="2100" kern="0" dirty="0">
                  <a:latin typeface="Nunito Black" panose="00000A00000000000000" pitchFamily="2" charset="0"/>
                </a:rPr>
                <a:t>(3 </a:t>
              </a:r>
              <a:r>
                <a:rPr lang="en-US" sz="2100" kern="0" dirty="0" err="1">
                  <a:latin typeface="Nunito Black" panose="00000A00000000000000" pitchFamily="2" charset="0"/>
                </a:rPr>
                <a:t>khổ</a:t>
              </a:r>
              <a:r>
                <a:rPr lang="en-US" sz="2100" kern="0" dirty="0">
                  <a:latin typeface="Nunito Black" panose="00000A00000000000000" pitchFamily="2" charset="0"/>
                </a:rPr>
                <a:t> </a:t>
              </a:r>
              <a:r>
                <a:rPr lang="en-US" sz="2100" kern="0" dirty="0" err="1">
                  <a:latin typeface="Nunito Black" panose="00000A00000000000000" pitchFamily="2" charset="0"/>
                </a:rPr>
                <a:t>thơ</a:t>
              </a:r>
              <a:r>
                <a:rPr lang="en-US" sz="2100" kern="0" dirty="0">
                  <a:latin typeface="Nunito Black" panose="00000A00000000000000" pitchFamily="2" charset="0"/>
                </a:rPr>
                <a:t> </a:t>
              </a:r>
              <a:r>
                <a:rPr lang="en-US" sz="2100" kern="0" dirty="0" err="1">
                  <a:latin typeface="Nunito Black" panose="00000A00000000000000" pitchFamily="2" charset="0"/>
                </a:rPr>
                <a:t>đầu</a:t>
              </a:r>
              <a:r>
                <a:rPr lang="en-US" sz="2100" kern="0" dirty="0">
                  <a:latin typeface="Nunito Black" panose="00000A00000000000000" pitchFamily="2" charset="0"/>
                </a:rPr>
                <a:t>) 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017965" y="2075707"/>
            <a:ext cx="3324372" cy="1328909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bà còn bé tí</a:t>
            </a:r>
          </a:p>
          <a:p>
            <a:pPr algn="just"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có nghịch lắm không</a:t>
            </a:r>
          </a:p>
          <a:p>
            <a:pPr algn="just"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 đi có hơi còng</a:t>
            </a:r>
          </a:p>
          <a:p>
            <a:pPr algn="just"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quét nhà dọn dẹp?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5895" y="3749678"/>
            <a:ext cx="3239617" cy="1328909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ông còn bé tí</a:t>
            </a:r>
          </a:p>
          <a:p>
            <a:pPr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nghiêm như bây giờ,</a:t>
            </a:r>
          </a:p>
          <a:p>
            <a:pPr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chau mặt chơi cờ</a:t>
            </a:r>
          </a:p>
          <a:p>
            <a:pPr defTabSz="685800">
              <a:defRPr/>
            </a:pPr>
            <a:r>
              <a:rPr lang="vi-VN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uống trà buổi sáng?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5509" y="1881059"/>
            <a:ext cx="638321" cy="449886"/>
            <a:chOff x="-28110" y="914314"/>
            <a:chExt cx="851094" cy="59984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5"/>
              <a:ext cx="45995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54"/>
              <a:r>
                <a:rPr lang="en-US" sz="21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509" y="3612522"/>
            <a:ext cx="638321" cy="449886"/>
            <a:chOff x="-28110" y="914314"/>
            <a:chExt cx="851094" cy="5998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5"/>
              <a:ext cx="45995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54"/>
              <a:r>
                <a:rPr lang="en-US" sz="21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2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199060" y="2007147"/>
            <a:ext cx="3314308" cy="1328909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 fontAlgn="t">
              <a:defRPr/>
            </a:pP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endParaRPr lang="en-US" sz="21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 fontAlgn="t">
              <a:defRPr/>
            </a:pP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lái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endParaRPr lang="en-US" sz="21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 fontAlgn="t">
              <a:defRPr/>
            </a:pP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21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 fontAlgn="t">
              <a:defRPr/>
            </a:pP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96320" y="1881059"/>
            <a:ext cx="638321" cy="449886"/>
            <a:chOff x="-28110" y="914314"/>
            <a:chExt cx="851094" cy="5998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5"/>
              <a:ext cx="45995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54"/>
              <a:r>
                <a:rPr lang="en-US" sz="21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3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842" y="3607271"/>
            <a:ext cx="2354784" cy="22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26097" y="1319903"/>
            <a:ext cx="2777458" cy="521361"/>
            <a:chOff x="3827009" y="718937"/>
            <a:chExt cx="3703277" cy="69514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827009" y="718937"/>
              <a:ext cx="3329786" cy="69514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 i="1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4111436" y="804901"/>
              <a:ext cx="341885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100" b="1" i="1" dirty="0" err="1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Cách</a:t>
              </a:r>
              <a:r>
                <a:rPr lang="en-US" sz="2100" b="1" i="1" dirty="0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100" b="1" i="1" dirty="0" err="1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trình</a:t>
              </a:r>
              <a:r>
                <a:rPr lang="en-US" sz="2100" b="1" i="1" dirty="0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100" b="1" i="1" dirty="0" err="1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bày</a:t>
              </a:r>
              <a:endParaRPr lang="en-US" sz="2100" b="1" i="1" dirty="0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F5DE69-3E49-23C9-64D5-38174C5465FD}"/>
              </a:ext>
            </a:extLst>
          </p:cNvPr>
          <p:cNvSpPr/>
          <p:nvPr/>
        </p:nvSpPr>
        <p:spPr>
          <a:xfrm flipH="1">
            <a:off x="1846090" y="2229269"/>
            <a:ext cx="5750789" cy="2290313"/>
          </a:xfrm>
          <a:prstGeom prst="wedgeRoundRectCallout">
            <a:avLst>
              <a:gd name="adj1" fmla="val -21647"/>
              <a:gd name="adj2" fmla="val 49662"/>
              <a:gd name="adj3" fmla="val 16667"/>
            </a:avLst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082A-5ED0-7523-9180-DF6E94CD9345}"/>
              </a:ext>
            </a:extLst>
          </p:cNvPr>
          <p:cNvSpPr txBox="1"/>
          <p:nvPr/>
        </p:nvSpPr>
        <p:spPr>
          <a:xfrm>
            <a:off x="1846090" y="2293742"/>
            <a:ext cx="5750789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hoa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tên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đầu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mỗi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dòng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Chú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ý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mỗi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khổ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Nhớ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khó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khổ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thơ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nghe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GV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xét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Right Triangle 2"/>
          <p:cNvSpPr/>
          <p:nvPr/>
        </p:nvSpPr>
        <p:spPr>
          <a:xfrm rot="16200000">
            <a:off x="7058221" y="3826356"/>
            <a:ext cx="2037631" cy="195868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Content Placeholder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C959B51E-B266-3FDB-C3E5-0B00B6EFC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6996591" y="3849904"/>
            <a:ext cx="2160889" cy="19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0697">
            <a:off x="-944734" y="1332623"/>
            <a:ext cx="3858290" cy="43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4155" y="647979"/>
            <a:ext cx="3584720" cy="654275"/>
            <a:chOff x="635541" y="-285300"/>
            <a:chExt cx="9802749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5541" y="-285300"/>
              <a:ext cx="9802749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34183" y="-119208"/>
              <a:ext cx="8905874" cy="578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54">
                <a:defRPr/>
              </a:pPr>
              <a:r>
                <a:rPr lang="en-US" sz="21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2. </a:t>
              </a:r>
              <a:r>
                <a:rPr lang="en-US" sz="2100" b="1" dirty="0" err="1">
                  <a:solidFill>
                    <a:prstClr val="black"/>
                  </a:solidFill>
                  <a:latin typeface="Nunito Black" pitchFamily="2" charset="0"/>
                </a:rPr>
                <a:t>Làm</a:t>
              </a:r>
              <a:r>
                <a:rPr lang="en-US" sz="2100" b="1" dirty="0">
                  <a:solidFill>
                    <a:prstClr val="black"/>
                  </a:solidFill>
                  <a:latin typeface="Nunito Black" pitchFamily="2" charset="0"/>
                </a:rPr>
                <a:t> </a:t>
              </a:r>
              <a:r>
                <a:rPr lang="en-US" sz="2100" b="1" dirty="0" err="1">
                  <a:solidFill>
                    <a:prstClr val="black"/>
                  </a:solidFill>
                  <a:latin typeface="Nunito Black" pitchFamily="2" charset="0"/>
                </a:rPr>
                <a:t>bài</a:t>
              </a:r>
              <a:r>
                <a:rPr lang="en-US" sz="2100" b="1" dirty="0">
                  <a:solidFill>
                    <a:prstClr val="black"/>
                  </a:solidFill>
                  <a:latin typeface="Nunito Black" pitchFamily="2" charset="0"/>
                </a:rPr>
                <a:t> </a:t>
              </a:r>
              <a:r>
                <a:rPr lang="en-US" sz="2100" b="1" dirty="0" err="1">
                  <a:solidFill>
                    <a:prstClr val="black"/>
                  </a:solidFill>
                  <a:latin typeface="Nunito Black" pitchFamily="2" charset="0"/>
                </a:rPr>
                <a:t>tập</a:t>
              </a:r>
              <a:r>
                <a:rPr lang="en-US" sz="2100" b="1" dirty="0">
                  <a:solidFill>
                    <a:prstClr val="black"/>
                  </a:solidFill>
                  <a:latin typeface="Nunito Black" pitchFamily="2" charset="0"/>
                </a:rPr>
                <a:t> a </a:t>
              </a:r>
              <a:r>
                <a:rPr lang="en-US" sz="2100" b="1" dirty="0" err="1">
                  <a:solidFill>
                    <a:prstClr val="black"/>
                  </a:solidFill>
                  <a:latin typeface="Nunito Black" pitchFamily="2" charset="0"/>
                </a:rPr>
                <a:t>hoặc</a:t>
              </a:r>
              <a:r>
                <a:rPr lang="en-US" sz="2100" b="1" dirty="0">
                  <a:solidFill>
                    <a:prstClr val="black"/>
                  </a:solidFill>
                  <a:latin typeface="Nunito Black" pitchFamily="2" charset="0"/>
                </a:rPr>
                <a:t> b.</a:t>
              </a:r>
              <a:endParaRPr lang="en-US" sz="2100" b="1" kern="0" dirty="0">
                <a:solidFill>
                  <a:prstClr val="black"/>
                </a:solidFill>
                <a:latin typeface="Nunito Black" panose="00000A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282" y="3651677"/>
            <a:ext cx="2356551" cy="225836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13619" y="1727246"/>
            <a:ext cx="6750512" cy="477817"/>
            <a:chOff x="3693348" y="647932"/>
            <a:chExt cx="3418851" cy="628169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60514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i="1" kern="0">
                <a:solidFill>
                  <a:srgbClr val="FF0000"/>
                </a:solidFill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1"/>
              <a:ext cx="3418851" cy="54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vi-VN" sz="2100" dirty="0">
                  <a:solidFill>
                    <a:srgbClr val="FF0000"/>
                  </a:solidFill>
                  <a:latin typeface="Nunito Black" pitchFamily="2" charset="0"/>
                </a:rPr>
                <a:t>a. Chọn </a:t>
              </a:r>
              <a:r>
                <a:rPr lang="en-US" sz="2100" dirty="0" err="1">
                  <a:solidFill>
                    <a:srgbClr val="FF0000"/>
                  </a:solidFill>
                  <a:latin typeface="Nunito Black" pitchFamily="2" charset="0"/>
                </a:rPr>
                <a:t>tiếng</a:t>
              </a:r>
              <a:r>
                <a:rPr lang="en-US" sz="21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vi-VN" sz="2100" dirty="0">
                  <a:solidFill>
                    <a:srgbClr val="FF0000"/>
                  </a:solidFill>
                  <a:latin typeface="Nunito Black" pitchFamily="2" charset="0"/>
                </a:rPr>
                <a:t>trong ngoặc đơn thay cho ô vuông.</a:t>
              </a:r>
              <a:endParaRPr lang="en-US" sz="21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49362" y="2543038"/>
            <a:ext cx="6832811" cy="415498"/>
            <a:chOff x="1491193" y="2155063"/>
            <a:chExt cx="9110415" cy="553998"/>
          </a:xfrm>
        </p:grpSpPr>
        <p:sp>
          <p:nvSpPr>
            <p:cNvPr id="7" name="Rectangle 6"/>
            <p:cNvSpPr/>
            <p:nvPr/>
          </p:nvSpPr>
          <p:spPr>
            <a:xfrm>
              <a:off x="1491193" y="2155063"/>
              <a:ext cx="911041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Trong vườn, cây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1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lịu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vi-VN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lựu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sai 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vi-VN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trĩu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1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trữu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r>
                <a:rPr lang="vi-VN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quả.</a:t>
              </a:r>
              <a:endPara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5475" y="2222023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59349" y="2210786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9183" y="2550742"/>
            <a:ext cx="6832811" cy="415498"/>
            <a:chOff x="1552486" y="2968333"/>
            <a:chExt cx="9110415" cy="553998"/>
          </a:xfrm>
        </p:grpSpPr>
        <p:sp>
          <p:nvSpPr>
            <p:cNvPr id="42" name="Rectangle 41"/>
            <p:cNvSpPr/>
            <p:nvPr/>
          </p:nvSpPr>
          <p:spPr>
            <a:xfrm>
              <a:off x="1552486" y="2968333"/>
              <a:ext cx="911041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Trong vườn, cây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sai 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1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quả.</a:t>
              </a:r>
              <a:endPara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66323" y="3014749"/>
              <a:ext cx="877731" cy="39658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1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lựu</a:t>
              </a:r>
              <a:endPara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50308" y="3035293"/>
              <a:ext cx="877732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1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trĩu</a:t>
              </a:r>
              <a:endPara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9362" y="3384112"/>
            <a:ext cx="6832811" cy="415498"/>
            <a:chOff x="1399150" y="3984526"/>
            <a:chExt cx="9110415" cy="553997"/>
          </a:xfrm>
        </p:grpSpPr>
        <p:sp>
          <p:nvSpPr>
            <p:cNvPr id="47" name="Rectangle 46"/>
            <p:cNvSpPr/>
            <p:nvPr/>
          </p:nvSpPr>
          <p:spPr>
            <a:xfrm>
              <a:off x="1399150" y="3984526"/>
              <a:ext cx="9110415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(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đựu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nương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endPara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14866" y="4051485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49361" y="3372924"/>
            <a:ext cx="6832811" cy="415498"/>
            <a:chOff x="1399150" y="3984526"/>
            <a:chExt cx="9110415" cy="553998"/>
          </a:xfrm>
        </p:grpSpPr>
        <p:sp>
          <p:nvSpPr>
            <p:cNvPr id="53" name="Rectangle 52"/>
            <p:cNvSpPr/>
            <p:nvPr/>
          </p:nvSpPr>
          <p:spPr>
            <a:xfrm>
              <a:off x="1399150" y="3984526"/>
              <a:ext cx="911041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nương</a:t>
              </a:r>
              <a:r>
                <a:rPr lang="en-US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endPara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98069" y="4051486"/>
              <a:ext cx="78183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1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endPara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9361" y="4166686"/>
            <a:ext cx="6832811" cy="415498"/>
            <a:chOff x="1399150" y="3984526"/>
            <a:chExt cx="9110415" cy="553998"/>
          </a:xfrm>
        </p:grpSpPr>
        <p:sp>
          <p:nvSpPr>
            <p:cNvPr id="56" name="Rectangle 55"/>
            <p:cNvSpPr/>
            <p:nvPr/>
          </p:nvSpPr>
          <p:spPr>
            <a:xfrm>
              <a:off x="1399150" y="3984526"/>
              <a:ext cx="911041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Đàn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sà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hót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      </a:t>
              </a:r>
              <a:r>
                <a:rPr lang="en-US" sz="21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1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líu</a:t>
              </a:r>
              <a:r>
                <a:rPr lang="en-US" sz="21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1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lứu</a:t>
              </a:r>
              <a:r>
                <a:rPr lang="en-US" sz="21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lo.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67497" y="4051486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9360" y="4162034"/>
            <a:ext cx="6832811" cy="415498"/>
            <a:chOff x="1399150" y="3984526"/>
            <a:chExt cx="9110415" cy="553998"/>
          </a:xfrm>
        </p:grpSpPr>
        <p:sp>
          <p:nvSpPr>
            <p:cNvPr id="59" name="Rectangle 58"/>
            <p:cNvSpPr/>
            <p:nvPr/>
          </p:nvSpPr>
          <p:spPr>
            <a:xfrm>
              <a:off x="1399150" y="3984526"/>
              <a:ext cx="911041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Đàn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sà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1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hót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      </a:t>
              </a:r>
              <a:r>
                <a:rPr lang="en-US" sz="21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lo.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67498" y="4068729"/>
              <a:ext cx="760507" cy="37205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1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líu</a:t>
              </a:r>
              <a:endParaRPr lang="en-US" sz="2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4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7482" y="3931565"/>
            <a:ext cx="7025672" cy="1765426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Bàn tay khéo léo của bố đã 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mảnh gỗ vụn thành máy bay, ô tô, con vịt,…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Mẹ bảo Duy không nên lười 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phải chăm tập thể dục hàng ngày.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67330" y="4780709"/>
            <a:ext cx="742262" cy="34629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986" y="3965773"/>
            <a:ext cx="854627" cy="347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861" y="-271659"/>
            <a:ext cx="4147367" cy="32709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366" y="1161009"/>
            <a:ext cx="3256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54">
              <a:defRPr/>
            </a:pPr>
            <a:r>
              <a:rPr lang="en-US" sz="2100" kern="0" dirty="0">
                <a:latin typeface="Nunito Black" panose="00000A00000000000000" pitchFamily="2" charset="0"/>
              </a:rPr>
              <a:t>2. </a:t>
            </a:r>
            <a:r>
              <a:rPr lang="en-US" sz="2100" b="1" dirty="0" err="1">
                <a:latin typeface="Nunito Black" pitchFamily="2" charset="0"/>
              </a:rPr>
              <a:t>Làm</a:t>
            </a:r>
            <a:r>
              <a:rPr lang="en-US" sz="2100" b="1" dirty="0">
                <a:latin typeface="Nunito Black" pitchFamily="2" charset="0"/>
              </a:rPr>
              <a:t> </a:t>
            </a:r>
            <a:r>
              <a:rPr lang="en-US" sz="2100" b="1" dirty="0" err="1">
                <a:latin typeface="Nunito Black" pitchFamily="2" charset="0"/>
              </a:rPr>
              <a:t>bài</a:t>
            </a:r>
            <a:r>
              <a:rPr lang="en-US" sz="2100" b="1" dirty="0">
                <a:latin typeface="Nunito Black" pitchFamily="2" charset="0"/>
              </a:rPr>
              <a:t> </a:t>
            </a:r>
            <a:r>
              <a:rPr lang="en-US" sz="2100" b="1" dirty="0" err="1">
                <a:latin typeface="Nunito Black" pitchFamily="2" charset="0"/>
              </a:rPr>
              <a:t>tập</a:t>
            </a:r>
            <a:r>
              <a:rPr lang="en-US" sz="2100" b="1" dirty="0">
                <a:latin typeface="Nunito Black" pitchFamily="2" charset="0"/>
              </a:rPr>
              <a:t> a </a:t>
            </a:r>
            <a:r>
              <a:rPr lang="en-US" sz="2100" b="1" dirty="0" err="1">
                <a:latin typeface="Nunito Black" pitchFamily="2" charset="0"/>
              </a:rPr>
              <a:t>hoặc</a:t>
            </a:r>
            <a:r>
              <a:rPr lang="en-US" sz="2100" b="1" dirty="0">
                <a:latin typeface="Nunito Black" pitchFamily="2" charset="0"/>
              </a:rPr>
              <a:t> b.</a:t>
            </a:r>
            <a:endParaRPr lang="en-US" sz="2100" b="1" kern="0" dirty="0">
              <a:latin typeface="Nunito Black" panose="00000A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22610" y="1696622"/>
            <a:ext cx="7089441" cy="477817"/>
            <a:chOff x="3693348" y="647932"/>
            <a:chExt cx="3418851" cy="628170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597823"/>
            </a:xfrm>
            <a:prstGeom prst="roundRect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i="1" kern="0">
                <a:solidFill>
                  <a:srgbClr val="FF0000"/>
                </a:solidFill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1"/>
              <a:ext cx="3418851" cy="546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dirty="0">
                  <a:solidFill>
                    <a:srgbClr val="FF0000"/>
                  </a:solidFill>
                  <a:latin typeface="Nunito Black" pitchFamily="2" charset="0"/>
                </a:rPr>
                <a:t>b. </a:t>
              </a:r>
              <a:r>
                <a:rPr lang="en-US" sz="2100" dirty="0">
                  <a:solidFill>
                    <a:srgbClr val="FF0000"/>
                  </a:solidFill>
                  <a:latin typeface="Nunito Black" pitchFamily="2" charset="0"/>
                </a:rPr>
                <a:t>C</a:t>
              </a:r>
              <a:r>
                <a:rPr lang="vi-VN" sz="2100" dirty="0">
                  <a:solidFill>
                    <a:srgbClr val="FF0000"/>
                  </a:solidFill>
                  <a:latin typeface="Nunito Black" pitchFamily="2" charset="0"/>
                </a:rPr>
                <a:t>họn tiếng </a:t>
              </a:r>
              <a:r>
                <a:rPr lang="en-US" sz="2100" dirty="0" err="1">
                  <a:solidFill>
                    <a:srgbClr val="FF0000"/>
                  </a:solidFill>
                  <a:latin typeface="Nunito Black" pitchFamily="2" charset="0"/>
                </a:rPr>
                <a:t>trong</a:t>
              </a:r>
              <a:r>
                <a:rPr lang="en-US" sz="21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unito Black" pitchFamily="2" charset="0"/>
                </a:rPr>
                <a:t>bông</a:t>
              </a:r>
              <a:r>
                <a:rPr lang="en-US" sz="21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unito Black" pitchFamily="2" charset="0"/>
                </a:rPr>
                <a:t>hoa</a:t>
              </a:r>
              <a:r>
                <a:rPr lang="en-US" sz="21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unito Black" pitchFamily="2" charset="0"/>
                </a:rPr>
                <a:t>thay</a:t>
              </a:r>
              <a:r>
                <a:rPr lang="vi-VN" sz="2100" dirty="0">
                  <a:solidFill>
                    <a:srgbClr val="FF0000"/>
                  </a:solidFill>
                  <a:latin typeface="Nunito Black" pitchFamily="2" charset="0"/>
                </a:rPr>
                <a:t> cho</a:t>
              </a:r>
              <a:r>
                <a:rPr lang="en-US" sz="21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unito Black" pitchFamily="2" charset="0"/>
                </a:rPr>
                <a:t>mỗi</a:t>
              </a:r>
              <a:r>
                <a:rPr lang="vi-VN" sz="2100" dirty="0">
                  <a:solidFill>
                    <a:srgbClr val="FF0000"/>
                  </a:solidFill>
                  <a:latin typeface="Nunito Black" pitchFamily="2" charset="0"/>
                </a:rPr>
                <a:t> ô vuông</a:t>
              </a:r>
              <a:r>
                <a:rPr lang="en-US" sz="2100" dirty="0">
                  <a:solidFill>
                    <a:srgbClr val="FF0000"/>
                  </a:solidFill>
                  <a:latin typeface="Nunito Black" pitchFamily="2" charset="0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432" y="2187898"/>
            <a:ext cx="1694554" cy="9981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0727" y="2219408"/>
            <a:ext cx="1694554" cy="998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747" y="3947750"/>
            <a:ext cx="2047605" cy="19622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7425" y="2471527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1263" y="2492752"/>
            <a:ext cx="8723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endParaRPr lang="en-US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3906 0.215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11862 0.3386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/>
      <p:bldP spid="12" grpId="1"/>
      <p:bldP spid="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0697">
            <a:off x="-1009263" y="1543245"/>
            <a:ext cx="3507286" cy="396542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15428" y="1094414"/>
            <a:ext cx="7170345" cy="864128"/>
            <a:chOff x="-91768" y="253878"/>
            <a:chExt cx="10567274" cy="12021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1768" y="253878"/>
              <a:ext cx="10567274" cy="9102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8576" y="428423"/>
              <a:ext cx="9696673" cy="102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3.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Viết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vào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vở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1 – 2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câu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đã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hoàn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thành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ở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bài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unito Black" pitchFamily="2" charset="0"/>
                </a:rPr>
                <a:t>tập</a:t>
              </a:r>
              <a:r>
                <a:rPr lang="en-US" sz="2100" dirty="0">
                  <a:solidFill>
                    <a:srgbClr val="000000"/>
                  </a:solidFill>
                  <a:latin typeface="Nunito Black" pitchFamily="2" charset="0"/>
                </a:rPr>
                <a:t> 2.</a:t>
              </a:r>
              <a:endParaRPr lang="en-US" sz="2100" dirty="0">
                <a:latin typeface="Nunito Black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36947" y="2021392"/>
            <a:ext cx="6463619" cy="3319940"/>
            <a:chOff x="2182596" y="1552188"/>
            <a:chExt cx="8618158" cy="4426587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1F5DE69-3E49-23C9-64D5-38174C5465FD}"/>
                </a:ext>
              </a:extLst>
            </p:cNvPr>
            <p:cNvSpPr/>
            <p:nvPr/>
          </p:nvSpPr>
          <p:spPr>
            <a:xfrm flipH="1">
              <a:off x="2182596" y="1552188"/>
              <a:ext cx="8618155" cy="4426587"/>
            </a:xfrm>
            <a:prstGeom prst="wedgeRoundRectCallout">
              <a:avLst>
                <a:gd name="adj1" fmla="val -21647"/>
                <a:gd name="adj2" fmla="val 49662"/>
                <a:gd name="adj3" fmla="val 16667"/>
              </a:avLst>
            </a:prstGeom>
            <a:noFill/>
            <a:ln w="57150">
              <a:solidFill>
                <a:srgbClr val="FF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41387" y="1780321"/>
              <a:ext cx="8359367" cy="4001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Trong vườn, cây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lựu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sai 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trĩu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quả.</a:t>
              </a:r>
            </a:p>
            <a:p>
              <a:pPr algn="just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Mẹ 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bé lên nương.</a:t>
              </a:r>
            </a:p>
            <a:p>
              <a:pPr algn="just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Đàn chim sà xuống cây bằng lăng, hót 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líu lo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Bàn tay khéo léo của bố đã 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biến 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 mảnh gỗ vụn thành máy bay, ô tô, con vịt,…</a:t>
              </a:r>
            </a:p>
            <a:p>
              <a:pPr algn="just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Mẹ bảo Duy không nên lười 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biếng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phải chăm tập thể dục hàng ngày.</a:t>
              </a:r>
            </a:p>
            <a:p>
              <a:pPr algn="just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Anh Dũng giả làm 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kêu của các con vật rất giỏi.</a:t>
              </a:r>
            </a:p>
            <a:p>
              <a:pPr algn="just"/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Ở lớp, Mai và Hà là đôi bạn cùng </a:t>
              </a:r>
              <a:r>
                <a:rPr lang="vi-VN" sz="21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tiến</a:t>
              </a:r>
              <a:r>
                <a:rPr lang="vi-VN" sz="2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63C92D-84AA-4FBF-4C07-278825C6C1AC}"/>
              </a:ext>
            </a:extLst>
          </p:cNvPr>
          <p:cNvGrpSpPr/>
          <p:nvPr/>
        </p:nvGrpSpPr>
        <p:grpSpPr>
          <a:xfrm>
            <a:off x="6383522" y="1421551"/>
            <a:ext cx="2812803" cy="2318578"/>
            <a:chOff x="1545679" y="3000073"/>
            <a:chExt cx="4475728" cy="2835754"/>
          </a:xfrm>
        </p:grpSpPr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58245217-77D1-04F5-1A0F-ACEC991A9615}"/>
                </a:ext>
              </a:extLst>
            </p:cNvPr>
            <p:cNvSpPr/>
            <p:nvPr/>
          </p:nvSpPr>
          <p:spPr>
            <a:xfrm>
              <a:off x="1545679" y="3000073"/>
              <a:ext cx="4475728" cy="2074698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1875" b="1" kern="0">
                <a:solidFill>
                  <a:srgbClr val="FFFFFF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BD5560-E7D2-6AC8-9D2C-A6505DFA0F3C}"/>
                </a:ext>
              </a:extLst>
            </p:cNvPr>
            <p:cNvSpPr txBox="1"/>
            <p:nvPr/>
          </p:nvSpPr>
          <p:spPr>
            <a:xfrm>
              <a:off x="1760290" y="3056846"/>
              <a:ext cx="4177857" cy="2778981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300" b="1" kern="0" dirty="0" err="1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Chọn</a:t>
              </a:r>
              <a:r>
                <a:rPr lang="en-US" sz="3300" b="1" kern="0" dirty="0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1-2 </a:t>
              </a:r>
              <a:r>
                <a:rPr lang="en-US" sz="3300" b="1" kern="0" dirty="0" err="1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câu</a:t>
              </a:r>
              <a:r>
                <a:rPr lang="en-US" sz="3300" b="1" kern="0" dirty="0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viết</a:t>
              </a:r>
              <a:r>
                <a:rPr lang="en-US" sz="3300" b="1" kern="0" dirty="0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vào</a:t>
              </a:r>
              <a:r>
                <a:rPr lang="en-US" sz="3300" b="1" kern="0" dirty="0">
                  <a:solidFill>
                    <a:srgbClr val="FF0000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33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vở</a:t>
              </a:r>
              <a:endParaRPr lang="vi-VN" sz="33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232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29192" y="2136338"/>
            <a:ext cx="4814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vi-V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7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431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Cambria</vt:lpstr>
      <vt:lpstr>Great Vibes</vt:lpstr>
      <vt:lpstr>Nunito Black</vt:lpstr>
      <vt:lpstr>Open Sans</vt:lpstr>
      <vt:lpstr>Times New Roman</vt:lpstr>
      <vt:lpstr>UTM Avo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PHẠM THỊ MINH CHÂU</cp:lastModifiedBy>
  <cp:revision>69</cp:revision>
  <dcterms:created xsi:type="dcterms:W3CDTF">2022-01-05T08:11:04Z</dcterms:created>
  <dcterms:modified xsi:type="dcterms:W3CDTF">2023-11-13T14:40:14Z</dcterms:modified>
</cp:coreProperties>
</file>