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736" r:id="rId5"/>
  </p:sldMasterIdLst>
  <p:notesMasterIdLst>
    <p:notesMasterId r:id="rId21"/>
  </p:notesMasterIdLst>
  <p:sldIdLst>
    <p:sldId id="271" r:id="rId6"/>
    <p:sldId id="296" r:id="rId7"/>
    <p:sldId id="257" r:id="rId8"/>
    <p:sldId id="259" r:id="rId9"/>
    <p:sldId id="258" r:id="rId10"/>
    <p:sldId id="260" r:id="rId11"/>
    <p:sldId id="261" r:id="rId12"/>
    <p:sldId id="262" r:id="rId13"/>
    <p:sldId id="266" r:id="rId14"/>
    <p:sldId id="298" r:id="rId15"/>
    <p:sldId id="301" r:id="rId16"/>
    <p:sldId id="302" r:id="rId17"/>
    <p:sldId id="306" r:id="rId18"/>
    <p:sldId id="305" r:id="rId19"/>
    <p:sldId id="3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0" autoAdjust="0"/>
    <p:restoredTop sz="94660"/>
  </p:normalViewPr>
  <p:slideViewPr>
    <p:cSldViewPr snapToGrid="0">
      <p:cViewPr varScale="1">
        <p:scale>
          <a:sx n="80" d="100"/>
          <a:sy n="80" d="100"/>
        </p:scale>
        <p:origin x="52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2</a:t>
            </a:fld>
            <a:endParaRPr lang="zh-CN" altLang="en-US"/>
          </a:p>
        </p:txBody>
      </p:sp>
    </p:spTree>
    <p:extLst>
      <p:ext uri="{BB962C8B-B14F-4D97-AF65-F5344CB8AC3E}">
        <p14:creationId xmlns:p14="http://schemas.microsoft.com/office/powerpoint/2010/main" val="118442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10</a:t>
            </a:fld>
            <a:endParaRPr lang="zh-CN" altLang="en-US"/>
          </a:p>
        </p:txBody>
      </p:sp>
    </p:spTree>
    <p:extLst>
      <p:ext uri="{BB962C8B-B14F-4D97-AF65-F5344CB8AC3E}">
        <p14:creationId xmlns:p14="http://schemas.microsoft.com/office/powerpoint/2010/main" val="89519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13</a:t>
            </a:fld>
            <a:endParaRPr lang="zh-CN" altLang="en-US"/>
          </a:p>
        </p:txBody>
      </p:sp>
    </p:spTree>
    <p:extLst>
      <p:ext uri="{BB962C8B-B14F-4D97-AF65-F5344CB8AC3E}">
        <p14:creationId xmlns:p14="http://schemas.microsoft.com/office/powerpoint/2010/main" val="144571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15</a:t>
            </a:fld>
            <a:endParaRPr lang="zh-CN" altLang="en-US"/>
          </a:p>
        </p:txBody>
      </p:sp>
    </p:spTree>
    <p:extLst>
      <p:ext uri="{BB962C8B-B14F-4D97-AF65-F5344CB8AC3E}">
        <p14:creationId xmlns:p14="http://schemas.microsoft.com/office/powerpoint/2010/main" val="35598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4/5/2025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jpeg"/><Relationship Id="rId15" Type="http://schemas.microsoft.com/office/2007/relationships/hdphoto" Target="../media/hdphoto4.wdp"/><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8.wdp"/><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20.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3.png"/><Relationship Id="rId17" Type="http://schemas.openxmlformats.org/officeDocument/2006/relationships/slide" Target="slide6.xml"/><Relationship Id="rId25" Type="http://schemas.microsoft.com/office/2007/relationships/hdphoto" Target="../media/hdphoto13.wdp"/><Relationship Id="rId33" Type="http://schemas.openxmlformats.org/officeDocument/2006/relationships/image" Target="../media/image32.png"/><Relationship Id="rId2" Type="http://schemas.openxmlformats.org/officeDocument/2006/relationships/image" Target="../media/image19.jpeg"/><Relationship Id="rId16" Type="http://schemas.microsoft.com/office/2007/relationships/hdphoto" Target="../media/hdphoto9.wdp"/><Relationship Id="rId20" Type="http://schemas.openxmlformats.org/officeDocument/2006/relationships/image" Target="../media/image26.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slide" Target="slide8.xml"/><Relationship Id="rId24" Type="http://schemas.openxmlformats.org/officeDocument/2006/relationships/image" Target="../media/image28.png"/><Relationship Id="rId32" Type="http://schemas.openxmlformats.org/officeDocument/2006/relationships/image" Target="../media/image31.gif"/><Relationship Id="rId5" Type="http://schemas.openxmlformats.org/officeDocument/2006/relationships/slide" Target="slide5.xml"/><Relationship Id="rId15" Type="http://schemas.openxmlformats.org/officeDocument/2006/relationships/image" Target="../media/image24.png"/><Relationship Id="rId23" Type="http://schemas.microsoft.com/office/2007/relationships/hdphoto" Target="../media/hdphoto12.wdp"/><Relationship Id="rId28" Type="http://schemas.openxmlformats.org/officeDocument/2006/relationships/image" Target="../media/image12.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2.png"/><Relationship Id="rId14" Type="http://schemas.openxmlformats.org/officeDocument/2006/relationships/slide" Target="slide9.xml"/><Relationship Id="rId22" Type="http://schemas.openxmlformats.org/officeDocument/2006/relationships/image" Target="../media/image27.png"/><Relationship Id="rId27" Type="http://schemas.microsoft.com/office/2007/relationships/hdphoto" Target="../media/hdphoto14.wdp"/><Relationship Id="rId30" Type="http://schemas.openxmlformats.org/officeDocument/2006/relationships/image" Target="../media/image30.png"/><Relationship Id="rId35" Type="http://schemas.openxmlformats.org/officeDocument/2006/relationships/image" Target="../media/image33.gif"/></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6.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18.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6.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4.png"/><Relationship Id="rId4" Type="http://schemas.openxmlformats.org/officeDocument/2006/relationships/image" Target="../media/image3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6.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36.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6.png"/><Relationship Id="rId4" Type="http://schemas.microsoft.com/office/2007/relationships/hdphoto" Target="../media/hdphoto17.wdp"/><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139"/>
            <a:ext cx="12192000" cy="6272753"/>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423" y="0"/>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737" y="4785384"/>
            <a:ext cx="2296413" cy="2296413"/>
          </a:xfrm>
          <a:prstGeom prst="rect">
            <a:avLst/>
          </a:prstGeom>
        </p:spPr>
      </p:pic>
      <p:sp>
        <p:nvSpPr>
          <p:cNvPr id="2" name="Rectangle 1">
            <a:extLst>
              <a:ext uri="{FF2B5EF4-FFF2-40B4-BE49-F238E27FC236}">
                <a16:creationId xmlns:a16="http://schemas.microsoft.com/office/drawing/2014/main" id="{CDE4965A-D87F-A484-BFE6-0F11C010709D}"/>
              </a:ext>
            </a:extLst>
          </p:cNvPr>
          <p:cNvSpPr/>
          <p:nvPr/>
        </p:nvSpPr>
        <p:spPr>
          <a:xfrm>
            <a:off x="1084028" y="1048657"/>
            <a:ext cx="10302949" cy="954107"/>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solidFill>
                    <a:srgbClr val="FF0000"/>
                  </a:solidFill>
                </a:ln>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UBND </a:t>
            </a:r>
            <a:r>
              <a:rPr kumimoji="0" lang="en-US" sz="2800" b="1" i="0" u="none" strike="noStrike" kern="1200" cap="none" spc="0" normalizeH="0" baseline="0" noProof="0" dirty="0" err="1">
                <a:ln w="11430">
                  <a:solidFill>
                    <a:srgbClr val="FF0000"/>
                  </a:solidFill>
                </a:ln>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Huyện</a:t>
            </a:r>
            <a:r>
              <a:rPr kumimoji="0" lang="en-US" sz="2800" b="1" i="0" u="none" strike="noStrike" kern="1200" cap="none" spc="0" normalizeH="0" baseline="0" noProof="0" dirty="0">
                <a:ln w="11430">
                  <a:solidFill>
                    <a:srgbClr val="FF0000"/>
                  </a:solidFill>
                </a:ln>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 An Dương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Trường </a:t>
            </a:r>
            <a:r>
              <a:rPr lang="en-US" sz="28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Tiểu</a:t>
            </a:r>
            <a:r>
              <a:rPr lang="en-US" sz="28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28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An Hồng</a:t>
            </a:r>
            <a:r>
              <a:rPr kumimoji="0" lang="en-US" sz="2800" b="1" i="0" u="none" strike="noStrike" kern="1200" cap="none" spc="0" normalizeH="0" baseline="0" noProof="0" dirty="0">
                <a:ln w="11430">
                  <a:solidFill>
                    <a:srgbClr val="FF0000"/>
                  </a:solidFill>
                </a:ln>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 </a:t>
            </a:r>
          </a:p>
        </p:txBody>
      </p:sp>
      <p:sp>
        <p:nvSpPr>
          <p:cNvPr id="8" name="Content Placeholder 2">
            <a:extLst>
              <a:ext uri="{FF2B5EF4-FFF2-40B4-BE49-F238E27FC236}">
                <a16:creationId xmlns:a16="http://schemas.microsoft.com/office/drawing/2014/main" id="{43BD31D4-5BC8-1127-BEED-784BE3377B20}"/>
              </a:ext>
            </a:extLst>
          </p:cNvPr>
          <p:cNvSpPr txBox="1">
            <a:spLocks/>
          </p:cNvSpPr>
          <p:nvPr/>
        </p:nvSpPr>
        <p:spPr>
          <a:xfrm>
            <a:off x="2991036" y="2438708"/>
            <a:ext cx="5747814" cy="1280958"/>
          </a:xfrm>
          <a:prstGeom prst="rect">
            <a:avLst/>
          </a:prstGeom>
        </p:spPr>
        <p:txBody>
          <a:bodyPr vert="horz" lIns="91440" tIns="45720" rIns="91440" bIns="45720" rtlCol="0">
            <a:normAutofit fontScale="85000" lnSpcReduction="20000"/>
          </a:bodyPr>
          <a:lstStyle>
            <a:lvl1pPr marL="0" indent="0" algn="ctr" defTabSz="1219200" rtl="0" eaLnBrk="1" latinLnBrk="0" hangingPunct="1">
              <a:spcBef>
                <a:spcPct val="20000"/>
              </a:spcBef>
              <a:buFont typeface="Arial" panose="020B0604020202020204" pitchFamily="34" charset="0"/>
              <a:buNone/>
              <a:defRPr sz="4265" kern="1200">
                <a:solidFill>
                  <a:schemeClr val="tx1">
                    <a:tint val="75000"/>
                  </a:schemeClr>
                </a:solidFill>
                <a:latin typeface="+mn-lt"/>
                <a:ea typeface="+mn-ea"/>
                <a:cs typeface="+mn-cs"/>
              </a:defRPr>
            </a:lvl1pPr>
            <a:lvl2pPr marL="609600" indent="0" algn="ctr" defTabSz="1219200" rtl="0" eaLnBrk="1" latinLnBrk="0" hangingPunct="1">
              <a:spcBef>
                <a:spcPct val="20000"/>
              </a:spcBef>
              <a:buFont typeface="Arial" panose="020B0604020202020204" pitchFamily="34" charset="0"/>
              <a:buNone/>
              <a:defRPr sz="3735" kern="1200">
                <a:solidFill>
                  <a:schemeClr val="tx1">
                    <a:tint val="75000"/>
                  </a:schemeClr>
                </a:solidFill>
                <a:latin typeface="+mn-lt"/>
                <a:ea typeface="+mn-ea"/>
                <a:cs typeface="+mn-cs"/>
              </a:defRPr>
            </a:lvl2pPr>
            <a:lvl3pPr marL="1219200" indent="0" algn="ctr" defTabSz="12192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3pPr>
            <a:lvl4pPr marL="18288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4pPr>
            <a:lvl5pPr marL="24384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5pPr>
            <a:lvl6pPr marL="30480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6pPr>
            <a:lvl7pPr marL="36576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7pPr>
            <a:lvl8pPr marL="42672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8pPr>
            <a:lvl9pPr marL="48768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9pPr>
          </a:lstStyle>
          <a:p>
            <a:pPr marL="457200" marR="0" lvl="1" indent="0" algn="ctr" defTabSz="457200" rtl="0" eaLnBrk="1" fontAlgn="base" latinLnBrk="0" hangingPunct="1">
              <a:lnSpc>
                <a:spcPct val="100000"/>
              </a:lnSpc>
              <a:spcBef>
                <a:spcPct val="20000"/>
              </a:spcBef>
              <a:spcAft>
                <a:spcPts val="0"/>
              </a:spcAft>
              <a:buClrTx/>
              <a:buSzTx/>
              <a:buFontTx/>
              <a:buNone/>
              <a:tabLst/>
              <a:defRPr/>
            </a:pPr>
            <a:r>
              <a:rPr kumimoji="0" lang="en-US" altLang="zh-CN"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rPr>
              <a:t>Môn: </a:t>
            </a:r>
            <a:r>
              <a:rPr kumimoji="0" lang="en-US" altLang="zh-CN" sz="48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rPr>
              <a:t>Tiếng</a:t>
            </a:r>
            <a:r>
              <a:rPr kumimoji="0" lang="en-US" altLang="zh-CN"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rPr>
              <a:t> Việt 2</a:t>
            </a:r>
          </a:p>
          <a:p>
            <a:pPr marL="457200" marR="0" lvl="1" indent="0" algn="ctr" defTabSz="457200" rtl="0" eaLnBrk="1" fontAlgn="base" latinLnBrk="0" hangingPunct="1">
              <a:lnSpc>
                <a:spcPct val="100000"/>
              </a:lnSpc>
              <a:spcBef>
                <a:spcPct val="20000"/>
              </a:spcBef>
              <a:spcAft>
                <a:spcPts val="0"/>
              </a:spcAft>
              <a:buClrTx/>
              <a:buSzTx/>
              <a:buFontTx/>
              <a:buNone/>
              <a:tabLst/>
              <a:defRPr/>
            </a:pPr>
            <a:r>
              <a:rPr kumimoji="0" lang="en-US" altLang="zh-CN" sz="4800" b="1" i="0" u="none" strike="noStrike" kern="1200" cap="none" spc="0" normalizeH="0" baseline="0" noProof="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rPr>
              <a:t>ĐỌC: TỚ NHỚ CẬU</a:t>
            </a:r>
            <a:endParaRPr kumimoji="0" lang="en-US" altLang="zh-CN"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endParaRPr>
          </a:p>
          <a:p>
            <a:pPr marL="457200" marR="0" lvl="1" indent="0" algn="ctr" defTabSz="457200" rtl="0" eaLnBrk="1" fontAlgn="base" latinLnBrk="0" hangingPunct="1">
              <a:lnSpc>
                <a:spcPct val="100000"/>
              </a:lnSpc>
              <a:spcBef>
                <a:spcPct val="20000"/>
              </a:spcBef>
              <a:spcAft>
                <a:spcPts val="0"/>
              </a:spcAft>
              <a:buClrTx/>
              <a:buSzTx/>
              <a:buFontTx/>
              <a:buNone/>
              <a:tabLst/>
              <a:defRPr/>
            </a:pPr>
            <a:endParaRPr kumimoji="0" lang="en-US" altLang="zh-CN"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endParaRPr>
          </a:p>
          <a:p>
            <a:pPr marL="457200" marR="0" lvl="1" indent="0" algn="ctr" defTabSz="457200" rtl="0" eaLnBrk="1" fontAlgn="base" latinLnBrk="0" hangingPunct="1">
              <a:lnSpc>
                <a:spcPct val="100000"/>
              </a:lnSpc>
              <a:spcBef>
                <a:spcPct val="20000"/>
              </a:spcBef>
              <a:spcAft>
                <a:spcPts val="0"/>
              </a:spcAft>
              <a:buClrTx/>
              <a:buSzTx/>
              <a:buFontTx/>
              <a:buNone/>
              <a:tabLst/>
              <a:defRPr/>
            </a:pPr>
            <a:endParaRPr kumimoji="0" lang="en-US" altLang="zh-CN"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endParaRPr>
          </a:p>
        </p:txBody>
      </p:sp>
      <p:sp>
        <p:nvSpPr>
          <p:cNvPr id="3" name="Rounded Rectangle 24">
            <a:extLst>
              <a:ext uri="{FF2B5EF4-FFF2-40B4-BE49-F238E27FC236}">
                <a16:creationId xmlns:a16="http://schemas.microsoft.com/office/drawing/2014/main" id="{45156564-9DF7-AC92-7DC7-D6906B845DAE}"/>
              </a:ext>
            </a:extLst>
          </p:cNvPr>
          <p:cNvSpPr/>
          <p:nvPr/>
        </p:nvSpPr>
        <p:spPr>
          <a:xfrm>
            <a:off x="4368792" y="3788222"/>
            <a:ext cx="5859378" cy="1280958"/>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Giáo</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Đặng Thị </a:t>
            </a:r>
            <a:r>
              <a:rPr lang="en-US" sz="28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Hân</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914400" algn="l" defTabSz="914400" rtl="0" eaLnBrk="1" fontAlgn="auto" latinLnBrk="0" hangingPunct="1">
              <a:lnSpc>
                <a:spcPct val="13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sinh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1974</a:t>
            </a:r>
          </a:p>
        </p:txBody>
      </p:sp>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942c5803785d49a0cdf446b75c7280d"/>
          <p:cNvPicPr>
            <a:picLocks noChangeAspect="1"/>
          </p:cNvPicPr>
          <p:nvPr/>
        </p:nvPicPr>
        <p:blipFill>
          <a:blip r:embed="rId3"/>
          <a:stretch>
            <a:fillRect/>
          </a:stretch>
        </p:blipFill>
        <p:spPr>
          <a:xfrm>
            <a:off x="1970346" y="557939"/>
            <a:ext cx="10065443" cy="6092438"/>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latin typeface="Cambria" panose="02040503050406030204" pitchFamily="18" charset="0"/>
              <a:ea typeface="Cambria" panose="02040503050406030204" pitchFamily="18" charset="0"/>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latin typeface="Cambria" panose="02040503050406030204" pitchFamily="18" charset="0"/>
              <a:ea typeface="Cambria" panose="02040503050406030204" pitchFamily="18" charset="0"/>
            </a:endParaRPr>
          </a:p>
        </p:txBody>
      </p:sp>
      <p:grpSp>
        <p:nvGrpSpPr>
          <p:cNvPr id="23" name="Group 22">
            <a:extLst>
              <a:ext uri="{FF2B5EF4-FFF2-40B4-BE49-F238E27FC236}">
                <a16:creationId xmlns:a16="http://schemas.microsoft.com/office/drawing/2014/main" id="{FA93C040-09E5-A94E-B727-FDBF20E66304}"/>
              </a:ext>
            </a:extLst>
          </p:cNvPr>
          <p:cNvGrpSpPr/>
          <p:nvPr/>
        </p:nvGrpSpPr>
        <p:grpSpPr>
          <a:xfrm>
            <a:off x="444182" y="1185545"/>
            <a:ext cx="11072495" cy="1201717"/>
            <a:chOff x="444182" y="1185545"/>
            <a:chExt cx="11072495" cy="1201717"/>
          </a:xfrm>
        </p:grpSpPr>
        <p:sp>
          <p:nvSpPr>
            <p:cNvPr id="3" name="Rectangle 2">
              <a:extLst>
                <a:ext uri="{FF2B5EF4-FFF2-40B4-BE49-F238E27FC236}">
                  <a16:creationId xmlns:a16="http://schemas.microsoft.com/office/drawing/2014/main"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id="{C9A4C00F-82F4-6441-A751-8562B4846677}"/>
                  </a:ext>
                </a:extLst>
              </p:cNvPr>
              <p:cNvSpPr/>
              <p:nvPr/>
            </p:nvSpPr>
            <p:spPr>
              <a:xfrm>
                <a:off x="444182" y="1526355"/>
                <a:ext cx="1446429" cy="517326"/>
              </a:xfrm>
              <a:prstGeom prst="flowChartTerminator">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Times New Roman" panose="02020603050405020304" pitchFamily="18" charset="0"/>
                  </a:rPr>
                  <a:t>Đoạn</a:t>
                </a:r>
                <a:r>
                  <a:rPr lang="en-US" sz="2400" b="1" dirty="0">
                    <a:latin typeface="Cambria" panose="02040503050406030204" pitchFamily="18" charset="0"/>
                    <a:ea typeface="Cambria" panose="02040503050406030204" pitchFamily="18" charset="0"/>
                    <a:cs typeface="Times New Roman" panose="02020603050405020304" pitchFamily="18" charset="0"/>
                  </a:rPr>
                  <a:t> 1</a:t>
                </a:r>
                <a:endParaRPr lang="en-VN" sz="24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4B26A83-EA2C-6A49-A52E-E899C636B191}"/>
                  </a:ext>
                </a:extLst>
              </p:cNvPr>
              <p:cNvCxnSpPr>
                <a:stCxn id="14" idx="3"/>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37D0A8C5-176D-A043-A388-043146EDDC09}"/>
              </a:ext>
            </a:extLst>
          </p:cNvPr>
          <p:cNvSpPr txBox="1"/>
          <p:nvPr/>
        </p:nvSpPr>
        <p:spPr>
          <a:xfrm>
            <a:off x="2508534" y="732069"/>
            <a:ext cx="9138542" cy="5632311"/>
          </a:xfrm>
          <a:prstGeom prst="rect">
            <a:avLst/>
          </a:prstGeom>
          <a:noFill/>
        </p:spPr>
        <p:txBody>
          <a:bodyPr wrap="square" rtlCol="0">
            <a:spAutoFit/>
          </a:bodyPr>
          <a:lstStyle/>
          <a:p>
            <a:pPr algn="ctr"/>
            <a:r>
              <a:rPr lang="en-VN" sz="2000" b="1" dirty="0">
                <a:latin typeface="Cambria" panose="02040503050406030204" pitchFamily="18" charset="0"/>
                <a:ea typeface="Cambria" panose="02040503050406030204" pitchFamily="18" charset="0"/>
                <a:cs typeface="Times New Roman" panose="02020603050405020304" pitchFamily="18" charset="0"/>
              </a:rPr>
              <a:t>TỚ NHỚ CẬU</a:t>
            </a:r>
          </a:p>
          <a:p>
            <a:pPr algn="ctr"/>
            <a:endParaRPr lang="en-VN" sz="2000" b="1" dirty="0">
              <a:latin typeface="Cambria" panose="02040503050406030204" pitchFamily="18" charset="0"/>
              <a:ea typeface="Cambria" panose="02040503050406030204" pitchFamily="18" charset="0"/>
              <a:cs typeface="Times New Roman" panose="02020603050405020304" pitchFamily="18" charset="0"/>
            </a:endParaRPr>
          </a:p>
          <a:p>
            <a:r>
              <a:rPr lang="en-VN" sz="2000" dirty="0">
                <a:latin typeface="Cambria" panose="02040503050406030204" pitchFamily="18" charset="0"/>
                <a:ea typeface="Cambria" panose="02040503050406030204" pitchFamily="18"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endParaRPr lang="en-VN" sz="2000" dirty="0">
              <a:latin typeface="Cambria" panose="02040503050406030204" pitchFamily="18" charset="0"/>
              <a:ea typeface="Cambria" panose="02040503050406030204" pitchFamily="18" charset="0"/>
              <a:cs typeface="Times New Roman" panose="02020603050405020304" pitchFamily="18" charset="0"/>
            </a:endParaRPr>
          </a:p>
          <a:p>
            <a:r>
              <a:rPr lang="en-VN" sz="2000" dirty="0">
                <a:latin typeface="Cambria" panose="02040503050406030204" pitchFamily="18" charset="0"/>
                <a:ea typeface="Cambria" panose="02040503050406030204" pitchFamily="18"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p>
          <a:p>
            <a:endParaRPr lang="en-VN" sz="2000" dirty="0">
              <a:latin typeface="Cambria" panose="02040503050406030204" pitchFamily="18" charset="0"/>
              <a:ea typeface="Cambria" panose="02040503050406030204" pitchFamily="18" charset="0"/>
              <a:cs typeface="Times New Roman" panose="02020603050405020304" pitchFamily="18" charset="0"/>
            </a:endParaRPr>
          </a:p>
          <a:p>
            <a:r>
              <a:rPr lang="en-VN" sz="2000" dirty="0">
                <a:latin typeface="Cambria" panose="02040503050406030204" pitchFamily="18" charset="0"/>
                <a:ea typeface="Cambria" panose="02040503050406030204" pitchFamily="18" charset="0"/>
                <a:cs typeface="Times New Roman" panose="02020603050405020304" pitchFamily="18" charset="0"/>
              </a:rPr>
              <a:t>     Hôm sau, kiến ngồi bên thềm và viết thư cho sóc. Kiến không biết làm sao cho sóc biết mình rất nhớ bạn. Cậu viết: “Chào sóc!”. Nhưng kiến không định chào sóc. C</a:t>
            </a:r>
            <a:r>
              <a:rPr lang="en-US" sz="2000" dirty="0" err="1">
                <a:latin typeface="Cambria" panose="02040503050406030204" pitchFamily="18" charset="0"/>
                <a:ea typeface="Cambria" panose="02040503050406030204" pitchFamily="18" charset="0"/>
                <a:cs typeface="Times New Roman" panose="02020603050405020304" pitchFamily="18" charset="0"/>
              </a:rPr>
              <a:t>ậ</a:t>
            </a:r>
            <a:r>
              <a:rPr lang="en-VN" sz="20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2000" dirty="0">
                <a:latin typeface="Cambria" panose="02040503050406030204" pitchFamily="18" charset="0"/>
                <a:ea typeface="Cambria" panose="02040503050406030204" pitchFamily="18" charset="0"/>
                <a:cs typeface="Times New Roman" panose="02020603050405020304" pitchFamily="18" charset="0"/>
              </a:rPr>
              <a:t>m</a:t>
            </a:r>
            <a:r>
              <a:rPr lang="en-VN" sz="20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p>
          <a:p>
            <a:br>
              <a:rPr lang="en-VN" sz="2000" dirty="0">
                <a:latin typeface="Cambria" panose="02040503050406030204" pitchFamily="18" charset="0"/>
                <a:ea typeface="Cambria" panose="02040503050406030204" pitchFamily="18" charset="0"/>
                <a:cs typeface="Times New Roman" panose="02020603050405020304" pitchFamily="18" charset="0"/>
              </a:rPr>
            </a:br>
            <a:r>
              <a:rPr lang="en-VN" sz="20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grpSp>
        <p:nvGrpSpPr>
          <p:cNvPr id="24" name="Group 23">
            <a:extLst>
              <a:ext uri="{FF2B5EF4-FFF2-40B4-BE49-F238E27FC236}">
                <a16:creationId xmlns:a16="http://schemas.microsoft.com/office/drawing/2014/main" id="{E7107947-9D15-A147-8A0A-392D9ACC0141}"/>
              </a:ext>
            </a:extLst>
          </p:cNvPr>
          <p:cNvGrpSpPr/>
          <p:nvPr/>
        </p:nvGrpSpPr>
        <p:grpSpPr>
          <a:xfrm>
            <a:off x="444183" y="2530038"/>
            <a:ext cx="11138216" cy="1201717"/>
            <a:chOff x="444183" y="2530038"/>
            <a:chExt cx="11138216" cy="1201717"/>
          </a:xfrm>
        </p:grpSpPr>
        <p:sp>
          <p:nvSpPr>
            <p:cNvPr id="11" name="Terminator 10">
              <a:extLst>
                <a:ext uri="{FF2B5EF4-FFF2-40B4-BE49-F238E27FC236}">
                  <a16:creationId xmlns:a16="http://schemas.microsoft.com/office/drawing/2014/main" id="{0ABF04C6-C401-2946-971C-E4F7676AA5D9}"/>
                </a:ext>
              </a:extLst>
            </p:cNvPr>
            <p:cNvSpPr/>
            <p:nvPr/>
          </p:nvSpPr>
          <p:spPr>
            <a:xfrm>
              <a:off x="444183" y="2872233"/>
              <a:ext cx="1446429" cy="517326"/>
            </a:xfrm>
            <a:prstGeom prst="flowChartTerminator">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Times New Roman" panose="02020603050405020304" pitchFamily="18" charset="0"/>
                </a:rPr>
                <a:t>Đoạn</a:t>
              </a:r>
              <a:r>
                <a:rPr lang="en-US" sz="2400" b="1" dirty="0">
                  <a:latin typeface="Cambria" panose="02040503050406030204" pitchFamily="18" charset="0"/>
                  <a:ea typeface="Cambria" panose="02040503050406030204" pitchFamily="18" charset="0"/>
                  <a:cs typeface="Times New Roman" panose="02020603050405020304" pitchFamily="18" charset="0"/>
                </a:rPr>
                <a:t> 2</a:t>
              </a:r>
              <a:endParaRPr lang="en-VN" sz="24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9C9E9D72-1F68-6E43-8D09-85FDBC109765}"/>
              </a:ext>
            </a:extLst>
          </p:cNvPr>
          <p:cNvGrpSpPr/>
          <p:nvPr/>
        </p:nvGrpSpPr>
        <p:grpSpPr>
          <a:xfrm>
            <a:off x="461010" y="3816943"/>
            <a:ext cx="11133152" cy="1650940"/>
            <a:chOff x="449248" y="3835460"/>
            <a:chExt cx="11133152" cy="1650940"/>
          </a:xfrm>
        </p:grpSpPr>
        <p:sp>
          <p:nvSpPr>
            <p:cNvPr id="12" name="Terminator 11">
              <a:extLst>
                <a:ext uri="{FF2B5EF4-FFF2-40B4-BE49-F238E27FC236}">
                  <a16:creationId xmlns:a16="http://schemas.microsoft.com/office/drawing/2014/main" id="{11D90AC7-2218-9E41-8E14-77E12DD93E88}"/>
                </a:ext>
              </a:extLst>
            </p:cNvPr>
            <p:cNvSpPr/>
            <p:nvPr/>
          </p:nvSpPr>
          <p:spPr>
            <a:xfrm>
              <a:off x="449248" y="4402267"/>
              <a:ext cx="1446429" cy="517326"/>
            </a:xfrm>
            <a:prstGeom prst="flowChartTerminator">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Times New Roman" panose="02020603050405020304" pitchFamily="18" charset="0"/>
                </a:rPr>
                <a:t>Đoạn</a:t>
              </a:r>
              <a:r>
                <a:rPr lang="en-US" sz="2400" b="1" dirty="0">
                  <a:latin typeface="Cambria" panose="02040503050406030204" pitchFamily="18" charset="0"/>
                  <a:ea typeface="Cambria" panose="02040503050406030204" pitchFamily="18" charset="0"/>
                  <a:cs typeface="Times New Roman" panose="02020603050405020304" pitchFamily="18" charset="0"/>
                </a:rPr>
                <a:t> 3</a:t>
              </a:r>
              <a:endParaRPr lang="en-VN" sz="24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02B4605-0693-B64E-B6B7-A6727953168F}"/>
                </a:ext>
              </a:extLst>
            </p:cNvPr>
            <p:cNvSpPr/>
            <p:nvPr/>
          </p:nvSpPr>
          <p:spPr>
            <a:xfrm>
              <a:off x="2563091" y="3835460"/>
              <a:ext cx="9019309" cy="1650940"/>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8106D6D8-2E77-5F4B-A88D-1D26EB25539F}"/>
                </a:ext>
              </a:extLst>
            </p:cNvPr>
            <p:cNvCxnSpPr/>
            <p:nvPr/>
          </p:nvCxnSpPr>
          <p:spPr>
            <a:xfrm>
              <a:off x="1890610" y="466093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BFBCB23-4301-C34B-B487-2A17D1E80C5E}"/>
              </a:ext>
            </a:extLst>
          </p:cNvPr>
          <p:cNvGrpSpPr/>
          <p:nvPr/>
        </p:nvGrpSpPr>
        <p:grpSpPr>
          <a:xfrm>
            <a:off x="461010" y="5568984"/>
            <a:ext cx="11121389" cy="731078"/>
            <a:chOff x="461010" y="5568984"/>
            <a:chExt cx="11121389" cy="731078"/>
          </a:xfrm>
        </p:grpSpPr>
        <p:sp>
          <p:nvSpPr>
            <p:cNvPr id="17" name="Rectangle 16">
              <a:extLst>
                <a:ext uri="{FF2B5EF4-FFF2-40B4-BE49-F238E27FC236}">
                  <a16:creationId xmlns:a16="http://schemas.microsoft.com/office/drawing/2014/main" id="{E9A3A0E4-68C2-D04C-B325-A0CF55E3B834}"/>
                </a:ext>
              </a:extLst>
            </p:cNvPr>
            <p:cNvSpPr/>
            <p:nvPr/>
          </p:nvSpPr>
          <p:spPr>
            <a:xfrm>
              <a:off x="2563090" y="5568984"/>
              <a:ext cx="9019309" cy="731078"/>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latin typeface="Cambria" panose="02040503050406030204" pitchFamily="18" charset="0"/>
                <a:ea typeface="Cambria" panose="02040503050406030204" pitchFamily="18" charset="0"/>
              </a:endParaRPr>
            </a:p>
          </p:txBody>
        </p:sp>
        <p:sp>
          <p:nvSpPr>
            <p:cNvPr id="13" name="Terminator 12">
              <a:extLst>
                <a:ext uri="{FF2B5EF4-FFF2-40B4-BE49-F238E27FC236}">
                  <a16:creationId xmlns:a16="http://schemas.microsoft.com/office/drawing/2014/main" id="{4DC9D65F-0DB1-2C4F-A315-A4424D839A08}"/>
                </a:ext>
              </a:extLst>
            </p:cNvPr>
            <p:cNvSpPr/>
            <p:nvPr/>
          </p:nvSpPr>
          <p:spPr>
            <a:xfrm>
              <a:off x="461010" y="5673638"/>
              <a:ext cx="1429602" cy="517326"/>
            </a:xfrm>
            <a:prstGeom prst="flowChartTerminator">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Times New Roman" panose="02020603050405020304" pitchFamily="18" charset="0"/>
                </a:rPr>
                <a:t>Đoạn</a:t>
              </a:r>
              <a:r>
                <a:rPr lang="en-US" sz="2400" b="1" dirty="0">
                  <a:latin typeface="Cambria" panose="02040503050406030204" pitchFamily="18" charset="0"/>
                  <a:ea typeface="Cambria" panose="02040503050406030204" pitchFamily="18" charset="0"/>
                  <a:cs typeface="Times New Roman" panose="02020603050405020304" pitchFamily="18" charset="0"/>
                </a:rPr>
                <a:t> 4</a:t>
              </a:r>
              <a:endParaRPr lang="en-VN" sz="24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7B0AAA3F-CAF5-9F45-9C9F-9EFC8D3D3763}"/>
                </a:ext>
              </a:extLst>
            </p:cNvPr>
            <p:cNvCxnSpPr/>
            <p:nvPr/>
          </p:nvCxnSpPr>
          <p:spPr>
            <a:xfrm>
              <a:off x="1900732" y="5932301"/>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Oval Callout 20">
            <a:extLst>
              <a:ext uri="{FF2B5EF4-FFF2-40B4-BE49-F238E27FC236}">
                <a16:creationId xmlns:a16="http://schemas.microsoft.com/office/drawing/2014/main" id="{363B13F3-8821-504E-B333-ACEBB2951E77}"/>
              </a:ext>
            </a:extLst>
          </p:cNvPr>
          <p:cNvSpPr/>
          <p:nvPr/>
        </p:nvSpPr>
        <p:spPr>
          <a:xfrm>
            <a:off x="156210" y="157608"/>
            <a:ext cx="2521799" cy="1083010"/>
          </a:xfrm>
          <a:prstGeom prst="wedgeEllipseCallou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latin typeface="Cambria" panose="02040503050406030204" pitchFamily="18" charset="0"/>
                <a:ea typeface="Cambria" panose="02040503050406030204" pitchFamily="18" charset="0"/>
                <a:cs typeface="Times New Roman" panose="02020603050405020304" pitchFamily="18" charset="0"/>
              </a:rPr>
              <a:t>Văn bản gồm 4 đoạn</a:t>
            </a:r>
          </a:p>
        </p:txBody>
      </p:sp>
    </p:spTree>
    <p:extLst>
      <p:ext uri="{BB962C8B-B14F-4D97-AF65-F5344CB8AC3E}">
        <p14:creationId xmlns:p14="http://schemas.microsoft.com/office/powerpoint/2010/main" val="1080417924"/>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0.70"/>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strVal val="#ppt_w*0.70"/>
                                          </p:val>
                                        </p:tav>
                                        <p:tav tm="100000">
                                          <p:val>
                                            <p:strVal val="#ppt_w"/>
                                          </p:val>
                                        </p:tav>
                                      </p:tavLst>
                                    </p:anim>
                                    <p:anim calcmode="lin" valueType="num">
                                      <p:cBhvr>
                                        <p:cTn id="31" dur="1000" fill="hold"/>
                                        <p:tgtEl>
                                          <p:spTgt spid="24"/>
                                        </p:tgtEl>
                                        <p:attrNameLst>
                                          <p:attrName>ppt_h</p:attrName>
                                        </p:attrNameLst>
                                      </p:cBhvr>
                                      <p:tavLst>
                                        <p:tav tm="0">
                                          <p:val>
                                            <p:strVal val="#ppt_h"/>
                                          </p:val>
                                        </p:tav>
                                        <p:tav tm="100000">
                                          <p:val>
                                            <p:strVal val="#ppt_h"/>
                                          </p:val>
                                        </p:tav>
                                      </p:tavLst>
                                    </p:anim>
                                    <p:animEffect transition="in" filter="fade">
                                      <p:cBhvr>
                                        <p:cTn id="32" dur="1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1000" fill="hold"/>
                                        <p:tgtEl>
                                          <p:spTgt spid="27"/>
                                        </p:tgtEl>
                                        <p:attrNameLst>
                                          <p:attrName>ppt_w</p:attrName>
                                        </p:attrNameLst>
                                      </p:cBhvr>
                                      <p:tavLst>
                                        <p:tav tm="0">
                                          <p:val>
                                            <p:strVal val="#ppt_w*0.70"/>
                                          </p:val>
                                        </p:tav>
                                        <p:tav tm="100000">
                                          <p:val>
                                            <p:strVal val="#ppt_w"/>
                                          </p:val>
                                        </p:tav>
                                      </p:tavLst>
                                    </p:anim>
                                    <p:anim calcmode="lin" valueType="num">
                                      <p:cBhvr>
                                        <p:cTn id="38" dur="1000" fill="hold"/>
                                        <p:tgtEl>
                                          <p:spTgt spid="27"/>
                                        </p:tgtEl>
                                        <p:attrNameLst>
                                          <p:attrName>ppt_h</p:attrName>
                                        </p:attrNameLst>
                                      </p:cBhvr>
                                      <p:tavLst>
                                        <p:tav tm="0">
                                          <p:val>
                                            <p:strVal val="#ppt_h"/>
                                          </p:val>
                                        </p:tav>
                                        <p:tav tm="100000">
                                          <p:val>
                                            <p:strVal val="#ppt_h"/>
                                          </p:val>
                                        </p:tav>
                                      </p:tavLst>
                                    </p:anim>
                                    <p:animEffect transition="in" filter="fade">
                                      <p:cBhvr>
                                        <p:cTn id="39" dur="1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1000" fill="hold"/>
                                        <p:tgtEl>
                                          <p:spTgt spid="28"/>
                                        </p:tgtEl>
                                        <p:attrNameLst>
                                          <p:attrName>ppt_w</p:attrName>
                                        </p:attrNameLst>
                                      </p:cBhvr>
                                      <p:tavLst>
                                        <p:tav tm="0">
                                          <p:val>
                                            <p:strVal val="#ppt_w*0.70"/>
                                          </p:val>
                                        </p:tav>
                                        <p:tav tm="100000">
                                          <p:val>
                                            <p:strVal val="#ppt_w"/>
                                          </p:val>
                                        </p:tav>
                                      </p:tavLst>
                                    </p:anim>
                                    <p:anim calcmode="lin" valueType="num">
                                      <p:cBhvr>
                                        <p:cTn id="45" dur="1000" fill="hold"/>
                                        <p:tgtEl>
                                          <p:spTgt spid="28"/>
                                        </p:tgtEl>
                                        <p:attrNameLst>
                                          <p:attrName>ppt_h</p:attrName>
                                        </p:attrNameLst>
                                      </p:cBhvr>
                                      <p:tavLst>
                                        <p:tav tm="0">
                                          <p:val>
                                            <p:strVal val="#ppt_h"/>
                                          </p:val>
                                        </p:tav>
                                        <p:tav tm="100000">
                                          <p:val>
                                            <p:strVal val="#ppt_h"/>
                                          </p:val>
                                        </p:tav>
                                      </p:tavLst>
                                    </p:anim>
                                    <p:animEffect transition="in" filter="fade">
                                      <p:cBhvr>
                                        <p:cTn id="4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 y="579120"/>
            <a:ext cx="11176000" cy="5852160"/>
          </a:xfrm>
        </p:spPr>
        <p:txBody>
          <a:bodyPr>
            <a:norm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VN" sz="5400" dirty="0">
                <a:latin typeface="Times New Roman" panose="02020603050405020304" pitchFamily="18" charset="0"/>
                <a:ea typeface="Cambria" panose="02040503050406030204" pitchFamily="18" charset="0"/>
                <a:cs typeface="Times New Roman" panose="02020603050405020304" pitchFamily="18"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endParaRPr lang="en-US" sz="5400"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3332480" y="5913120"/>
            <a:ext cx="9652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8747760" y="1808480"/>
            <a:ext cx="9652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6725920" y="5080000"/>
            <a:ext cx="3718560" cy="1016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2517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440" y="594361"/>
            <a:ext cx="11226800" cy="5989319"/>
          </a:xfrm>
        </p:spPr>
        <p:txBody>
          <a:bodyPr>
            <a:noAutofit/>
          </a:bodyPr>
          <a:lstStyle/>
          <a:p>
            <a:pPr marL="0" indent="0" algn="just">
              <a:buNone/>
            </a:pP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VN" sz="5400" dirty="0">
                <a:latin typeface="Times New Roman" panose="02020603050405020304" pitchFamily="18" charset="0"/>
                <a:ea typeface="Cambria" panose="02040503050406030204" pitchFamily="18" charset="0"/>
                <a:cs typeface="Times New Roman" panose="02020603050405020304" pitchFamily="18" charset="0"/>
              </a:rPr>
              <a:t>Một 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endParaRPr lang="en-US" sz="54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8219440" y="2286000"/>
            <a:ext cx="22352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8156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41847" y="1747520"/>
            <a:ext cx="8145353" cy="4317999"/>
            <a:chOff x="4191000" y="3325261"/>
            <a:chExt cx="7696200" cy="3227939"/>
          </a:xfrm>
        </p:grpSpPr>
        <p:sp>
          <p:nvSpPr>
            <p:cNvPr id="4" name="Rectangle 3"/>
            <p:cNvSpPr/>
            <p:nvPr/>
          </p:nvSpPr>
          <p:spPr>
            <a:xfrm>
              <a:off x="4191000" y="3325261"/>
              <a:ext cx="7696200" cy="322793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20"/>
            <p:cNvSpPr>
              <a:spLocks noChangeArrowheads="1"/>
            </p:cNvSpPr>
            <p:nvPr/>
          </p:nvSpPr>
          <p:spPr bwMode="auto">
            <a:xfrm>
              <a:off x="4348081" y="3536377"/>
              <a:ext cx="7406640" cy="220876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just"/>
              <a:r>
                <a:rPr lang="en-US" sz="48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sóc</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nhớ</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bạn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lang="en-VN" sz="4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8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4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cậu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cặm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cụi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liền</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lang="en-VN" sz="48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AE79AFE7-61C8-6145-B8E7-00E887038B3F}"/>
              </a:ext>
            </a:extLst>
          </p:cNvPr>
          <p:cNvGrpSpPr/>
          <p:nvPr/>
        </p:nvGrpSpPr>
        <p:grpSpPr>
          <a:xfrm>
            <a:off x="-100759" y="1441706"/>
            <a:ext cx="3686371" cy="3041015"/>
            <a:chOff x="521010" y="1250148"/>
            <a:chExt cx="3686371" cy="3041015"/>
          </a:xfrm>
        </p:grpSpPr>
        <p:pic>
          <p:nvPicPr>
            <p:cNvPr id="10" name="图片 9" descr="f8af23e2025f4b01419eb6f7dfa1d36e"/>
            <p:cNvPicPr>
              <a:picLocks noChangeAspect="1"/>
            </p:cNvPicPr>
            <p:nvPr/>
          </p:nvPicPr>
          <p:blipFill>
            <a:blip r:embed="rId3"/>
            <a:stretch>
              <a:fillRect/>
            </a:stretch>
          </p:blipFill>
          <p:spPr>
            <a:xfrm>
              <a:off x="521010" y="1250148"/>
              <a:ext cx="3686371" cy="3041015"/>
            </a:xfrm>
            <a:prstGeom prst="rect">
              <a:avLst/>
            </a:prstGeom>
          </p:spPr>
        </p:pic>
        <p:sp>
          <p:nvSpPr>
            <p:cNvPr id="41" name="TextBox 22"/>
            <p:cNvSpPr>
              <a:spLocks noChangeArrowheads="1"/>
            </p:cNvSpPr>
            <p:nvPr/>
          </p:nvSpPr>
          <p:spPr bwMode="auto">
            <a:xfrm>
              <a:off x="1075505" y="2025707"/>
              <a:ext cx="25181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3600" b="1" kern="0" dirty="0">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LUYỆN ĐỌC</a:t>
              </a:r>
            </a:p>
            <a:p>
              <a:pPr algn="ctr"/>
              <a:r>
                <a:rPr lang="en-US" altLang="zh-CN" sz="3600" b="1" kern="0" dirty="0" err="1">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câu</a:t>
              </a:r>
              <a:r>
                <a:rPr lang="en-US" altLang="zh-CN" sz="3600" b="1" kern="0" dirty="0">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US" altLang="zh-CN" sz="3600" b="1" kern="0" dirty="0" err="1">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dài</a:t>
              </a:r>
              <a:endParaRPr lang="zh-CN" altLang="en-US" sz="3600" b="1" kern="0" dirty="0">
                <a:solidFill>
                  <a:schemeClr val="tx1">
                    <a:lumMod val="75000"/>
                    <a:lumOff val="25000"/>
                  </a:schemeClr>
                </a:solidFill>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4"/>
          <a:stretch>
            <a:fillRect/>
          </a:stretch>
        </p:blipFill>
        <p:spPr>
          <a:xfrm>
            <a:off x="55476" y="3795456"/>
            <a:ext cx="3826510" cy="3133090"/>
          </a:xfrm>
          <a:prstGeom prst="rect">
            <a:avLst/>
          </a:prstGeom>
        </p:spPr>
      </p:pic>
    </p:spTree>
    <p:extLst>
      <p:ext uri="{BB962C8B-B14F-4D97-AF65-F5344CB8AC3E}">
        <p14:creationId xmlns:p14="http://schemas.microsoft.com/office/powerpoint/2010/main" val="239538723"/>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 y="1214121"/>
            <a:ext cx="10972800" cy="4525963"/>
          </a:xfrm>
        </p:spPr>
        <p:txBody>
          <a:bodyPr/>
          <a:lstStyle/>
          <a:p>
            <a:pPr marL="0" indent="0">
              <a:buNone/>
            </a:pPr>
            <a:r>
              <a:rPr lang="en-VN" dirty="0">
                <a:latin typeface="Cambria" panose="02040503050406030204" pitchFamily="18" charset="0"/>
                <a:ea typeface="Cambria" panose="02040503050406030204" pitchFamily="18" charset="0"/>
                <a:cs typeface="Times New Roman" panose="02020603050405020304" pitchFamily="18" charset="0"/>
              </a:rPr>
              <a:t> </a:t>
            </a:r>
            <a:r>
              <a:rPr lang="en-VN" sz="5400" dirty="0">
                <a:latin typeface="Times New Roman" panose="02020603050405020304" pitchFamily="18" charset="0"/>
                <a:ea typeface="Cambria" panose="02040503050406030204" pitchFamily="18" charset="0"/>
                <a:cs typeface="Times New Roman" panose="02020603050405020304" pitchFamily="18" charset="0"/>
              </a:rPr>
              <a:t>Không lâu sau, sóc nhận được một lá thư do kiến gửi đến. Thư viết: “Sóc ơi, tớ cũng nhớ cậu!”</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761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1000" y="2042161"/>
            <a:ext cx="7696200" cy="2956560"/>
            <a:chOff x="4191000" y="3325261"/>
            <a:chExt cx="7696200" cy="3227939"/>
          </a:xfrm>
        </p:grpSpPr>
        <p:sp>
          <p:nvSpPr>
            <p:cNvPr id="4" name="Rectangle 3"/>
            <p:cNvSpPr/>
            <p:nvPr/>
          </p:nvSpPr>
          <p:spPr>
            <a:xfrm>
              <a:off x="4191000" y="3325261"/>
              <a:ext cx="7696200" cy="322793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20"/>
            <p:cNvSpPr>
              <a:spLocks noChangeArrowheads="1"/>
            </p:cNvSpPr>
            <p:nvPr/>
          </p:nvSpPr>
          <p:spPr bwMode="auto">
            <a:xfrm>
              <a:off x="4348081" y="3536377"/>
              <a:ext cx="7406640" cy="1595226"/>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sóc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gửi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lang="en-VN" sz="44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AE79AFE7-61C8-6145-B8E7-00E887038B3F}"/>
              </a:ext>
            </a:extLst>
          </p:cNvPr>
          <p:cNvGrpSpPr/>
          <p:nvPr/>
        </p:nvGrpSpPr>
        <p:grpSpPr>
          <a:xfrm>
            <a:off x="-100759" y="1441706"/>
            <a:ext cx="3686371" cy="3041015"/>
            <a:chOff x="521010" y="1250148"/>
            <a:chExt cx="3686371" cy="3041015"/>
          </a:xfrm>
        </p:grpSpPr>
        <p:pic>
          <p:nvPicPr>
            <p:cNvPr id="10" name="图片 9" descr="f8af23e2025f4b01419eb6f7dfa1d36e"/>
            <p:cNvPicPr>
              <a:picLocks noChangeAspect="1"/>
            </p:cNvPicPr>
            <p:nvPr/>
          </p:nvPicPr>
          <p:blipFill>
            <a:blip r:embed="rId3"/>
            <a:stretch>
              <a:fillRect/>
            </a:stretch>
          </p:blipFill>
          <p:spPr>
            <a:xfrm>
              <a:off x="521010" y="1250148"/>
              <a:ext cx="3686371" cy="3041015"/>
            </a:xfrm>
            <a:prstGeom prst="rect">
              <a:avLst/>
            </a:prstGeom>
          </p:spPr>
        </p:pic>
        <p:sp>
          <p:nvSpPr>
            <p:cNvPr id="41" name="TextBox 22"/>
            <p:cNvSpPr>
              <a:spLocks noChangeArrowheads="1"/>
            </p:cNvSpPr>
            <p:nvPr/>
          </p:nvSpPr>
          <p:spPr bwMode="auto">
            <a:xfrm>
              <a:off x="1075505" y="2025707"/>
              <a:ext cx="25181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3600" b="1" kern="0" dirty="0">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LUYỆN ĐỌC</a:t>
              </a:r>
            </a:p>
            <a:p>
              <a:pPr algn="ctr"/>
              <a:r>
                <a:rPr lang="en-US" altLang="zh-CN" sz="3600" b="1" kern="0" dirty="0" err="1">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câu</a:t>
              </a:r>
              <a:r>
                <a:rPr lang="en-US" altLang="zh-CN" sz="3600" b="1" kern="0" dirty="0">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US" altLang="zh-CN" sz="3600" b="1" kern="0" dirty="0" err="1">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dài</a:t>
              </a:r>
              <a:endParaRPr lang="zh-CN" altLang="en-US" sz="3600" b="1" kern="0" dirty="0">
                <a:solidFill>
                  <a:schemeClr val="tx1">
                    <a:lumMod val="75000"/>
                    <a:lumOff val="25000"/>
                  </a:schemeClr>
                </a:solidFill>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4"/>
          <a:stretch>
            <a:fillRect/>
          </a:stretch>
        </p:blipFill>
        <p:spPr>
          <a:xfrm>
            <a:off x="55476" y="3795456"/>
            <a:ext cx="3826510" cy="3133090"/>
          </a:xfrm>
          <a:prstGeom prst="rect">
            <a:avLst/>
          </a:prstGeom>
        </p:spPr>
      </p:pic>
    </p:spTree>
    <p:extLst>
      <p:ext uri="{BB962C8B-B14F-4D97-AF65-F5344CB8AC3E}">
        <p14:creationId xmlns:p14="http://schemas.microsoft.com/office/powerpoint/2010/main" val="248061123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algn="ctr"/>
            <a:r>
              <a:rPr lang="en-US" altLang="zh-CN"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KHỞI ĐỘNG</a:t>
            </a:r>
            <a:endParaRPr lang="zh-CN" altLang="en-US"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rPr>
              <a:t>1</a:t>
            </a:r>
            <a:endParaRPr lang="zh-CN" altLang="en-US"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528053833"/>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3581400" y="13612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673</Words>
  <Application>Microsoft Office PowerPoint</Application>
  <PresentationFormat>Widescreen</PresentationFormat>
  <Paragraphs>55</Paragraphs>
  <Slides>15</Slides>
  <Notes>6</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15</vt:i4>
      </vt:variant>
    </vt:vector>
  </HeadingPairs>
  <TitlesOfParts>
    <vt:vector size="28" baseType="lpstr">
      <vt:lpstr>#9Slide03 SVNNexa Rust Sans Bla</vt:lpstr>
      <vt:lpstr>Arial</vt:lpstr>
      <vt:lpstr>Arial-Rounded</vt:lpstr>
      <vt:lpstr>Calibri</vt:lpstr>
      <vt:lpstr>Calibri Light</vt:lpstr>
      <vt:lpstr>Cambria</vt:lpstr>
      <vt:lpstr>Times New Roman</vt:lpstr>
      <vt:lpstr>Wide Latin</vt:lpstr>
      <vt:lpstr>1_Office Theme</vt:lpstr>
      <vt:lpstr>3_Office Theme</vt:lpstr>
      <vt:lpstr>4_Office Theme</vt:lpstr>
      <vt:lpstr>5_Office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Kiến là bạn thân của sóc. Hằng ngày, hai bạn thường rủ nhau đi học. Thế rồi nhà kiến chuyển đến một khu rừng khác. Lúc chia tay, kiến rất buồn. Kiến nói:“ Cậu phải thường xuyên nhớ tớ đấy.”. Sóc gật đầu nhận lời.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Administrator</cp:lastModifiedBy>
  <cp:revision>18</cp:revision>
  <dcterms:created xsi:type="dcterms:W3CDTF">2021-05-26T07:40:58Z</dcterms:created>
  <dcterms:modified xsi:type="dcterms:W3CDTF">2025-04-05T15:26:18Z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