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11088401" r:id="rId5"/>
    <p:sldId id="11088425" r:id="rId7"/>
    <p:sldId id="11088403" r:id="rId8"/>
    <p:sldId id="11088435" r:id="rId9"/>
    <p:sldId id="11088426" r:id="rId10"/>
    <p:sldId id="11088427" r:id="rId11"/>
    <p:sldId id="11088436" r:id="rId12"/>
    <p:sldId id="11088437" r:id="rId13"/>
    <p:sldId id="11088428" r:id="rId14"/>
    <p:sldId id="11088430" r:id="rId15"/>
    <p:sldId id="11088429" r:id="rId16"/>
    <p:sldId id="11088431" r:id="rId17"/>
    <p:sldId id="11088407" r:id="rId18"/>
    <p:sldId id="11088432" r:id="rId19"/>
    <p:sldId id="11088409" r:id="rId20"/>
    <p:sldId id="11088438" r:id="rId21"/>
    <p:sldId id="11088412" r:id="rId22"/>
    <p:sldId id="11088433" r:id="rId23"/>
    <p:sldId id="1108841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92" d="100"/>
          <a:sy n="92" d="100"/>
        </p:scale>
        <p:origin x="5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luongtran8495@gmail.com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  <a:endParaRPr lang="en-US"/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  <a:endParaRPr lang="en-US"/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  <a:endParaRPr lang="en-US" sz="1865">
              <a:effectLst>
                <a:glow rad="63500">
                  <a:srgbClr val="FF9900"/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  <a:endParaRPr lang="en-US" sz="1865">
              <a:effectLst>
                <a:glow rad="63500">
                  <a:srgbClr val="FF9900"/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  <a:endParaRPr lang="en-US" sz="1865">
              <a:effectLst>
                <a:glow rad="63500">
                  <a:srgbClr val="FF9900"/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microsoft.com/office/2007/relationships/hdphoto" Target="../media/image22.wdp"/><Relationship Id="rId2" Type="http://schemas.openxmlformats.org/officeDocument/2006/relationships/image" Target="../media/image21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27.wdp"/><Relationship Id="rId2" Type="http://schemas.openxmlformats.org/officeDocument/2006/relationships/image" Target="../media/image26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5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7.wdp"/><Relationship Id="rId2" Type="http://schemas.openxmlformats.org/officeDocument/2006/relationships/image" Target="../media/image36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7.wdp"/><Relationship Id="rId2" Type="http://schemas.openxmlformats.org/officeDocument/2006/relationships/image" Target="../media/image36.pn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1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2.wdp"/><Relationship Id="rId1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20.wdp"/><Relationship Id="rId4" Type="http://schemas.openxmlformats.org/officeDocument/2006/relationships/image" Target="../media/image19.png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210" y="1778000"/>
            <a:ext cx="4906645" cy="455803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14999" y="-80076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6387" y="1274227"/>
            <a:ext cx="6621780" cy="7047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và Xã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lang="en-US" altLang="zh-CN" sz="4400" b="1" i="1" kern="0" dirty="0" err="1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4400" b="1" i="1" kern="0" dirty="0" err="1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GV: HÀ THỊ THÙY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Tr</a:t>
            </a:r>
            <a:r>
              <a:rPr lang="vi-V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ường Tiểu học An Hồn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SN: 1987</a:t>
            </a:r>
            <a:r>
              <a:rPr lang="vi-V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TĐ: Đại học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3600" b="1" i="1" kern="0" dirty="0" err="1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4400" b="1" i="1" kern="0" dirty="0" err="1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9045" y="3758565"/>
            <a:ext cx="2052320" cy="303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18: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8380" y="1558869"/>
            <a:ext cx="11159837" cy="124199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và kể tên việc làm trong mỗi hình sau. 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" y="3048350"/>
            <a:ext cx="3067145" cy="3001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43" y="3048350"/>
            <a:ext cx="3020816" cy="2983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276" y="3048351"/>
            <a:ext cx="3012146" cy="3001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60" y="3048351"/>
            <a:ext cx="2961950" cy="3001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18: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0894" y="1531573"/>
            <a:ext cx="11583250" cy="124199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việc làm đó mang lại lợi ích gì cho môi trường sống của thực vật và động vật?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2000" y="2988058"/>
            <a:ext cx="11041039" cy="2677656"/>
          </a:xfrm>
          <a:prstGeom prst="rect">
            <a:avLst/>
          </a:prstGeom>
          <a:solidFill>
            <a:srgbClr val="69D8FF"/>
          </a:solidFill>
          <a:ln>
            <a:solidFill>
              <a:srgbClr val="69D8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Open Sans"/>
              </a:rPr>
              <a:t>	</a:t>
            </a:r>
            <a:r>
              <a:rPr lang="vi-VN" sz="2800">
                <a:solidFill>
                  <a:srgbClr val="000000"/>
                </a:solidFill>
                <a:latin typeface="Open Sans"/>
              </a:rPr>
              <a:t>Những việc làm trồng và chăm sóc rừng, nhặt rác, bảo tồn thiên nhiên và xử lí rác thải</a:t>
            </a:r>
            <a:r>
              <a:rPr lang="en-US" sz="2800">
                <a:solidFill>
                  <a:srgbClr val="000000"/>
                </a:solidFill>
                <a:latin typeface="Open Sans"/>
              </a:rPr>
              <a:t> </a:t>
            </a:r>
            <a:r>
              <a:rPr lang="vi-VN" sz="2800">
                <a:solidFill>
                  <a:srgbClr val="000000"/>
                </a:solidFill>
                <a:latin typeface="Open Sans"/>
              </a:rPr>
              <a:t>mang lại lợi ích cho môi trường sống của thực vật và động vật như</a:t>
            </a:r>
            <a:r>
              <a:rPr lang="en-US" sz="2800">
                <a:solidFill>
                  <a:srgbClr val="000000"/>
                </a:solidFill>
                <a:latin typeface="Open Sans"/>
              </a:rPr>
              <a:t> là:</a:t>
            </a:r>
            <a:endParaRPr lang="en-US" sz="280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T</a:t>
            </a:r>
            <a:r>
              <a:rPr lang="vi-VN" sz="2800">
                <a:solidFill>
                  <a:srgbClr val="000000"/>
                </a:solidFill>
                <a:latin typeface="Open Sans"/>
              </a:rPr>
              <a:t>ạo môi trường sống mới</a:t>
            </a:r>
            <a:endParaRPr lang="en-US" sz="280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Giúp </a:t>
            </a:r>
            <a:r>
              <a:rPr lang="vi-VN" sz="2800">
                <a:solidFill>
                  <a:srgbClr val="000000"/>
                </a:solidFill>
                <a:latin typeface="Open Sans"/>
              </a:rPr>
              <a:t>bảo vệ và không hủy hoại đi môi trường sống của th</a:t>
            </a:r>
            <a:r>
              <a:rPr lang="en-US" sz="2800">
                <a:solidFill>
                  <a:srgbClr val="000000"/>
                </a:solidFill>
                <a:latin typeface="Open Sans"/>
              </a:rPr>
              <a:t>ực vật và</a:t>
            </a:r>
            <a:r>
              <a:rPr lang="vi-VN" sz="2800">
                <a:solidFill>
                  <a:srgbClr val="000000"/>
                </a:solidFill>
                <a:latin typeface="Open Sans"/>
              </a:rPr>
              <a:t> động vật.</a:t>
            </a:r>
            <a:endParaRPr lang="vi-VN" sz="280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18: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21228" y="1531573"/>
            <a:ext cx="1710911" cy="6920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0" y="2314846"/>
            <a:ext cx="9638421" cy="3782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57" y="991366"/>
            <a:ext cx="704708" cy="7276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1210" y="1139580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978" y="1816180"/>
            <a:ext cx="115910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Lựa chọn thẻ chữ và hoàn thành sơ đồ về những việc làm thay đổi môi trường sống của thực vật và động vật theo mẫu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18: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61" y="-1"/>
            <a:ext cx="820928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1"/>
            <a:ext cx="1785127" cy="1341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4" y="1341121"/>
            <a:ext cx="1752546" cy="1104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445146"/>
            <a:ext cx="1717040" cy="1087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3532354"/>
            <a:ext cx="1717040" cy="10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4622300"/>
            <a:ext cx="1717040" cy="1091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4" y="5714276"/>
            <a:ext cx="1798406" cy="1143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18516 0.1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72227 -0.039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07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18803 0.133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0.71862 -0.027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24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71967 0.129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77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18541 -0.033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490" y="991366"/>
            <a:ext cx="704708" cy="7276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380" y="1506337"/>
            <a:ext cx="11263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Hãy viết các việc em có thể làm để bảo vệ môi trường sống của thực vật và động vật theo gợi ý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18: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02" y="2503002"/>
            <a:ext cx="7636800" cy="4354998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524835" y="5213445"/>
            <a:ext cx="2363965" cy="1241947"/>
          </a:xfrm>
          <a:prstGeom prst="cloud">
            <a:avLst/>
          </a:prstGeom>
          <a:solidFill>
            <a:srgbClr val="69D8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Chăm sóc và bảo vệ cây trồng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639492" y="5622878"/>
            <a:ext cx="1971897" cy="127768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Chăm sóc và bảo vệ động vật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6611390" y="5059853"/>
            <a:ext cx="3287354" cy="1631233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Không bẻ cành hái hoa, chặt phá cây cối.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7552447" y="3673522"/>
            <a:ext cx="4503075" cy="14443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Tuyên truyền các hoạt động bảo vệ môi trường cho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mọi người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490" y="991366"/>
            <a:ext cx="704708" cy="7276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380" y="1506337"/>
            <a:ext cx="11263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Hãy viết các việc em có thể làm để bảo vệ môi trường sống của thực vật và động vật theo gợi ý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18: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02" y="2503002"/>
            <a:ext cx="7636800" cy="4354998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134170" y="5117910"/>
            <a:ext cx="2682629" cy="1399436"/>
          </a:xfrm>
          <a:prstGeom prst="cloud">
            <a:avLst/>
          </a:prstGeom>
          <a:solidFill>
            <a:srgbClr val="69D8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Luôn yêu quý môi trường thiên nhiên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655353" y="5622878"/>
            <a:ext cx="1971897" cy="127768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Sử dụng đồ tái chế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6611389" y="5117910"/>
            <a:ext cx="3142211" cy="133748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Thu gom pin cũ, thiết bị điện tử cũ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7577960" y="3338286"/>
            <a:ext cx="3274379" cy="177962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Tham gia trồng cây, trồng rừng giúp có thêm nhiều cây xanh</a:t>
            </a:r>
            <a:endParaRPr lang="vi-VN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206865" y="3793136"/>
            <a:ext cx="2682629" cy="139943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Không xả nước thải ra môi trường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0826" y="108264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436" y="1602318"/>
            <a:ext cx="10777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Em sẽ nói và làm gì trong tình huống sau?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18: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73" y="2125538"/>
            <a:ext cx="7061527" cy="4732462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-1" y="2125539"/>
            <a:ext cx="7096837" cy="2269040"/>
          </a:xfrm>
          <a:prstGeom prst="cloudCallout">
            <a:avLst>
              <a:gd name="adj1" fmla="val 47349"/>
              <a:gd name="adj2" fmla="val 5269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000"/>
              <a:t>Em sẽ nhắc em bé: “Em ơi, em đừng vứt chai nhựa xuống hồ nhé</a:t>
            </a:r>
            <a:r>
              <a:rPr lang="en-US" sz="2000"/>
              <a:t>!</a:t>
            </a:r>
            <a:r>
              <a:rPr lang="vi-VN" sz="2000"/>
              <a:t> Như vậy sẽ làm ô nhiễm môi trường nước đấy, em hãy vứt rác đúng nơi quy định.” </a:t>
            </a:r>
            <a:endParaRPr lang="en-US" sz="2000"/>
          </a:p>
        </p:txBody>
      </p:sp>
      <p:sp>
        <p:nvSpPr>
          <p:cNvPr id="10" name="Cloud Callout 9"/>
          <p:cNvSpPr/>
          <p:nvPr/>
        </p:nvSpPr>
        <p:spPr>
          <a:xfrm>
            <a:off x="200810" y="4703499"/>
            <a:ext cx="5079789" cy="1445845"/>
          </a:xfrm>
          <a:prstGeom prst="cloudCallout">
            <a:avLst>
              <a:gd name="adj1" fmla="val 74536"/>
              <a:gd name="adj2" fmla="val -627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000"/>
              <a:t>Sau đó em sẽ dẫn em bé tới thùng rác để vứt chai nhựa vào đó.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7" y="1003188"/>
            <a:ext cx="900752" cy="10177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9205" y="1306295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084" y="2212289"/>
            <a:ext cx="57185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Hãy tìm hiểu về những việc làm của người dân địa phương em làm cho môi trường sống của thực vật và động vật bị thay đổi.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18: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/>
          <a:stretch>
            <a:fillRect/>
          </a:stretch>
        </p:blipFill>
        <p:spPr>
          <a:xfrm>
            <a:off x="5943599" y="1198342"/>
            <a:ext cx="6248401" cy="5659658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38028" y="4219538"/>
            <a:ext cx="5605571" cy="2409861"/>
          </a:xfrm>
          <a:prstGeom prst="cloudCallout">
            <a:avLst>
              <a:gd name="adj1" fmla="val 63216"/>
              <a:gd name="adj2" fmla="val -657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uy hoạch ruộng đất thành khu dân cư, xây các nhà máy, xí nghiệp.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21113" y="1121373"/>
            <a:ext cx="2483270" cy="5402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Tổng kết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18: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173"/>
            <a:ext cx="12192000" cy="4957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808920" y="40347"/>
            <a:ext cx="8607287" cy="6817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46"/>
            <a:ext cx="1637078" cy="1748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18: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8209" y="1559488"/>
            <a:ext cx="10723764" cy="4222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Quan sát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và cho biết hai hình dưới đây có điểm gì khác nhau.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861783"/>
            <a:ext cx="6091138" cy="3519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02" y="2861783"/>
            <a:ext cx="6076098" cy="35193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2025948"/>
            <a:ext cx="1219200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1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trường trong xanh, sạch sẽ, các con vật bay lượn khắp nơi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2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trường bị ô nhiễm, đầy rác thải, không c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động vật sống.</a:t>
            </a:r>
            <a:endParaRPr lang="vi-VN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9740" y="20320"/>
            <a:ext cx="13508990" cy="9829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18: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861783"/>
            <a:ext cx="6091138" cy="3519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02" y="2861783"/>
            <a:ext cx="6076098" cy="351932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50038" y="1510222"/>
            <a:ext cx="10723764" cy="4222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sao có sự khác nhau đó?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009930"/>
            <a:ext cx="12192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khác nhau đó là do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người xả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 thải làm ô nhiễm môi trường sống của động vật.</a:t>
            </a:r>
            <a:endParaRPr lang="vi-VN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18: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" y="2867879"/>
            <a:ext cx="6091138" cy="3519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6" y="2867879"/>
            <a:ext cx="6076098" cy="351932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1813739"/>
            <a:ext cx="12152502" cy="8343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gì sẽ xảy ra nếu môi trường sống của thực vật và động vật tiếp tục bị tàn phá?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746005"/>
            <a:ext cx="1220673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môi trường sống của thực vật và động vật tiếp tục bị tàn phá thì chúng sẽ không còn nơi cư trú và sinh sống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số lượng giảm sút và có thể biến mất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18: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2000" y="1481062"/>
            <a:ext cx="11435186" cy="987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Những việc làm trong từng hình sau có tác hại gì đối với môi trường sống của thực vật và động vật?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252"/>
            <a:ext cx="5936776" cy="4350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6" y="2570350"/>
            <a:ext cx="6230410" cy="428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16" y="1"/>
            <a:ext cx="9358025" cy="685799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-1" y="4080680"/>
            <a:ext cx="6155141" cy="2777319"/>
          </a:xfrm>
          <a:prstGeom prst="wedgeEllipseCallout">
            <a:avLst>
              <a:gd name="adj1" fmla="val 31649"/>
              <a:gd name="adj2" fmla="val -6087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ả nhiều rác và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vứt rác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bừa bãi gây ô nhiễm đất, nước, không khí. Làm mất nơi ở của sinh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400800" y="1"/>
            <a:ext cx="5791200" cy="2680137"/>
          </a:xfrm>
          <a:prstGeom prst="wedgeEllipseCallout">
            <a:avLst>
              <a:gd name="adj1" fmla="val -28497"/>
              <a:gd name="adj2" fmla="val 5668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hặt phá rừng làm mất rừng, chết cây, mất nơi ở của các con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81" y="1"/>
            <a:ext cx="9965402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-1" y="3807724"/>
            <a:ext cx="6823882" cy="3050275"/>
          </a:xfrm>
          <a:prstGeom prst="wedgeEllipseCallout">
            <a:avLst>
              <a:gd name="adj1" fmla="val 5539"/>
              <a:gd name="adj2" fmla="val -8370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S</a:t>
            </a:r>
            <a:r>
              <a:rPr lang="vi-VN" sz="2800"/>
              <a:t>ử dụng quá nhiều thuốc trừ sâu có thể gây chết động vật, thực vật</a:t>
            </a:r>
            <a:r>
              <a:rPr lang="en-US" sz="2800"/>
              <a:t>;</a:t>
            </a:r>
            <a:r>
              <a:rPr lang="vi-VN" sz="2800"/>
              <a:t> ô nhiêm môi trường sống của động vật, thực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053959" y="1"/>
            <a:ext cx="6138041" cy="2224584"/>
          </a:xfrm>
          <a:prstGeom prst="wedgeEllipseCallout">
            <a:avLst>
              <a:gd name="adj1" fmla="val -14792"/>
              <a:gd name="adj2" fmla="val 7610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</a:t>
            </a:r>
            <a:r>
              <a:rPr lang="vi-VN" sz="2800"/>
              <a:t>hải nước bẩn ra môi trường làm ảnh hưởng đến môi trường sống của thực vật và động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18: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2000" y="1515892"/>
            <a:ext cx="11435186" cy="987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Những việc làm trong từng hình sau có tác hại gì đối với môi trường sống của thực vật và động vật?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2000" y="3015706"/>
            <a:ext cx="11127475" cy="1815882"/>
          </a:xfrm>
          <a:prstGeom prst="rect">
            <a:avLst/>
          </a:prstGeom>
          <a:solidFill>
            <a:srgbClr val="69D8FF"/>
          </a:solidFill>
          <a:ln>
            <a:solidFill>
              <a:srgbClr val="69D8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việc làm vứt rác bừa bãi, chặt phá rừng, sử dụng thuốc trừ sâu và xả nước thải trực tiếp ra môi trường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 ảnh hưởng nghiêm trọng tới môi trường, không chỉ vậy nó còn đang hủy hoại đi môi trường sống của thực vật và động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4159</Words>
  <Application>WPS Slides</Application>
  <PresentationFormat>Widescreen</PresentationFormat>
  <Paragraphs>139</Paragraphs>
  <Slides>19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40" baseType="lpstr">
      <vt:lpstr>Arial</vt:lpstr>
      <vt:lpstr>SimSun</vt:lpstr>
      <vt:lpstr>Wingdings</vt:lpstr>
      <vt:lpstr>Calibri</vt:lpstr>
      <vt:lpstr>Averta Std CY Bold</vt:lpstr>
      <vt:lpstr>Segoe Print</vt:lpstr>
      <vt:lpstr>Arial-Rounded</vt:lpstr>
      <vt:lpstr>Segoe UI Symbol</vt:lpstr>
      <vt:lpstr>Quicksand Medium</vt:lpstr>
      <vt:lpstr>Arial-SGK-TV</vt:lpstr>
      <vt:lpstr>Times New Roman</vt:lpstr>
      <vt:lpstr>等线</vt:lpstr>
      <vt:lpstr>Calibri</vt:lpstr>
      <vt:lpstr>字魂59号-创粗黑</vt:lpstr>
      <vt:lpstr>Open Sans</vt:lpstr>
      <vt:lpstr>Microsoft YaHei</vt:lpstr>
      <vt:lpstr>Arial Unicode MS</vt:lpstr>
      <vt:lpstr>Calibri Light</vt:lpstr>
      <vt:lpstr>2_Office Theme</vt:lpstr>
      <vt:lpstr>4_Office Theme</vt:lpstr>
      <vt:lpstr>Hoạt động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Thuỳ Hà</cp:lastModifiedBy>
  <cp:revision>167</cp:revision>
  <dcterms:created xsi:type="dcterms:W3CDTF">2021-06-23T08:03:00Z</dcterms:created>
  <dcterms:modified xsi:type="dcterms:W3CDTF">2025-04-05T09:08:17Z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354DD6D9DCD34B2B9D15EA79AE435A44_12</vt:lpwstr>
  </property>
  <property fmtid="{D5CDD505-2E9C-101B-9397-08002B2CF9AE}" pid="3" name="KSOProductBuildVer">
    <vt:lpwstr>1033-12.2.0.20782</vt:lpwstr>
  </property>
</Properties>
</file>