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sldIdLst>
    <p:sldId id="11088444" r:id="rId5"/>
    <p:sldId id="11088425" r:id="rId7"/>
    <p:sldId id="11088439" r:id="rId8"/>
    <p:sldId id="11088403" r:id="rId9"/>
    <p:sldId id="11088435" r:id="rId10"/>
    <p:sldId id="11088440" r:id="rId11"/>
    <p:sldId id="11088426" r:id="rId12"/>
    <p:sldId id="11088441" r:id="rId13"/>
    <p:sldId id="11088442" r:id="rId14"/>
    <p:sldId id="11088443" r:id="rId15"/>
    <p:sldId id="1108843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FF"/>
    <a:srgbClr val="8CCB4D"/>
    <a:srgbClr val="70B7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snapToGrid="0">
      <p:cViewPr varScale="1">
        <p:scale>
          <a:sx n="77" d="100"/>
          <a:sy n="77" d="100"/>
        </p:scale>
        <p:origin x="93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6C3A4-E07D-4C41-8C45-BB1A8EB039D9}"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1D3EC-047C-455B-96E0-1A1AF983595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t>luongtran8495@gmail.com</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24B8BBD-A89F-4C03-8BF2-F84B387725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24B8BBD-A89F-4C03-8BF2-F84B387725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24B8BBD-A89F-4C03-8BF2-F84B387725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24B8BBD-A89F-4C03-8BF2-F84B387725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endParaRPr lang="en-US"/>
          </a:p>
        </p:txBody>
      </p:sp>
      <p:sp>
        <p:nvSpPr>
          <p:cNvPr id="6" name="Bài học"/>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endParaRPr lang="en-US"/>
          </a:p>
        </p:txBody>
      </p:sp>
      <p:sp>
        <p:nvSpPr>
          <p:cNvPr id="3" name="Hình"/>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endParaRPr lang="en-US"/>
          </a:p>
        </p:txBody>
      </p:sp>
    </p:spTree>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endParaRPr lang="en-US" sz="1865">
              <a:effectLst>
                <a:glow rad="63500">
                  <a:srgbClr val="FF9900"/>
                </a:glow>
                <a:reflection blurRad="6350" stA="55000" endA="300" endPos="45500" dir="5400000" sy="-100000" algn="bl" rotWithShape="0"/>
              </a:effectLst>
            </a:endParaRP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endParaRPr lang="en-US" sz="1865">
              <a:effectLst>
                <a:glow rad="63500">
                  <a:srgbClr val="FF9900"/>
                </a:glow>
                <a:reflection blurRad="6350" stA="55000" endA="300" endPos="45500" dir="5400000" sy="-100000" algn="bl" rotWithShape="0"/>
              </a:effectLs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endParaRPr lang="en-US" sz="1865">
              <a:effectLst>
                <a:glow rad="63500">
                  <a:srgbClr val="FF9900"/>
                </a:glow>
                <a:reflection blurRad="6350" stA="55000" endA="300" endPos="45500" dir="5400000" sy="-100000" algn="bl" rotWithShape="0"/>
              </a:effectLs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F24B8BBD-A89F-4C03-8BF2-F84B387725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24B8BBD-A89F-4C03-8BF2-F84B387725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24B8BBD-A89F-4C03-8BF2-F84B3877253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24B8BBD-A89F-4C03-8BF2-F84B3877253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24B8BBD-A89F-4C03-8BF2-F84B387725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24B8BBD-A89F-4C03-8BF2-F84B387725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2"/>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microsoft.com/office/2007/relationships/media" Target="../media/media1.mp4"/><Relationship Id="rId1" Type="http://schemas.openxmlformats.org/officeDocument/2006/relationships/video" Target="../media/media1.mp4"/></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1"/>
          <a:stretch>
            <a:fillRect/>
          </a:stretch>
        </p:blipFill>
        <p:spPr>
          <a:xfrm>
            <a:off x="-17444" y="3178647"/>
            <a:ext cx="12209444" cy="3679353"/>
          </a:xfrm>
          <a:prstGeom prst="rect">
            <a:avLst/>
          </a:prstGeom>
        </p:spPr>
      </p:pic>
      <p:pic>
        <p:nvPicPr>
          <p:cNvPr id="3" name="1"/>
          <p:cNvPicPr>
            <a:picLocks noChangeAspect="1"/>
          </p:cNvPicPr>
          <p:nvPr/>
        </p:nvPicPr>
        <p:blipFill>
          <a:blip r:embed="rId2" cstate="screen"/>
          <a:stretch>
            <a:fillRect/>
          </a:stretch>
        </p:blipFill>
        <p:spPr>
          <a:xfrm>
            <a:off x="29210" y="1778000"/>
            <a:ext cx="4906645" cy="4558030"/>
          </a:xfrm>
          <a:prstGeom prst="rect">
            <a:avLst/>
          </a:prstGeom>
        </p:spPr>
      </p:pic>
      <p:pic>
        <p:nvPicPr>
          <p:cNvPr id="5" name="55"/>
          <p:cNvPicPr>
            <a:picLocks noChangeAspect="1"/>
          </p:cNvPicPr>
          <p:nvPr/>
        </p:nvPicPr>
        <p:blipFill rotWithShape="1">
          <a:blip r:embed="rId3" cstate="screen"/>
          <a:srcRect/>
          <a:stretch>
            <a:fillRect/>
          </a:stretch>
        </p:blipFill>
        <p:spPr>
          <a:xfrm>
            <a:off x="914999" y="-80076"/>
            <a:ext cx="9803219" cy="3630303"/>
          </a:xfrm>
          <a:prstGeom prst="rect">
            <a:avLst/>
          </a:prstGeom>
        </p:spPr>
      </p:pic>
      <p:pic>
        <p:nvPicPr>
          <p:cNvPr id="19" name="69"/>
          <p:cNvPicPr>
            <a:picLocks noChangeAspect="1"/>
          </p:cNvPicPr>
          <p:nvPr/>
        </p:nvPicPr>
        <p:blipFill>
          <a:blip r:embed="rId4" cstate="screen"/>
          <a:stretch>
            <a:fillRect/>
          </a:stretch>
        </p:blipFill>
        <p:spPr>
          <a:xfrm>
            <a:off x="8588453" y="450638"/>
            <a:ext cx="3603548" cy="1986702"/>
          </a:xfrm>
          <a:prstGeom prst="rect">
            <a:avLst/>
          </a:prstGeom>
        </p:spPr>
      </p:pic>
      <p:sp>
        <p:nvSpPr>
          <p:cNvPr id="6" name="Rectangle 5"/>
          <p:cNvSpPr/>
          <p:nvPr/>
        </p:nvSpPr>
        <p:spPr>
          <a:xfrm>
            <a:off x="2776387" y="1274227"/>
            <a:ext cx="6621780" cy="70472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Chào</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mừng</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các</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em</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đến</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với</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endPar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tiết</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Tự</a:t>
            </a:r>
            <a:r>
              <a:rPr lang="en-US" altLang="zh-CN" sz="4400" b="1" i="1" kern="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nhiên</a:t>
            </a:r>
            <a:r>
              <a:rPr lang="en-US" altLang="zh-CN" sz="4400" b="1" i="1" ker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và Xã </a:t>
            </a:r>
            <a:r>
              <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hội</a:t>
            </a:r>
            <a:endPar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3600" b="1" dirty="0">
                <a:solidFill>
                  <a:srgbClr val="C00000"/>
                </a:solidFill>
                <a:latin typeface="Times New Roman" panose="02020603050405020304" pitchFamily="18" charset="0"/>
                <a:cs typeface="Times New Roman" panose="02020603050405020304" pitchFamily="18" charset="0"/>
                <a:sym typeface="+mn-ea"/>
              </a:rPr>
              <a:t>GV: HÀ THỊ THÙY</a:t>
            </a:r>
            <a:endParaRPr lang="en-US" sz="3600" b="1" dirty="0">
              <a:solidFill>
                <a:srgbClr val="C00000"/>
              </a:solidFill>
              <a:latin typeface="Times New Roman" panose="02020603050405020304" pitchFamily="18" charset="0"/>
              <a:cs typeface="Times New Roman" panose="02020603050405020304" pitchFamily="18" charset="0"/>
            </a:endParaRPr>
          </a:p>
          <a:p>
            <a:pPr algn="ctr" eaLnBrk="1" hangingPunct="1"/>
            <a:r>
              <a:rPr lang="en-US" sz="3600" b="1" dirty="0">
                <a:solidFill>
                  <a:srgbClr val="C00000"/>
                </a:solidFill>
                <a:latin typeface="Times New Roman" panose="02020603050405020304" pitchFamily="18" charset="0"/>
                <a:cs typeface="Times New Roman" panose="02020603050405020304" pitchFamily="18" charset="0"/>
                <a:sym typeface="+mn-ea"/>
              </a:rPr>
              <a:t>   Tr</a:t>
            </a:r>
            <a:r>
              <a:rPr lang="vi-VN" altLang="en-US" sz="3600" b="1" dirty="0">
                <a:solidFill>
                  <a:srgbClr val="C00000"/>
                </a:solidFill>
                <a:latin typeface="Times New Roman" panose="02020603050405020304" pitchFamily="18" charset="0"/>
                <a:cs typeface="Times New Roman" panose="02020603050405020304" pitchFamily="18" charset="0"/>
                <a:sym typeface="+mn-ea"/>
              </a:rPr>
              <a:t>ường Tiểu học An Hồn</a:t>
            </a:r>
            <a:r>
              <a:rPr lang="en-US" altLang="vi-VN" sz="3600" b="1" dirty="0">
                <a:solidFill>
                  <a:srgbClr val="C00000"/>
                </a:solidFill>
                <a:latin typeface="Times New Roman" panose="02020603050405020304" pitchFamily="18" charset="0"/>
                <a:cs typeface="Times New Roman" panose="02020603050405020304" pitchFamily="18" charset="0"/>
                <a:sym typeface="+mn-ea"/>
              </a:rPr>
              <a:t>g</a:t>
            </a:r>
            <a:endParaRPr lang="en-US" sz="3600" b="1" dirty="0">
              <a:solidFill>
                <a:srgbClr val="C00000"/>
              </a:solidFill>
              <a:latin typeface="Times New Roman" panose="02020603050405020304" pitchFamily="18" charset="0"/>
              <a:cs typeface="Times New Roman" panose="02020603050405020304" pitchFamily="18" charset="0"/>
            </a:endParaRPr>
          </a:p>
          <a:p>
            <a:pPr algn="ctr" eaLnBrk="1" hangingPunct="1"/>
            <a:r>
              <a:rPr lang="en-US" sz="3600" b="1" dirty="0">
                <a:solidFill>
                  <a:srgbClr val="C00000"/>
                </a:solidFill>
                <a:latin typeface="Times New Roman" panose="02020603050405020304" pitchFamily="18" charset="0"/>
                <a:cs typeface="Times New Roman" panose="02020603050405020304" pitchFamily="18" charset="0"/>
                <a:sym typeface="+mn-ea"/>
              </a:rPr>
              <a:t>        SN: 1987</a:t>
            </a:r>
            <a:r>
              <a:rPr lang="vi-VN" altLang="en-US" sz="3600" b="1" dirty="0">
                <a:solidFill>
                  <a:srgbClr val="C00000"/>
                </a:solidFill>
                <a:latin typeface="Times New Roman" panose="02020603050405020304" pitchFamily="18" charset="0"/>
                <a:cs typeface="Times New Roman" panose="02020603050405020304" pitchFamily="18" charset="0"/>
                <a:sym typeface="+mn-ea"/>
              </a:rPr>
              <a:t>- </a:t>
            </a:r>
            <a:r>
              <a:rPr lang="en-US" sz="3600" b="1" dirty="0">
                <a:solidFill>
                  <a:srgbClr val="C00000"/>
                </a:solidFill>
                <a:latin typeface="Times New Roman" panose="02020603050405020304" pitchFamily="18" charset="0"/>
                <a:cs typeface="Times New Roman" panose="02020603050405020304" pitchFamily="18" charset="0"/>
                <a:sym typeface="+mn-ea"/>
              </a:rPr>
              <a:t>TĐ: Đại học</a:t>
            </a:r>
            <a:endParaRPr lang="en-US" sz="3600" b="1" dirty="0">
              <a:solidFill>
                <a:srgbClr val="C0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36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20" name="Picture 19"/>
          <p:cNvPicPr>
            <a:picLocks noChangeAspect="1"/>
          </p:cNvPicPr>
          <p:nvPr/>
        </p:nvPicPr>
        <p:blipFill>
          <a:blip r:embed="rId5"/>
          <a:stretch>
            <a:fillRect/>
          </a:stretch>
        </p:blipFill>
        <p:spPr>
          <a:xfrm>
            <a:off x="10139045" y="3758565"/>
            <a:ext cx="2052320" cy="303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250"/>
                                        <p:tgtEl>
                                          <p:spTgt spid="5"/>
                                        </p:tgtEl>
                                      </p:cBhvr>
                                    </p:animEffect>
                                    <p:anim calcmode="lin" valueType="num">
                                      <p:cBhvr>
                                        <p:cTn id="19" dur="1250" fill="hold"/>
                                        <p:tgtEl>
                                          <p:spTgt spid="5"/>
                                        </p:tgtEl>
                                        <p:attrNameLst>
                                          <p:attrName>ppt_x</p:attrName>
                                        </p:attrNameLst>
                                      </p:cBhvr>
                                      <p:tavLst>
                                        <p:tav tm="0">
                                          <p:val>
                                            <p:strVal val="#ppt_x"/>
                                          </p:val>
                                        </p:tav>
                                        <p:tav tm="100000">
                                          <p:val>
                                            <p:strVal val="#ppt_x"/>
                                          </p:val>
                                        </p:tav>
                                      </p:tavLst>
                                    </p:anim>
                                    <p:anim calcmode="lin" valueType="num">
                                      <p:cBhvr>
                                        <p:cTn id="20" dur="125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24178" y="70202"/>
            <a:ext cx="10454662" cy="983251"/>
          </a:xfrm>
          <a:prstGeom prst="rect">
            <a:avLst/>
          </a:prstGeom>
          <a:noFill/>
          <a:ln w="9525">
            <a:noFill/>
            <a:miter lim="800000"/>
          </a:ln>
          <a:effectLst/>
        </p:spPr>
        <p:txBody>
          <a:bodyPr anchor="ctr"/>
          <a:lstStyle/>
          <a:p>
            <a:pPr algn="ctr" eaLnBrk="1" hangingPunct="1">
              <a:defRPr/>
            </a:pPr>
            <a:r>
              <a:rPr lang="en-US" sz="3200">
                <a:solidFill>
                  <a:srgbClr val="FF0000"/>
                </a:solidFill>
                <a:latin typeface="Times New Roman" panose="02020603050405020304" pitchFamily="18" charset="0"/>
                <a:cs typeface="Times New Roman" panose="02020603050405020304" pitchFamily="18" charset="0"/>
              </a:rPr>
              <a:t>Bài 19: 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0065" y="803543"/>
            <a:ext cx="900752" cy="1017733"/>
          </a:xfrm>
          <a:prstGeom prst="rect">
            <a:avLst/>
          </a:prstGeom>
        </p:spPr>
      </p:pic>
      <p:sp>
        <p:nvSpPr>
          <p:cNvPr id="8" name="Rectangle 7"/>
          <p:cNvSpPr/>
          <p:nvPr/>
        </p:nvSpPr>
        <p:spPr>
          <a:xfrm>
            <a:off x="1139205" y="1084621"/>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vận dụng</a:t>
            </a:r>
            <a:endParaRPr lang="zh-CN" altLang="en-US" sz="2800" dirty="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12" name="Rectangle 11"/>
          <p:cNvSpPr/>
          <p:nvPr/>
        </p:nvSpPr>
        <p:spPr>
          <a:xfrm>
            <a:off x="1028366" y="1472425"/>
            <a:ext cx="10941961" cy="106295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vi-VN" sz="2600">
                <a:solidFill>
                  <a:schemeClr val="tx1"/>
                </a:solidFill>
                <a:latin typeface="Times New Roman" panose="02020603050405020304" pitchFamily="18" charset="0"/>
                <a:cs typeface="Times New Roman" panose="02020603050405020304" pitchFamily="18" charset="0"/>
              </a:rPr>
              <a:t>Thảo luận và các việc nên và không nên làm để bảo vệ môi trường sống của thực vật và động vật nơi em đã quan sát theo gợi ý sau:</a:t>
            </a:r>
            <a:endParaRPr lang="zh-CN" altLang="en-US" sz="26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2" name="Picture 1"/>
          <p:cNvPicPr>
            <a:picLocks noChangeAspect="1"/>
          </p:cNvPicPr>
          <p:nvPr/>
        </p:nvPicPr>
        <p:blipFill>
          <a:blip r:embed="rId2"/>
          <a:stretch>
            <a:fillRect/>
          </a:stretch>
        </p:blipFill>
        <p:spPr>
          <a:xfrm>
            <a:off x="1440872" y="2417185"/>
            <a:ext cx="9171709" cy="4440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24178" y="70202"/>
            <a:ext cx="10454662" cy="983251"/>
          </a:xfrm>
          <a:prstGeom prst="rect">
            <a:avLst/>
          </a:prstGeom>
          <a:noFill/>
          <a:ln w="9525">
            <a:noFill/>
            <a:miter lim="800000"/>
          </a:ln>
          <a:effectLst/>
        </p:spPr>
        <p:txBody>
          <a:bodyPr anchor="ctr"/>
          <a:lstStyle/>
          <a:p>
            <a:pPr algn="ctr" eaLnBrk="1" hangingPunct="1">
              <a:defRPr/>
            </a:pPr>
            <a:r>
              <a:rPr lang="en-US" sz="3200">
                <a:solidFill>
                  <a:srgbClr val="FF0000"/>
                </a:solidFill>
                <a:latin typeface="Times New Roman" panose="02020603050405020304" pitchFamily="18" charset="0"/>
                <a:cs typeface="Times New Roman" panose="02020603050405020304" pitchFamily="18" charset="0"/>
              </a:rPr>
              <a:t>Bài 19: 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8" name="Picture 7"/>
          <p:cNvPicPr/>
          <p:nvPr/>
        </p:nvPicPr>
        <p:blipFill>
          <a:blip r:embed="rId1"/>
          <a:stretch>
            <a:fillRect/>
          </a:stretch>
        </p:blipFill>
        <p:spPr>
          <a:xfrm>
            <a:off x="1163781" y="1205858"/>
            <a:ext cx="9240983" cy="56521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 yêu cây xanh- Bài hát cực hay cho thiếu nhi về môi trường">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1808920" y="40347"/>
            <a:ext cx="8607287" cy="681765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4178" y="70202"/>
            <a:ext cx="10454662" cy="983251"/>
          </a:xfrm>
          <a:prstGeom prst="rect">
            <a:avLst/>
          </a:prstGeom>
          <a:noFill/>
          <a:ln w="9525">
            <a:noFill/>
            <a:miter lim="800000"/>
          </a:ln>
          <a:effectLst/>
        </p:spPr>
        <p:txBody>
          <a:bodyPr anchor="ctr"/>
          <a:lstStyle/>
          <a:p>
            <a:pPr algn="ctr" eaLnBrk="1" hangingPunct="1">
              <a:defRPr/>
            </a:pPr>
            <a:r>
              <a:rPr lang="en-US" sz="3200">
                <a:solidFill>
                  <a:srgbClr val="FF0000"/>
                </a:solidFill>
                <a:latin typeface="Times New Roman" panose="02020603050405020304" pitchFamily="18" charset="0"/>
                <a:cs typeface="Times New Roman" panose="02020603050405020304" pitchFamily="18" charset="0"/>
              </a:rPr>
              <a:t>Bài 19: 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8037" y="981140"/>
            <a:ext cx="928254" cy="1013915"/>
          </a:xfrm>
          <a:prstGeom prst="rect">
            <a:avLst/>
          </a:prstGeom>
        </p:spPr>
      </p:pic>
      <p:sp>
        <p:nvSpPr>
          <p:cNvPr id="11" name="Rectangle 2"/>
          <p:cNvSpPr txBox="1">
            <a:spLocks noChangeArrowheads="1"/>
          </p:cNvSpPr>
          <p:nvPr/>
        </p:nvSpPr>
        <p:spPr bwMode="auto">
          <a:xfrm>
            <a:off x="1343890" y="1044747"/>
            <a:ext cx="10571019" cy="1099753"/>
          </a:xfrm>
          <a:prstGeom prst="rect">
            <a:avLst/>
          </a:prstGeom>
          <a:noFill/>
          <a:ln w="9525">
            <a:noFill/>
            <a:miter lim="800000"/>
          </a:ln>
          <a:effectLst/>
        </p:spPr>
        <p:txBody>
          <a:bodyPr anchor="ctr"/>
          <a:lstStyle/>
          <a:p>
            <a:r>
              <a:rPr lang="vi-VN" sz="2800">
                <a:solidFill>
                  <a:srgbClr val="00B050"/>
                </a:solidFill>
                <a:latin typeface="Times New Roman" panose="02020603050405020304" pitchFamily="18" charset="0"/>
                <a:cs typeface="Times New Roman" panose="02020603050405020304" pitchFamily="18" charset="0"/>
              </a:rPr>
              <a:t>Em cần chuẩn bị trang phục và đồ dùng như thế nào cho buổi quan sát, tìm hiểu môi trường sống của thực vật và động vậ</a:t>
            </a:r>
            <a:r>
              <a:rPr lang="en-US" sz="2800">
                <a:solidFill>
                  <a:srgbClr val="00B050"/>
                </a:solidFill>
                <a:latin typeface="Times New Roman" panose="02020603050405020304" pitchFamily="18" charset="0"/>
                <a:cs typeface="Times New Roman" panose="02020603050405020304" pitchFamily="18" charset="0"/>
              </a:rPr>
              <a:t>t?</a:t>
            </a:r>
            <a:endParaRPr lang="vi-VN" sz="2800">
              <a:solidFill>
                <a:srgbClr val="00B050"/>
              </a:solidFill>
              <a:latin typeface="Times New Roman" panose="02020603050405020304" pitchFamily="18" charset="0"/>
              <a:cs typeface="Times New Roman" panose="02020603050405020304" pitchFamily="18" charset="0"/>
            </a:endParaRPr>
          </a:p>
        </p:txBody>
      </p:sp>
      <p:pic>
        <p:nvPicPr>
          <p:cNvPr id="1026" name="Picture 2" descr="Giải hoạt động khám phá trang 72 bài 19 SGK Tự nhiên và xã hội lớp 2 Kết  nối tri thức | Tự nhiên và xã hội lớp 2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982" y="2068305"/>
            <a:ext cx="6802582" cy="444730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txBox="1">
            <a:spLocks noChangeArrowheads="1"/>
          </p:cNvSpPr>
          <p:nvPr/>
        </p:nvSpPr>
        <p:spPr bwMode="auto">
          <a:xfrm>
            <a:off x="1842654" y="2227622"/>
            <a:ext cx="8936185" cy="2843141"/>
          </a:xfrm>
          <a:prstGeom prst="rect">
            <a:avLst/>
          </a:prstGeom>
          <a:noFill/>
          <a:ln w="9525">
            <a:noFill/>
            <a:miter lim="800000"/>
          </a:ln>
          <a:effectLst/>
        </p:spPr>
        <p:txBody>
          <a:bodyPr anchor="ctr"/>
          <a:lstStyle/>
          <a:p>
            <a:r>
              <a:rPr lang="vi-VN" sz="2800">
                <a:solidFill>
                  <a:srgbClr val="7030A0"/>
                </a:solidFill>
                <a:latin typeface="Times New Roman" panose="02020603050405020304" pitchFamily="18" charset="0"/>
                <a:cs typeface="Times New Roman" panose="02020603050405020304" pitchFamily="18" charset="0"/>
              </a:rPr>
              <a:t>- Em cần chuẩn bị trang phục thoải mái, gọn gàng (có thể là đồng phục lớp hoặc trường), giày, mũ và bình nước cá nhân. Em cũng cần mang theo giấy, bút và phiếu quan sát để ghi chép cho buổi quan sát, tìm hiểu môi trường sống của thực vật và động vật</a:t>
            </a:r>
            <a:endParaRPr lang="vi-VN" sz="280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1026"/>
                                        </p:tgtEl>
                                      </p:cBhvr>
                                    </p:animEffect>
                                    <p:set>
                                      <p:cBhvr>
                                        <p:cTn id="30" dur="1" fill="hold">
                                          <p:stCondLst>
                                            <p:cond delay="499"/>
                                          </p:stCondLst>
                                        </p:cTn>
                                        <p:tgtEl>
                                          <p:spTgt spid="1026"/>
                                        </p:tgtEl>
                                        <p:attrNameLst>
                                          <p:attrName>style.visibility</p:attrName>
                                        </p:attrNameLst>
                                      </p:cBhvr>
                                      <p:to>
                                        <p:strVal val="hidden"/>
                                      </p:to>
                                    </p:se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39498" y="991366"/>
            <a:ext cx="692502" cy="795095"/>
          </a:xfrm>
          <a:prstGeom prst="rect">
            <a:avLst/>
          </a:prstGeom>
        </p:spPr>
      </p:pic>
      <p:sp>
        <p:nvSpPr>
          <p:cNvPr id="6" name="Rectangle 5"/>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2" name="AutoShape 2" descr="SBT Scan] ✓ Bài 19 Thực vật và động vật quanh em - Sách Bài Tập - Học  Online Cùng Sachgiaibaitap.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1" name="Picture 10"/>
          <p:cNvPicPr>
            <a:picLocks noChangeAspect="1"/>
          </p:cNvPicPr>
          <p:nvPr/>
        </p:nvPicPr>
        <p:blipFill>
          <a:blip r:embed="rId2"/>
          <a:stretch>
            <a:fillRect/>
          </a:stretch>
        </p:blipFill>
        <p:spPr>
          <a:xfrm>
            <a:off x="928380" y="1481662"/>
            <a:ext cx="4793546" cy="5379793"/>
          </a:xfrm>
          <a:prstGeom prst="rect">
            <a:avLst/>
          </a:prstGeom>
        </p:spPr>
      </p:pic>
      <p:sp>
        <p:nvSpPr>
          <p:cNvPr id="13" name="Rectangle 2"/>
          <p:cNvSpPr txBox="1">
            <a:spLocks noChangeArrowheads="1"/>
          </p:cNvSpPr>
          <p:nvPr/>
        </p:nvSpPr>
        <p:spPr bwMode="auto">
          <a:xfrm>
            <a:off x="5918306" y="1052166"/>
            <a:ext cx="6024312" cy="3104196"/>
          </a:xfrm>
          <a:prstGeom prst="rect">
            <a:avLst/>
          </a:prstGeom>
          <a:noFill/>
          <a:ln w="9525">
            <a:noFill/>
            <a:miter lim="800000"/>
          </a:ln>
          <a:effectLst/>
        </p:spPr>
        <p:txBody>
          <a:bodyPr anchor="ctr"/>
          <a:lstStyle/>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r>
              <a:rPr lang="en-US" sz="2500" b="1">
                <a:solidFill>
                  <a:srgbClr val="00B050"/>
                </a:solidFill>
                <a:latin typeface="Times New Roman" panose="02020603050405020304" pitchFamily="18" charset="0"/>
                <a:cs typeface="Times New Roman" panose="02020603050405020304" pitchFamily="18" charset="0"/>
              </a:rPr>
              <a:t>Câu 1.</a:t>
            </a:r>
            <a:r>
              <a:rPr lang="en-US" sz="2500">
                <a:solidFill>
                  <a:srgbClr val="00B050"/>
                </a:solidFill>
                <a:latin typeface="Times New Roman" panose="02020603050405020304" pitchFamily="18" charset="0"/>
                <a:cs typeface="Times New Roman" panose="02020603050405020304" pitchFamily="18" charset="0"/>
              </a:rPr>
              <a:t> Tìm kiếm các cây và con vật sống ở khu vực đó</a:t>
            </a:r>
            <a:endParaRPr lang="en-US" sz="2500">
              <a:solidFill>
                <a:srgbClr val="00B050"/>
              </a:solidFill>
              <a:latin typeface="Times New Roman" panose="02020603050405020304" pitchFamily="18" charset="0"/>
              <a:cs typeface="Times New Roman" panose="02020603050405020304" pitchFamily="18" charset="0"/>
            </a:endParaRPr>
          </a:p>
          <a:p>
            <a:r>
              <a:rPr lang="vi-VN" sz="2500" b="1">
                <a:solidFill>
                  <a:srgbClr val="00B0F0"/>
                </a:solidFill>
                <a:latin typeface="Times New Roman" panose="02020603050405020304" pitchFamily="18" charset="0"/>
                <a:cs typeface="Times New Roman" panose="02020603050405020304" pitchFamily="18" charset="0"/>
              </a:rPr>
              <a:t>Câu 2</a:t>
            </a:r>
            <a:r>
              <a:rPr lang="en-US" sz="2500" b="1">
                <a:solidFill>
                  <a:srgbClr val="00B0F0"/>
                </a:solidFill>
                <a:latin typeface="Times New Roman" panose="02020603050405020304" pitchFamily="18" charset="0"/>
                <a:cs typeface="Times New Roman" panose="02020603050405020304" pitchFamily="18" charset="0"/>
              </a:rPr>
              <a:t>. </a:t>
            </a:r>
            <a:r>
              <a:rPr lang="vi-VN" sz="2500">
                <a:solidFill>
                  <a:srgbClr val="00B0F0"/>
                </a:solidFill>
                <a:latin typeface="Times New Roman" panose="02020603050405020304" pitchFamily="18" charset="0"/>
                <a:cs typeface="Times New Roman" panose="02020603050405020304" pitchFamily="18" charset="0"/>
              </a:rPr>
              <a:t>Mô tả môi trường sống của thực vật và động vật nơi em quan sát</a:t>
            </a:r>
            <a:r>
              <a:rPr lang="en-US" sz="2500">
                <a:solidFill>
                  <a:srgbClr val="00B0F0"/>
                </a:solidFill>
                <a:latin typeface="Times New Roman" panose="02020603050405020304" pitchFamily="18" charset="0"/>
                <a:cs typeface="Times New Roman" panose="02020603050405020304" pitchFamily="18" charset="0"/>
              </a:rPr>
              <a:t>.</a:t>
            </a:r>
            <a:endParaRPr lang="en-US" sz="2500">
              <a:solidFill>
                <a:srgbClr val="00B0F0"/>
              </a:solidFill>
              <a:latin typeface="Times New Roman" panose="02020603050405020304" pitchFamily="18" charset="0"/>
              <a:cs typeface="Times New Roman" panose="02020603050405020304" pitchFamily="18" charset="0"/>
            </a:endParaRPr>
          </a:p>
          <a:p>
            <a:r>
              <a:rPr lang="vi-VN" sz="2500" b="1">
                <a:solidFill>
                  <a:srgbClr val="002060"/>
                </a:solidFill>
                <a:latin typeface="Times New Roman" panose="02020603050405020304" pitchFamily="18" charset="0"/>
                <a:cs typeface="Times New Roman" panose="02020603050405020304" pitchFamily="18" charset="0"/>
              </a:rPr>
              <a:t>Câu 3</a:t>
            </a:r>
            <a:r>
              <a:rPr lang="en-US" sz="2500" b="1">
                <a:solidFill>
                  <a:srgbClr val="002060"/>
                </a:solidFill>
                <a:latin typeface="Times New Roman" panose="02020603050405020304" pitchFamily="18" charset="0"/>
                <a:cs typeface="Times New Roman" panose="02020603050405020304" pitchFamily="18" charset="0"/>
              </a:rPr>
              <a:t>.</a:t>
            </a:r>
            <a:r>
              <a:rPr lang="vi-VN" sz="2500">
                <a:solidFill>
                  <a:srgbClr val="002060"/>
                </a:solidFill>
                <a:latin typeface="Times New Roman" panose="02020603050405020304" pitchFamily="18" charset="0"/>
                <a:cs typeface="Times New Roman" panose="02020603050405020304" pitchFamily="18" charset="0"/>
              </a:rPr>
              <a:t> Tìm hiểu việc làm của con người làm cho môi trường sống của thực vật và động vật ở đó thay đổi</a:t>
            </a:r>
            <a:r>
              <a:rPr lang="en-US" sz="2500">
                <a:solidFill>
                  <a:srgbClr val="002060"/>
                </a:solidFill>
                <a:latin typeface="Times New Roman" panose="02020603050405020304" pitchFamily="18" charset="0"/>
                <a:cs typeface="Times New Roman" panose="02020603050405020304" pitchFamily="18" charset="0"/>
              </a:rPr>
              <a:t>.</a:t>
            </a:r>
            <a:endParaRPr lang="en-US" sz="2500">
              <a:solidFill>
                <a:srgbClr val="00B050"/>
              </a:solidFill>
              <a:latin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cs typeface="Times New Roman" panose="02020603050405020304" pitchFamily="18" charset="0"/>
            </a:endParaRPr>
          </a:p>
          <a:p>
            <a:endParaRPr lang="vi-VN" sz="2800">
              <a:solidFill>
                <a:srgbClr val="00B050"/>
              </a:solidFill>
              <a:latin typeface="Times New Roman" panose="02020603050405020304" pitchFamily="18" charset="0"/>
              <a:cs typeface="Times New Roman" panose="02020603050405020304" pitchFamily="18" charset="0"/>
            </a:endParaRPr>
          </a:p>
        </p:txBody>
      </p:sp>
      <p:sp>
        <p:nvSpPr>
          <p:cNvPr id="14" name="Rectangle 2"/>
          <p:cNvSpPr txBox="1">
            <a:spLocks noChangeArrowheads="1"/>
          </p:cNvSpPr>
          <p:nvPr/>
        </p:nvSpPr>
        <p:spPr bwMode="auto">
          <a:xfrm>
            <a:off x="324178" y="70202"/>
            <a:ext cx="10454662" cy="983251"/>
          </a:xfrm>
          <a:prstGeom prst="rect">
            <a:avLst/>
          </a:prstGeom>
          <a:noFill/>
          <a:ln w="9525">
            <a:noFill/>
            <a:miter lim="800000"/>
          </a:ln>
          <a:effectLst/>
        </p:spPr>
        <p:txBody>
          <a:bodyPr anchor="ctr"/>
          <a:lstStyle/>
          <a:p>
            <a:pPr algn="ctr" eaLnBrk="1" hangingPunct="1">
              <a:defRPr/>
            </a:pPr>
            <a:r>
              <a:rPr lang="en-US" sz="3200">
                <a:solidFill>
                  <a:srgbClr val="FF0000"/>
                </a:solidFill>
                <a:latin typeface="Times New Roman" panose="02020603050405020304" pitchFamily="18" charset="0"/>
                <a:cs typeface="Times New Roman" panose="02020603050405020304" pitchFamily="18" charset="0"/>
              </a:rPr>
              <a:t>Bài 19: 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15" name="Rectangle 2"/>
          <p:cNvSpPr txBox="1">
            <a:spLocks noChangeArrowheads="1"/>
          </p:cNvSpPr>
          <p:nvPr/>
        </p:nvSpPr>
        <p:spPr bwMode="auto">
          <a:xfrm>
            <a:off x="5721926" y="4017814"/>
            <a:ext cx="6470074" cy="2840185"/>
          </a:xfrm>
          <a:prstGeom prst="rect">
            <a:avLst/>
          </a:prstGeom>
          <a:noFill/>
          <a:ln w="9525">
            <a:noFill/>
            <a:miter lim="800000"/>
          </a:ln>
          <a:effectLst/>
        </p:spPr>
        <p:txBody>
          <a:bodyPr anchor="ctr"/>
          <a:lstStyle/>
          <a:p>
            <a:r>
              <a:rPr lang="vi-VN" sz="2400">
                <a:solidFill>
                  <a:srgbClr val="FF0000"/>
                </a:solidFill>
                <a:latin typeface="Times New Roman" panose="02020603050405020304" pitchFamily="18" charset="0"/>
                <a:cs typeface="Times New Roman" panose="02020603050405020304" pitchFamily="18" charset="0"/>
              </a:rPr>
              <a:t>- Những việc làm của con người làm cho môi trường sống của thực vật và động vật ở đó thay đổi:</a:t>
            </a:r>
            <a:endParaRPr lang="vi-VN" sz="2400">
              <a:solidFill>
                <a:srgbClr val="FF0000"/>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 Vứt rác ra ao, hồ, bụi rậm,…</a:t>
            </a:r>
            <a:endParaRPr lang="vi-VN" sz="2400">
              <a:solidFill>
                <a:srgbClr val="FF0000"/>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 Đổ nước bẩn xuống ao, hồ, sông, suối,…</a:t>
            </a:r>
            <a:endParaRPr lang="vi-VN" sz="2400">
              <a:solidFill>
                <a:srgbClr val="FF0000"/>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 Xây dựng trung tâm thương mại.</a:t>
            </a:r>
            <a:endParaRPr lang="vi-VN" sz="2400">
              <a:solidFill>
                <a:srgbClr val="FF0000"/>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 Chặt cây.</a:t>
            </a:r>
            <a:endParaRPr lang="vi-VN" sz="2400">
              <a:solidFill>
                <a:srgbClr val="FF0000"/>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a:t>
            </a:r>
            <a:endParaRPr lang="vi-VN" sz="240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barn(inVertical)">
                                      <p:cBhvr>
                                        <p:cTn id="22" dur="500"/>
                                        <p:tgtEl>
                                          <p:spTgt spid="1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animEffect transition="in" filter="fade">
                                      <p:cBhvr>
                                        <p:cTn id="25" dur="500"/>
                                        <p:tgtEl>
                                          <p:spTgt spid="1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
                                            <p:txEl>
                                              <p:pRg st="4" end="4"/>
                                            </p:txEl>
                                          </p:spTgt>
                                        </p:tgtEl>
                                      </p:cBhvr>
                                    </p:animEffect>
                                    <p:set>
                                      <p:cBhvr>
                                        <p:cTn id="30" dur="1" fill="hold">
                                          <p:stCondLst>
                                            <p:cond delay="499"/>
                                          </p:stCondLst>
                                        </p:cTn>
                                        <p:tgtEl>
                                          <p:spTgt spid="13">
                                            <p:txEl>
                                              <p:pRg st="4" end="4"/>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3">
                                            <p:txEl>
                                              <p:pRg st="5" end="5"/>
                                            </p:txEl>
                                          </p:spTgt>
                                        </p:tgtEl>
                                      </p:cBhvr>
                                    </p:animEffect>
                                    <p:set>
                                      <p:cBhvr>
                                        <p:cTn id="33" dur="1" fill="hold">
                                          <p:stCondLst>
                                            <p:cond delay="499"/>
                                          </p:stCondLst>
                                        </p:cTn>
                                        <p:tgtEl>
                                          <p:spTgt spid="13">
                                            <p:txEl>
                                              <p:pRg st="5" end="5"/>
                                            </p:txEl>
                                          </p:spTgt>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39498" y="991366"/>
            <a:ext cx="692502" cy="795095"/>
          </a:xfrm>
          <a:prstGeom prst="rect">
            <a:avLst/>
          </a:prstGeom>
        </p:spPr>
      </p:pic>
      <p:sp>
        <p:nvSpPr>
          <p:cNvPr id="6" name="Rectangle 5"/>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9" name="Rectangle 8"/>
          <p:cNvSpPr/>
          <p:nvPr/>
        </p:nvSpPr>
        <p:spPr>
          <a:xfrm>
            <a:off x="1108364" y="1608147"/>
            <a:ext cx="936567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a:latin typeface="Times New Roman" panose="02020603050405020304" pitchFamily="18" charset="0"/>
                <a:cs typeface="Times New Roman" panose="02020603050405020304" pitchFamily="18" charset="0"/>
              </a:rPr>
              <a:t>Câu 4.</a:t>
            </a:r>
            <a:r>
              <a:rPr lang="en-US" sz="2800">
                <a:latin typeface="Times New Roman" panose="02020603050405020304" pitchFamily="18" charset="0"/>
                <a:cs typeface="Times New Roman" panose="02020603050405020304" pitchFamily="18" charset="0"/>
              </a:rPr>
              <a:t> Hoàn thành phiếu quan sát theo gợi ý ở trang bên.</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10" name="Rectangle 2"/>
          <p:cNvSpPr txBox="1">
            <a:spLocks noChangeArrowheads="1"/>
          </p:cNvSpPr>
          <p:nvPr/>
        </p:nvSpPr>
        <p:spPr bwMode="auto">
          <a:xfrm>
            <a:off x="324178" y="70202"/>
            <a:ext cx="10454662" cy="983251"/>
          </a:xfrm>
          <a:prstGeom prst="rect">
            <a:avLst/>
          </a:prstGeom>
          <a:noFill/>
          <a:ln w="9525">
            <a:noFill/>
            <a:miter lim="800000"/>
          </a:ln>
          <a:effectLst/>
        </p:spPr>
        <p:txBody>
          <a:bodyPr anchor="ctr"/>
          <a:lstStyle/>
          <a:p>
            <a:pPr algn="ctr" eaLnBrk="1" hangingPunct="1">
              <a:defRPr/>
            </a:pPr>
            <a:r>
              <a:rPr lang="en-US" sz="3200">
                <a:solidFill>
                  <a:srgbClr val="FF0000"/>
                </a:solidFill>
                <a:latin typeface="Times New Roman" panose="02020603050405020304" pitchFamily="18" charset="0"/>
                <a:cs typeface="Times New Roman" panose="02020603050405020304" pitchFamily="18" charset="0"/>
              </a:rPr>
              <a:t>Bài 19: 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953491" y="2207941"/>
            <a:ext cx="8520547" cy="37548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39498" y="991366"/>
            <a:ext cx="692502" cy="795095"/>
          </a:xfrm>
          <a:prstGeom prst="rect">
            <a:avLst/>
          </a:prstGeom>
        </p:spPr>
      </p:pic>
      <p:sp>
        <p:nvSpPr>
          <p:cNvPr id="6" name="Rectangle 5"/>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10" name="Rectangle 2"/>
          <p:cNvSpPr txBox="1">
            <a:spLocks noChangeArrowheads="1"/>
          </p:cNvSpPr>
          <p:nvPr/>
        </p:nvSpPr>
        <p:spPr bwMode="auto">
          <a:xfrm>
            <a:off x="324178" y="70202"/>
            <a:ext cx="10454662" cy="983251"/>
          </a:xfrm>
          <a:prstGeom prst="rect">
            <a:avLst/>
          </a:prstGeom>
          <a:noFill/>
          <a:ln w="9525">
            <a:noFill/>
            <a:miter lim="800000"/>
          </a:ln>
          <a:effectLst/>
        </p:spPr>
        <p:txBody>
          <a:bodyPr anchor="ctr"/>
          <a:lstStyle/>
          <a:p>
            <a:pPr algn="ctr" eaLnBrk="1" hangingPunct="1">
              <a:defRPr/>
            </a:pPr>
            <a:r>
              <a:rPr lang="en-US" sz="3200">
                <a:solidFill>
                  <a:srgbClr val="FF0000"/>
                </a:solidFill>
                <a:latin typeface="Times New Roman" panose="02020603050405020304" pitchFamily="18" charset="0"/>
                <a:cs typeface="Times New Roman" panose="02020603050405020304" pitchFamily="18" charset="0"/>
              </a:rPr>
              <a:t>Bài 19: 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4098" name="Picture 2" descr="Giải Tự nhiên và Xã hội lớp 2 Bài 19: Thực vật và động vật quanh em - Hay  nhất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345" y="2131367"/>
            <a:ext cx="8506693" cy="45188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08364" y="1608147"/>
            <a:ext cx="936567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a:latin typeface="Times New Roman" panose="02020603050405020304" pitchFamily="18" charset="0"/>
                <a:cs typeface="Times New Roman" panose="02020603050405020304" pitchFamily="18" charset="0"/>
              </a:rPr>
              <a:t>Câu 4.</a:t>
            </a:r>
            <a:r>
              <a:rPr lang="en-US" sz="2800">
                <a:latin typeface="Times New Roman" panose="02020603050405020304" pitchFamily="18" charset="0"/>
                <a:cs typeface="Times New Roman" panose="02020603050405020304" pitchFamily="18" charset="0"/>
              </a:rPr>
              <a:t> Hoàn thành phiếu quan sát theo gợi ý ở trang bên.</a:t>
            </a:r>
            <a:endParaRPr lang="vi-VN" sz="28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thực hành</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9" name="Rectangle 8"/>
          <p:cNvSpPr/>
          <p:nvPr/>
        </p:nvSpPr>
        <p:spPr>
          <a:xfrm>
            <a:off x="1136072" y="1607460"/>
            <a:ext cx="6386945"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a:latin typeface="Times New Roman" panose="02020603050405020304" pitchFamily="18" charset="0"/>
                <a:cs typeface="Times New Roman" panose="02020603050405020304" pitchFamily="18" charset="0"/>
              </a:rPr>
              <a:t>Báo cáo kết quả quan sát:</a:t>
            </a:r>
            <a:endParaRPr lang="vi-VN" sz="2800" b="0" i="0">
              <a:solidFill>
                <a:srgbClr val="000000"/>
              </a:solidFill>
              <a:effectLst/>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1"/>
          <a:stretch>
            <a:fillRect/>
          </a:stretch>
        </p:blipFill>
        <p:spPr>
          <a:xfrm>
            <a:off x="223672" y="865974"/>
            <a:ext cx="704708" cy="727626"/>
          </a:xfrm>
          <a:prstGeom prst="rect">
            <a:avLst/>
          </a:prstGeom>
        </p:spPr>
      </p:pic>
      <p:sp>
        <p:nvSpPr>
          <p:cNvPr id="11" name="Rectangle 2"/>
          <p:cNvSpPr txBox="1">
            <a:spLocks noChangeArrowheads="1"/>
          </p:cNvSpPr>
          <p:nvPr/>
        </p:nvSpPr>
        <p:spPr bwMode="auto">
          <a:xfrm>
            <a:off x="324178" y="70202"/>
            <a:ext cx="10454662" cy="983251"/>
          </a:xfrm>
          <a:prstGeom prst="rect">
            <a:avLst/>
          </a:prstGeom>
          <a:noFill/>
          <a:ln w="9525">
            <a:noFill/>
            <a:miter lim="800000"/>
          </a:ln>
          <a:effectLst/>
        </p:spPr>
        <p:txBody>
          <a:bodyPr anchor="ctr"/>
          <a:lstStyle/>
          <a:p>
            <a:pPr algn="ctr" eaLnBrk="1" hangingPunct="1">
              <a:defRPr/>
            </a:pPr>
            <a:r>
              <a:rPr lang="en-US" sz="3200">
                <a:solidFill>
                  <a:srgbClr val="FF0000"/>
                </a:solidFill>
                <a:latin typeface="Times New Roman" panose="02020603050405020304" pitchFamily="18" charset="0"/>
                <a:cs typeface="Times New Roman" panose="02020603050405020304" pitchFamily="18" charset="0"/>
              </a:rPr>
              <a:t>Bài 19: 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482436" y="2147450"/>
            <a:ext cx="7536873" cy="46689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thực hành</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9" name="Rectangle 8"/>
          <p:cNvSpPr/>
          <p:nvPr/>
        </p:nvSpPr>
        <p:spPr>
          <a:xfrm>
            <a:off x="1136072" y="1607460"/>
            <a:ext cx="6386945"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a:latin typeface="Times New Roman" panose="02020603050405020304" pitchFamily="18" charset="0"/>
                <a:cs typeface="Times New Roman" panose="02020603050405020304" pitchFamily="18" charset="0"/>
              </a:rPr>
              <a:t>Báo cáo kết quả quan sát</a:t>
            </a:r>
            <a:endParaRPr lang="vi-VN" sz="2800" b="0" i="0">
              <a:solidFill>
                <a:srgbClr val="000000"/>
              </a:solidFill>
              <a:effectLst/>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1"/>
          <a:stretch>
            <a:fillRect/>
          </a:stretch>
        </p:blipFill>
        <p:spPr>
          <a:xfrm>
            <a:off x="223672" y="865974"/>
            <a:ext cx="704708" cy="727626"/>
          </a:xfrm>
          <a:prstGeom prst="rect">
            <a:avLst/>
          </a:prstGeom>
        </p:spPr>
      </p:pic>
      <p:sp>
        <p:nvSpPr>
          <p:cNvPr id="11" name="Rectangle 2"/>
          <p:cNvSpPr txBox="1">
            <a:spLocks noChangeArrowheads="1"/>
          </p:cNvSpPr>
          <p:nvPr/>
        </p:nvSpPr>
        <p:spPr bwMode="auto">
          <a:xfrm>
            <a:off x="324178" y="70202"/>
            <a:ext cx="10454662" cy="983251"/>
          </a:xfrm>
          <a:prstGeom prst="rect">
            <a:avLst/>
          </a:prstGeom>
          <a:noFill/>
          <a:ln w="9525">
            <a:noFill/>
            <a:miter lim="800000"/>
          </a:ln>
          <a:effectLst/>
        </p:spPr>
        <p:txBody>
          <a:bodyPr anchor="ctr"/>
          <a:lstStyle/>
          <a:p>
            <a:pPr algn="ctr" eaLnBrk="1" hangingPunct="1">
              <a:defRPr/>
            </a:pPr>
            <a:r>
              <a:rPr lang="en-US" sz="3200">
                <a:solidFill>
                  <a:srgbClr val="FF0000"/>
                </a:solidFill>
                <a:latin typeface="Times New Roman" panose="02020603050405020304" pitchFamily="18" charset="0"/>
                <a:cs typeface="Times New Roman" panose="02020603050405020304" pitchFamily="18" charset="0"/>
              </a:rPr>
              <a:t>Bài 19: 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704110" y="2130680"/>
            <a:ext cx="6483926" cy="4727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24178" y="70202"/>
            <a:ext cx="10454662" cy="983251"/>
          </a:xfrm>
          <a:prstGeom prst="rect">
            <a:avLst/>
          </a:prstGeom>
          <a:noFill/>
          <a:ln w="9525">
            <a:noFill/>
            <a:miter lim="800000"/>
          </a:ln>
          <a:effectLst/>
        </p:spPr>
        <p:txBody>
          <a:bodyPr anchor="ctr"/>
          <a:lstStyle/>
          <a:p>
            <a:pPr algn="ctr" eaLnBrk="1" hangingPunct="1">
              <a:defRPr/>
            </a:pPr>
            <a:r>
              <a:rPr lang="en-US" sz="3200">
                <a:solidFill>
                  <a:srgbClr val="FF0000"/>
                </a:solidFill>
                <a:latin typeface="Times New Roman" panose="02020603050405020304" pitchFamily="18" charset="0"/>
                <a:cs typeface="Times New Roman" panose="02020603050405020304" pitchFamily="18" charset="0"/>
              </a:rPr>
              <a:t>Bài 19: 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0065" y="803543"/>
            <a:ext cx="900752" cy="1017733"/>
          </a:xfrm>
          <a:prstGeom prst="rect">
            <a:avLst/>
          </a:prstGeom>
        </p:spPr>
      </p:pic>
      <p:sp>
        <p:nvSpPr>
          <p:cNvPr id="8" name="Rectangle 7"/>
          <p:cNvSpPr/>
          <p:nvPr/>
        </p:nvSpPr>
        <p:spPr>
          <a:xfrm>
            <a:off x="1139205" y="1084621"/>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vận dụng</a:t>
            </a:r>
            <a:endParaRPr lang="zh-CN" altLang="en-US" sz="2800" dirty="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pic>
        <p:nvPicPr>
          <p:cNvPr id="3" name="Picture 2"/>
          <p:cNvPicPr>
            <a:picLocks noChangeAspect="1"/>
          </p:cNvPicPr>
          <p:nvPr/>
        </p:nvPicPr>
        <p:blipFill>
          <a:blip r:embed="rId2"/>
          <a:stretch>
            <a:fillRect/>
          </a:stretch>
        </p:blipFill>
        <p:spPr>
          <a:xfrm>
            <a:off x="1801089" y="2410691"/>
            <a:ext cx="8659090" cy="4447313"/>
          </a:xfrm>
          <a:prstGeom prst="rect">
            <a:avLst/>
          </a:prstGeom>
        </p:spPr>
      </p:pic>
      <p:sp>
        <p:nvSpPr>
          <p:cNvPr id="9" name="Rectangle 8"/>
          <p:cNvSpPr/>
          <p:nvPr/>
        </p:nvSpPr>
        <p:spPr>
          <a:xfrm>
            <a:off x="1028366" y="1472425"/>
            <a:ext cx="10941961" cy="106295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vi-VN" sz="2600">
                <a:solidFill>
                  <a:schemeClr val="tx1"/>
                </a:solidFill>
                <a:latin typeface="Times New Roman" panose="02020603050405020304" pitchFamily="18" charset="0"/>
                <a:cs typeface="Times New Roman" panose="02020603050405020304" pitchFamily="18" charset="0"/>
              </a:rPr>
              <a:t>Thảo luận và các việc nên và không nên làm để bảo vệ môi trường sống của thực vật và động vật nơi em đã quan sát theo gợi ý sau:</a:t>
            </a:r>
            <a:endParaRPr lang="zh-CN" altLang="en-US" sz="26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1814</Words>
  <Application>WPS Slides</Application>
  <PresentationFormat>Widescreen</PresentationFormat>
  <Paragraphs>78</Paragraphs>
  <Slides>11</Slides>
  <Notes>1</Notes>
  <HiddenSlides>0</HiddenSlides>
  <MMClips>1</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11</vt:i4>
      </vt:variant>
    </vt:vector>
  </HeadingPairs>
  <TitlesOfParts>
    <vt:vector size="31" baseType="lpstr">
      <vt:lpstr>Arial</vt:lpstr>
      <vt:lpstr>SimSun</vt:lpstr>
      <vt:lpstr>Wingdings</vt:lpstr>
      <vt:lpstr>Calibri</vt:lpstr>
      <vt:lpstr>Averta Std CY Bold</vt:lpstr>
      <vt:lpstr>Segoe Print</vt:lpstr>
      <vt:lpstr>Arial-Rounded</vt:lpstr>
      <vt:lpstr>Segoe UI Symbol</vt:lpstr>
      <vt:lpstr>Quicksand Medium</vt:lpstr>
      <vt:lpstr>Arial-SGK-TV</vt:lpstr>
      <vt:lpstr>Times New Roman</vt:lpstr>
      <vt:lpstr>等线</vt:lpstr>
      <vt:lpstr>Calibri</vt:lpstr>
      <vt:lpstr>字魂59号-创粗黑</vt:lpstr>
      <vt:lpstr>Microsoft YaHei</vt:lpstr>
      <vt:lpstr>Arial Unicode MS</vt:lpstr>
      <vt:lpstr>Calibri Light</vt:lpstr>
      <vt:lpstr>2_Office Theme</vt:lpstr>
      <vt:lpstr>4_Office Theme</vt:lpstr>
      <vt:lpstr>Hoạt động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hong luong</dc:creator>
  <cp:lastModifiedBy>Thuỳ Hà</cp:lastModifiedBy>
  <cp:revision>168</cp:revision>
  <dcterms:created xsi:type="dcterms:W3CDTF">2021-06-23T08:03:00Z</dcterms:created>
  <dcterms:modified xsi:type="dcterms:W3CDTF">2025-04-05T09:12:16Z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21EF762C733843F1B80657889401A677_12</vt:lpwstr>
  </property>
  <property fmtid="{D5CDD505-2E9C-101B-9397-08002B2CF9AE}" pid="3" name="KSOProductBuildVer">
    <vt:lpwstr>1033-12.2.0.20782</vt:lpwstr>
  </property>
</Properties>
</file>