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335" r:id="rId2"/>
    <p:sldId id="342" r:id="rId3"/>
    <p:sldId id="346" r:id="rId4"/>
    <p:sldId id="424" r:id="rId5"/>
    <p:sldId id="349" r:id="rId6"/>
    <p:sldId id="347" r:id="rId7"/>
    <p:sldId id="356" r:id="rId8"/>
    <p:sldId id="427" r:id="rId9"/>
    <p:sldId id="360" r:id="rId10"/>
    <p:sldId id="361" r:id="rId11"/>
    <p:sldId id="363" r:id="rId12"/>
    <p:sldId id="429" r:id="rId13"/>
    <p:sldId id="435" r:id="rId14"/>
    <p:sldId id="430" r:id="rId15"/>
    <p:sldId id="436" r:id="rId16"/>
    <p:sldId id="431" r:id="rId17"/>
    <p:sldId id="437" r:id="rId18"/>
    <p:sldId id="432" r:id="rId19"/>
    <p:sldId id="433" r:id="rId20"/>
    <p:sldId id="413" r:id="rId21"/>
  </p:sldIdLst>
  <p:sldSz cx="12192000" cy="6858000"/>
  <p:notesSz cx="6858000" cy="9144000"/>
  <p:embeddedFontLst>
    <p:embeddedFont>
      <p:font typeface="Nunito Black" pitchFamily="2" charset="0"/>
      <p:bold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19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9.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sp>
        <p:nvSpPr>
          <p:cNvPr id="5" name="TextBox 4">
            <a:extLst>
              <a:ext uri="{FF2B5EF4-FFF2-40B4-BE49-F238E27FC236}">
                <a16:creationId xmlns:a16="http://schemas.microsoft.com/office/drawing/2014/main" id="{FDF99F60-2DEC-4DEF-9300-E3C8E7CE95D2}"/>
              </a:ext>
            </a:extLst>
          </p:cNvPr>
          <p:cNvSpPr txBox="1"/>
          <p:nvPr/>
        </p:nvSpPr>
        <p:spPr>
          <a:xfrm>
            <a:off x="1003278" y="1633248"/>
            <a:ext cx="8779992" cy="851297"/>
          </a:xfrm>
          <a:prstGeom prst="roundRect">
            <a:avLst/>
          </a:prstGeom>
          <a:solidFill>
            <a:schemeClr val="bg1"/>
          </a:solidFill>
        </p:spPr>
        <p:txBody>
          <a:bodyPr wrap="square" rtlCol="0">
            <a:spAutoFit/>
          </a:bodyPr>
          <a:lstStyle/>
          <a:p>
            <a:pPr algn="ctr"/>
            <a:r>
              <a:rPr lang="en-US" sz="4400" b="1" dirty="0" err="1">
                <a:solidFill>
                  <a:srgbClr val="FF0000"/>
                </a:solidFill>
                <a:latin typeface="Nunito Black" pitchFamily="2" charset="0"/>
                <a:ea typeface="Tahoma" panose="020B0604030504040204" pitchFamily="34" charset="0"/>
                <a:cs typeface="Tahoma" panose="020B0604030504040204" pitchFamily="34" charset="0"/>
              </a:rPr>
              <a:t>Đọc</a:t>
            </a:r>
            <a:r>
              <a:rPr lang="en-US" sz="4400" b="1" dirty="0">
                <a:solidFill>
                  <a:srgbClr val="FF0000"/>
                </a:solidFill>
                <a:latin typeface="Nunito Black" pitchFamily="2" charset="0"/>
                <a:ea typeface="Tahoma" panose="020B0604030504040204" pitchFamily="34" charset="0"/>
                <a:cs typeface="Tahoma" panose="020B0604030504040204" pitchFamily="34" charset="0"/>
              </a:rPr>
              <a:t>: </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BẠN NHỎ TRONG NHÀ</a:t>
            </a:r>
          </a:p>
        </p:txBody>
      </p:sp>
      <p:sp>
        <p:nvSpPr>
          <p:cNvPr id="6" name="TextBox 5">
            <a:extLst>
              <a:ext uri="{FF2B5EF4-FFF2-40B4-BE49-F238E27FC236}">
                <a16:creationId xmlns:a16="http://schemas.microsoft.com/office/drawing/2014/main" id="{FDF99F60-2DEC-4DEF-9300-E3C8E7CE95D2}"/>
              </a:ext>
            </a:extLst>
          </p:cNvPr>
          <p:cNvSpPr txBox="1"/>
          <p:nvPr/>
        </p:nvSpPr>
        <p:spPr>
          <a:xfrm>
            <a:off x="888675" y="253680"/>
            <a:ext cx="9589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 </a:t>
            </a:r>
            <a:r>
              <a:rPr kumimoji="0" lang="en-US" sz="4400"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endPar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5"/>
          <a:srcRect l="12985"/>
          <a:stretch/>
        </p:blipFill>
        <p:spPr>
          <a:xfrm>
            <a:off x="0" y="35011"/>
            <a:ext cx="1025530" cy="938348"/>
          </a:xfrm>
          <a:prstGeom prst="ellipse">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603998" y="2017031"/>
            <a:ext cx="4196602" cy="1532334"/>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3" name="Tainhanh.net_TikTok_Media_001_51d4306fd2241360c0ea5a81359dc8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285108" y="381000"/>
            <a:ext cx="4859017" cy="5585818"/>
          </a:xfrm>
          <a:prstGeom prst="rect">
            <a:avLst/>
          </a:prstGeom>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6" fill="hold" display="0">
                  <p:stCondLst>
                    <p:cond delay="indefinite"/>
                  </p:stCondLst>
                </p:cTn>
                <p:tgtEl>
                  <p:spTgt spid="3"/>
                </p:tgtEl>
              </p:cMediaNode>
            </p:vide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3162301" y="3222426"/>
            <a:ext cx="5638800" cy="2587824"/>
          </a:xfrm>
          <a:prstGeom prst="rect">
            <a:avLst/>
          </a:prstGeom>
          <a:ln w="19050">
            <a:solidFill>
              <a:schemeClr val="tx1"/>
            </a:solidFill>
          </a:ln>
        </p:spPr>
      </p:pic>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2"/>
          <a:srcRect l="12985"/>
          <a:stretch/>
        </p:blipFill>
        <p:spPr>
          <a:xfrm>
            <a:off x="0" y="52299"/>
            <a:ext cx="1025530" cy="938348"/>
          </a:xfrm>
          <a:prstGeom prst="ellipse">
            <a:avLst/>
          </a:prstGeom>
        </p:spPr>
      </p:pic>
      <p:grpSp>
        <p:nvGrpSpPr>
          <p:cNvPr id="6" name="Group 5"/>
          <p:cNvGrpSpPr/>
          <p:nvPr/>
        </p:nvGrpSpPr>
        <p:grpSpPr>
          <a:xfrm>
            <a:off x="434445" y="877827"/>
            <a:ext cx="11495315" cy="5473720"/>
            <a:chOff x="457199" y="729037"/>
            <a:chExt cx="11495315" cy="5473720"/>
          </a:xfrm>
        </p:grpSpPr>
        <p:sp>
          <p:nvSpPr>
            <p:cNvPr id="3" name="Rectangle 2"/>
            <p:cNvSpPr/>
            <p:nvPr/>
          </p:nvSpPr>
          <p:spPr>
            <a:xfrm>
              <a:off x="457199" y="1268188"/>
              <a:ext cx="11495315"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11018194" y="5741092"/>
              <a:ext cx="277640"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grpSp>
        <p:nvGrpSpPr>
          <p:cNvPr id="10" name="Group 9"/>
          <p:cNvGrpSpPr/>
          <p:nvPr/>
        </p:nvGrpSpPr>
        <p:grpSpPr>
          <a:xfrm>
            <a:off x="579774" y="1351736"/>
            <a:ext cx="851094" cy="588736"/>
            <a:chOff x="1804063" y="1261777"/>
            <a:chExt cx="851094" cy="588736"/>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29876" y="1327293"/>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spTree>
    <p:extLst>
      <p:ext uri="{BB962C8B-B14F-4D97-AF65-F5344CB8AC3E}">
        <p14:creationId xmlns:p14="http://schemas.microsoft.com/office/powerpoint/2010/main" val="4489393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2D298-8759-1D00-F237-D1C2BD8374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B94A10-C8EB-820C-926B-B486000AEC35}"/>
              </a:ext>
            </a:extLst>
          </p:cNvPr>
          <p:cNvPicPr/>
          <p:nvPr/>
        </p:nvPicPr>
        <p:blipFill>
          <a:blip r:embed="rId3"/>
          <a:stretch>
            <a:fillRect/>
          </a:stretch>
        </p:blipFill>
        <p:spPr>
          <a:xfrm>
            <a:off x="3162301" y="3222426"/>
            <a:ext cx="5638800" cy="2587824"/>
          </a:xfrm>
          <a:prstGeom prst="rect">
            <a:avLst/>
          </a:prstGeom>
          <a:ln w="19050">
            <a:solidFill>
              <a:schemeClr val="tx1"/>
            </a:solidFill>
          </a:ln>
        </p:spPr>
      </p:pic>
    </p:spTree>
    <p:extLst>
      <p:ext uri="{BB962C8B-B14F-4D97-AF65-F5344CB8AC3E}">
        <p14:creationId xmlns:p14="http://schemas.microsoft.com/office/powerpoint/2010/main" val="128853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2"/>
          <a:srcRect l="12985"/>
          <a:stretch/>
        </p:blipFill>
        <p:spPr>
          <a:xfrm>
            <a:off x="0" y="52299"/>
            <a:ext cx="1025530" cy="938348"/>
          </a:xfrm>
          <a:prstGeom prst="ellipse">
            <a:avLst/>
          </a:prstGeom>
        </p:spPr>
      </p:pic>
      <p:grpSp>
        <p:nvGrpSpPr>
          <p:cNvPr id="6" name="Group 5"/>
          <p:cNvGrpSpPr/>
          <p:nvPr/>
        </p:nvGrpSpPr>
        <p:grpSpPr>
          <a:xfrm>
            <a:off x="512765" y="896877"/>
            <a:ext cx="11495315" cy="3216807"/>
            <a:chOff x="457199" y="729037"/>
            <a:chExt cx="11495315" cy="3216807"/>
          </a:xfrm>
        </p:grpSpPr>
        <p:sp>
          <p:nvSpPr>
            <p:cNvPr id="3" name="Rectangle 2"/>
            <p:cNvSpPr/>
            <p:nvPr/>
          </p:nvSpPr>
          <p:spPr>
            <a:xfrm>
              <a:off x="457199" y="1268188"/>
              <a:ext cx="11495315" cy="2677656"/>
            </a:xfrm>
            <a:prstGeom prst="rect">
              <a:avLst/>
            </a:prstGeom>
          </p:spPr>
          <p:txBody>
            <a:bodyPr wrap="square">
              <a:spAutoFit/>
            </a:bodyPr>
            <a:lstStyle/>
            <a:p>
              <a:pPr lvl="0" algn="ju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Tôi đặt tên nó là Cúp. Tôi chưa dạy Cúp những chuyện tài giỏi như làm xiếc. Nhưng so với những chú chó bình thường khác, Cúp không thua kém gì.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Cúp biết chui vào gầm giường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lấy trái banh, </a:t>
              </a:r>
              <a:r>
                <a:rPr lang="en-US" sz="2400" b="1" dirty="0">
                  <a:solidFill>
                    <a:srgbClr val="002060"/>
                  </a:solidFill>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đem cho tôi chiếc khăn lau </a:t>
              </a:r>
              <a:r>
                <a:rPr kumimoji="0" lang="vi-VN" sz="2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nhà, </a:t>
              </a:r>
              <a:r>
                <a:rPr lang="en-US" sz="2400" b="1">
                  <a:solidFill>
                    <a:srgbClr val="002060"/>
                  </a:solidFill>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đưa hai chân trước lên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mỗi khi tôi chìa tay cho nó bắt.</a:t>
              </a:r>
              <a:r>
                <a:rPr lang="en-US" sz="2400" b="1" dirty="0">
                  <a:solidFill>
                    <a:srgbClr val="002060"/>
                  </a:solidFill>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11" name="Group 10"/>
          <p:cNvGrpSpPr/>
          <p:nvPr/>
        </p:nvGrpSpPr>
        <p:grpSpPr>
          <a:xfrm>
            <a:off x="514058" y="125827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spTree>
    <p:extLst>
      <p:ext uri="{BB962C8B-B14F-4D97-AF65-F5344CB8AC3E}">
        <p14:creationId xmlns:p14="http://schemas.microsoft.com/office/powerpoint/2010/main" val="24753865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E2DD7D-1655-87EC-541C-EE1A368B9B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BF5DAC-B1AC-5A84-0FC7-B602D74141BC}"/>
              </a:ext>
            </a:extLst>
          </p:cNvPr>
          <p:cNvPicPr/>
          <p:nvPr/>
        </p:nvPicPr>
        <p:blipFill>
          <a:blip r:embed="rId3"/>
          <a:stretch>
            <a:fillRect/>
          </a:stretch>
        </p:blipFill>
        <p:spPr>
          <a:xfrm>
            <a:off x="3162301" y="3222426"/>
            <a:ext cx="5638800" cy="2587824"/>
          </a:xfrm>
          <a:prstGeom prst="rect">
            <a:avLst/>
          </a:prstGeom>
          <a:ln w="19050">
            <a:solidFill>
              <a:schemeClr val="tx1"/>
            </a:solidFill>
          </a:ln>
        </p:spPr>
      </p:pic>
    </p:spTree>
    <p:extLst>
      <p:ext uri="{BB962C8B-B14F-4D97-AF65-F5344CB8AC3E}">
        <p14:creationId xmlns:p14="http://schemas.microsoft.com/office/powerpoint/2010/main" val="192324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2"/>
          <a:srcRect l="12985"/>
          <a:stretch/>
        </p:blipFill>
        <p:spPr>
          <a:xfrm>
            <a:off x="0" y="52299"/>
            <a:ext cx="1025530" cy="938348"/>
          </a:xfrm>
          <a:prstGeom prst="ellipse">
            <a:avLst/>
          </a:prstGeom>
        </p:spPr>
      </p:pic>
      <p:grpSp>
        <p:nvGrpSpPr>
          <p:cNvPr id="6" name="Group 5"/>
          <p:cNvGrpSpPr/>
          <p:nvPr/>
        </p:nvGrpSpPr>
        <p:grpSpPr>
          <a:xfrm>
            <a:off x="434445" y="877827"/>
            <a:ext cx="11495315" cy="3463028"/>
            <a:chOff x="457199" y="729037"/>
            <a:chExt cx="11495315" cy="3463028"/>
          </a:xfrm>
        </p:grpSpPr>
        <p:sp>
          <p:nvSpPr>
            <p:cNvPr id="3" name="Rectangle 2"/>
            <p:cNvSpPr/>
            <p:nvPr/>
          </p:nvSpPr>
          <p:spPr>
            <a:xfrm>
              <a:off x="457199" y="1268188"/>
              <a:ext cx="11495315" cy="29238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và Cúp ngày ngày </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quấn quýt </a:t>
              </a: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3736492" y="729037"/>
              <a:ext cx="4222631"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en-US" sz="3600" b="1"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7143362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6509351-166F-1126-61BA-2504B43313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D37F04-447B-1317-1906-E5C499C02EF4}"/>
              </a:ext>
            </a:extLst>
          </p:cNvPr>
          <p:cNvPicPr/>
          <p:nvPr/>
        </p:nvPicPr>
        <p:blipFill>
          <a:blip r:embed="rId3"/>
          <a:stretch>
            <a:fillRect/>
          </a:stretch>
        </p:blipFill>
        <p:spPr>
          <a:xfrm>
            <a:off x="3162301" y="3222426"/>
            <a:ext cx="5638800" cy="2587824"/>
          </a:xfrm>
          <a:prstGeom prst="rect">
            <a:avLst/>
          </a:prstGeom>
          <a:ln w="19050">
            <a:solidFill>
              <a:schemeClr val="tx1"/>
            </a:solidFill>
          </a:ln>
        </p:spPr>
      </p:pic>
    </p:spTree>
    <p:extLst>
      <p:ext uri="{BB962C8B-B14F-4D97-AF65-F5344CB8AC3E}">
        <p14:creationId xmlns:p14="http://schemas.microsoft.com/office/powerpoint/2010/main" val="23956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b="1" dirty="0"/>
              <a:t>ĐỌC NỐI TIẾP ĐOẠN</a:t>
            </a:r>
          </a:p>
        </p:txBody>
      </p:sp>
    </p:spTree>
    <p:extLst>
      <p:ext uri="{BB962C8B-B14F-4D97-AF65-F5344CB8AC3E}">
        <p14:creationId xmlns:p14="http://schemas.microsoft.com/office/powerpoint/2010/main" val="2426677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b="1" dirty="0"/>
              <a:t>ĐỌC TOÀN BÀI</a:t>
            </a:r>
          </a:p>
          <a:p>
            <a:pPr marL="0" indent="0" algn="ctr">
              <a:buNone/>
            </a:pPr>
            <a:r>
              <a:rPr lang="en-US" sz="4800" b="1" dirty="0" err="1">
                <a:solidFill>
                  <a:schemeClr val="accent1">
                    <a:lumMod val="75000"/>
                  </a:schemeClr>
                </a:solidFill>
              </a:rPr>
              <a:t>Đọc</a:t>
            </a:r>
            <a:r>
              <a:rPr lang="en-US" sz="4800" b="1" dirty="0">
                <a:solidFill>
                  <a:schemeClr val="accent1">
                    <a:lumMod val="75000"/>
                  </a:schemeClr>
                </a:solidFill>
              </a:rPr>
              <a:t> </a:t>
            </a:r>
            <a:r>
              <a:rPr lang="en-US" sz="4800" b="1" dirty="0" err="1">
                <a:solidFill>
                  <a:schemeClr val="accent1">
                    <a:lumMod val="75000"/>
                  </a:schemeClr>
                </a:solidFill>
              </a:rPr>
              <a:t>đúng</a:t>
            </a:r>
            <a:r>
              <a:rPr lang="en-US" sz="4800" b="1" dirty="0">
                <a:solidFill>
                  <a:schemeClr val="accent1">
                    <a:lumMod val="75000"/>
                  </a:schemeClr>
                </a:solidFill>
              </a:rPr>
              <a:t> </a:t>
            </a:r>
            <a:r>
              <a:rPr lang="en-US" sz="4800" b="1" dirty="0" err="1">
                <a:solidFill>
                  <a:schemeClr val="accent1">
                    <a:lumMod val="75000"/>
                  </a:schemeClr>
                </a:solidFill>
              </a:rPr>
              <a:t>như</a:t>
            </a:r>
            <a:r>
              <a:rPr lang="en-US" sz="4800" b="1" dirty="0">
                <a:solidFill>
                  <a:schemeClr val="accent1">
                    <a:lumMod val="75000"/>
                  </a:schemeClr>
                </a:solidFill>
              </a:rPr>
              <a:t> </a:t>
            </a:r>
            <a:r>
              <a:rPr lang="en-US" sz="4800" b="1" dirty="0" err="1">
                <a:solidFill>
                  <a:schemeClr val="accent1">
                    <a:lumMod val="75000"/>
                  </a:schemeClr>
                </a:solidFill>
              </a:rPr>
              <a:t>phần</a:t>
            </a:r>
            <a:r>
              <a:rPr lang="en-US" sz="4800" b="1" dirty="0">
                <a:solidFill>
                  <a:schemeClr val="accent1">
                    <a:lumMod val="75000"/>
                  </a:schemeClr>
                </a:solidFill>
              </a:rPr>
              <a:t> </a:t>
            </a:r>
            <a:r>
              <a:rPr lang="en-US" sz="4800" b="1" dirty="0" err="1">
                <a:solidFill>
                  <a:schemeClr val="accent1">
                    <a:lumMod val="75000"/>
                  </a:schemeClr>
                </a:solidFill>
              </a:rPr>
              <a:t>luyện</a:t>
            </a:r>
            <a:r>
              <a:rPr lang="en-US" sz="4800" b="1" dirty="0">
                <a:solidFill>
                  <a:schemeClr val="accent1">
                    <a:lumMod val="75000"/>
                  </a:schemeClr>
                </a:solidFill>
              </a:rPr>
              <a:t> </a:t>
            </a:r>
            <a:r>
              <a:rPr lang="en-US" sz="4800" b="1" dirty="0" err="1">
                <a:solidFill>
                  <a:schemeClr val="accent1">
                    <a:lumMod val="75000"/>
                  </a:schemeClr>
                </a:solidFill>
              </a:rPr>
              <a:t>đọc</a:t>
            </a:r>
            <a:r>
              <a:rPr lang="en-US" sz="4800" b="1" dirty="0">
                <a:solidFill>
                  <a:schemeClr val="accent1">
                    <a:lumMod val="75000"/>
                  </a:schemeClr>
                </a:solidFill>
              </a:rPr>
              <a:t>, </a:t>
            </a:r>
            <a:r>
              <a:rPr lang="en-US" sz="4800" b="1" dirty="0" err="1">
                <a:solidFill>
                  <a:schemeClr val="accent1">
                    <a:lumMod val="75000"/>
                  </a:schemeClr>
                </a:solidFill>
              </a:rPr>
              <a:t>đọc</a:t>
            </a:r>
            <a:r>
              <a:rPr lang="en-US" sz="4800" b="1" dirty="0">
                <a:solidFill>
                  <a:schemeClr val="accent1">
                    <a:lumMod val="75000"/>
                  </a:schemeClr>
                </a:solidFill>
              </a:rPr>
              <a:t> to, </a:t>
            </a:r>
            <a:r>
              <a:rPr lang="en-US" sz="4800" b="1" dirty="0" err="1">
                <a:solidFill>
                  <a:schemeClr val="accent1">
                    <a:lumMod val="75000"/>
                  </a:schemeClr>
                </a:solidFill>
              </a:rPr>
              <a:t>rõ</a:t>
            </a:r>
            <a:r>
              <a:rPr lang="en-US" sz="4800" b="1" dirty="0">
                <a:solidFill>
                  <a:schemeClr val="accent1">
                    <a:lumMod val="75000"/>
                  </a:schemeClr>
                </a:solidFill>
              </a:rPr>
              <a:t>, </a:t>
            </a:r>
            <a:r>
              <a:rPr lang="en-US" sz="4800" b="1" dirty="0" err="1">
                <a:solidFill>
                  <a:schemeClr val="accent1">
                    <a:lumMod val="75000"/>
                  </a:schemeClr>
                </a:solidFill>
              </a:rPr>
              <a:t>ngắt</a:t>
            </a:r>
            <a:r>
              <a:rPr lang="en-US" sz="4800" b="1" dirty="0">
                <a:solidFill>
                  <a:schemeClr val="accent1">
                    <a:lumMod val="75000"/>
                  </a:schemeClr>
                </a:solidFill>
              </a:rPr>
              <a:t> </a:t>
            </a:r>
            <a:r>
              <a:rPr lang="en-US" sz="4800" b="1" dirty="0" err="1">
                <a:solidFill>
                  <a:schemeClr val="accent1">
                    <a:lumMod val="75000"/>
                  </a:schemeClr>
                </a:solidFill>
              </a:rPr>
              <a:t>nghỉ</a:t>
            </a:r>
            <a:r>
              <a:rPr lang="en-US" sz="4800" b="1" dirty="0">
                <a:solidFill>
                  <a:schemeClr val="accent1">
                    <a:lumMod val="75000"/>
                  </a:schemeClr>
                </a:solidFill>
              </a:rPr>
              <a:t> </a:t>
            </a:r>
            <a:r>
              <a:rPr lang="en-US" sz="4800" b="1" dirty="0" err="1">
                <a:solidFill>
                  <a:schemeClr val="accent1">
                    <a:lumMod val="75000"/>
                  </a:schemeClr>
                </a:solidFill>
              </a:rPr>
              <a:t>đúng</a:t>
            </a:r>
            <a:r>
              <a:rPr lang="en-US" sz="4800" b="1" dirty="0">
                <a:solidFill>
                  <a:schemeClr val="accent1">
                    <a:lumMod val="75000"/>
                  </a:schemeClr>
                </a:solidFill>
              </a:rPr>
              <a:t> </a:t>
            </a:r>
            <a:r>
              <a:rPr lang="en-US" sz="4800" b="1" dirty="0" err="1">
                <a:solidFill>
                  <a:schemeClr val="accent1">
                    <a:lumMod val="75000"/>
                  </a:schemeClr>
                </a:solidFill>
              </a:rPr>
              <a:t>dấu</a:t>
            </a:r>
            <a:r>
              <a:rPr lang="en-US" sz="4800" b="1" dirty="0">
                <a:solidFill>
                  <a:schemeClr val="accent1">
                    <a:lumMod val="75000"/>
                  </a:schemeClr>
                </a:solidFill>
              </a:rPr>
              <a:t> </a:t>
            </a:r>
            <a:r>
              <a:rPr lang="en-US" sz="4800" b="1" dirty="0" err="1">
                <a:solidFill>
                  <a:schemeClr val="accent1">
                    <a:lumMod val="75000"/>
                  </a:schemeClr>
                </a:solidFill>
              </a:rPr>
              <a:t>câu</a:t>
            </a:r>
            <a:r>
              <a:rPr lang="en-US" sz="4800" b="1" dirty="0">
                <a:solidFill>
                  <a:schemeClr val="accent1">
                    <a:lumMod val="75000"/>
                  </a:schemeClr>
                </a:solidFill>
              </a:rPr>
              <a:t>, </a:t>
            </a:r>
            <a:r>
              <a:rPr lang="en-US" sz="4800" b="1" dirty="0" err="1">
                <a:solidFill>
                  <a:schemeClr val="accent1">
                    <a:lumMod val="75000"/>
                  </a:schemeClr>
                </a:solidFill>
              </a:rPr>
              <a:t>cụm</a:t>
            </a:r>
            <a:r>
              <a:rPr lang="en-US" sz="4800" b="1" dirty="0">
                <a:solidFill>
                  <a:schemeClr val="accent1">
                    <a:lumMod val="75000"/>
                  </a:schemeClr>
                </a:solidFill>
              </a:rPr>
              <a:t> </a:t>
            </a:r>
            <a:r>
              <a:rPr lang="en-US" sz="4800" b="1" dirty="0" err="1">
                <a:solidFill>
                  <a:schemeClr val="accent1">
                    <a:lumMod val="75000"/>
                  </a:schemeClr>
                </a:solidFill>
              </a:rPr>
              <a:t>từ</a:t>
            </a:r>
            <a:r>
              <a:rPr lang="en-US" sz="4800" b="1" dirty="0">
                <a:solidFill>
                  <a:schemeClr val="accent1">
                    <a:lumMod val="75000"/>
                  </a:schemeClr>
                </a:solidFill>
              </a:rPr>
              <a:t>, </a:t>
            </a:r>
            <a:r>
              <a:rPr lang="en-US" sz="4800" b="1" dirty="0" err="1">
                <a:solidFill>
                  <a:schemeClr val="accent1">
                    <a:lumMod val="75000"/>
                  </a:schemeClr>
                </a:solidFill>
              </a:rPr>
              <a:t>giọng</a:t>
            </a:r>
            <a:r>
              <a:rPr lang="en-US" sz="4800" b="1" dirty="0">
                <a:solidFill>
                  <a:schemeClr val="accent1">
                    <a:lumMod val="75000"/>
                  </a:schemeClr>
                </a:solidFill>
              </a:rPr>
              <a:t> </a:t>
            </a:r>
            <a:r>
              <a:rPr lang="en-US" sz="4800" b="1" dirty="0" err="1">
                <a:solidFill>
                  <a:schemeClr val="accent1">
                    <a:lumMod val="75000"/>
                  </a:schemeClr>
                </a:solidFill>
              </a:rPr>
              <a:t>đọc</a:t>
            </a:r>
            <a:r>
              <a:rPr lang="en-US" sz="4800" b="1" dirty="0">
                <a:solidFill>
                  <a:schemeClr val="accent1">
                    <a:lumMod val="75000"/>
                  </a:schemeClr>
                </a:solidFill>
              </a:rPr>
              <a:t> </a:t>
            </a:r>
            <a:r>
              <a:rPr lang="en-US" sz="4800" b="1" dirty="0" err="1">
                <a:solidFill>
                  <a:schemeClr val="accent1">
                    <a:lumMod val="75000"/>
                  </a:schemeClr>
                </a:solidFill>
              </a:rPr>
              <a:t>nhẹ</a:t>
            </a:r>
            <a:r>
              <a:rPr lang="en-US" sz="4800" b="1" dirty="0">
                <a:solidFill>
                  <a:schemeClr val="accent1">
                    <a:lumMod val="75000"/>
                  </a:schemeClr>
                </a:solidFill>
              </a:rPr>
              <a:t> </a:t>
            </a:r>
            <a:r>
              <a:rPr lang="en-US" sz="4800" b="1" dirty="0" err="1">
                <a:solidFill>
                  <a:schemeClr val="accent1">
                    <a:lumMod val="75000"/>
                  </a:schemeClr>
                </a:solidFill>
              </a:rPr>
              <a:t>nhàng</a:t>
            </a:r>
            <a:r>
              <a:rPr lang="en-US" sz="4800" b="1" dirty="0">
                <a:solidFill>
                  <a:schemeClr val="accent1">
                    <a:lumMod val="75000"/>
                  </a:schemeClr>
                </a:solidFill>
              </a:rPr>
              <a:t>, </a:t>
            </a:r>
            <a:r>
              <a:rPr lang="en-US" sz="4800" b="1" dirty="0" err="1">
                <a:solidFill>
                  <a:schemeClr val="accent1">
                    <a:lumMod val="75000"/>
                  </a:schemeClr>
                </a:solidFill>
              </a:rPr>
              <a:t>tình</a:t>
            </a:r>
            <a:r>
              <a:rPr lang="en-US" sz="4800" b="1" dirty="0">
                <a:solidFill>
                  <a:schemeClr val="accent1">
                    <a:lumMod val="75000"/>
                  </a:schemeClr>
                </a:solidFill>
              </a:rPr>
              <a:t> </a:t>
            </a:r>
            <a:r>
              <a:rPr lang="en-US" sz="4800" b="1" dirty="0" err="1">
                <a:solidFill>
                  <a:schemeClr val="accent1">
                    <a:lumMod val="75000"/>
                  </a:schemeClr>
                </a:solidFill>
              </a:rPr>
              <a:t>cảm</a:t>
            </a:r>
            <a:r>
              <a:rPr lang="en-US" sz="4800" b="1" dirty="0">
                <a:solidFill>
                  <a:schemeClr val="accent1">
                    <a:lumMod val="75000"/>
                  </a:schemeClr>
                </a:solidFill>
              </a:rPr>
              <a:t>.</a:t>
            </a:r>
          </a:p>
        </p:txBody>
      </p:sp>
    </p:spTree>
    <p:extLst>
      <p:ext uri="{BB962C8B-B14F-4D97-AF65-F5344CB8AC3E}">
        <p14:creationId xmlns:p14="http://schemas.microsoft.com/office/powerpoint/2010/main" val="23669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609064"/>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Tên</a:t>
            </a:r>
            <a:r>
              <a:rPr lang="en-US" sz="2000" dirty="0">
                <a:solidFill>
                  <a:schemeClr val="bg1"/>
                </a:solidFill>
                <a:latin typeface="Nunito Black" pitchFamily="2" charset="0"/>
              </a:rPr>
              <a:t>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là</a:t>
            </a:r>
            <a:r>
              <a:rPr lang="en-US" sz="2000" dirty="0">
                <a:solidFill>
                  <a:schemeClr val="bg1"/>
                </a:solidFill>
                <a:latin typeface="Nunito Black" pitchFamily="2" charset="0"/>
              </a:rPr>
              <a:t> </a:t>
            </a:r>
            <a:r>
              <a:rPr lang="en-US" sz="2000" dirty="0" err="1">
                <a:solidFill>
                  <a:schemeClr val="bg1"/>
                </a:solidFill>
                <a:latin typeface="Nunito Black" pitchFamily="2" charset="0"/>
              </a:rPr>
              <a:t>gì</a:t>
            </a:r>
            <a:r>
              <a:rPr lang="en-US" sz="2000" dirty="0">
                <a:solidFill>
                  <a:schemeClr val="bg1"/>
                </a:solidFill>
                <a:latin typeface="Nunito Black" pitchFamily="2" charset="0"/>
              </a:rPr>
              <a:t>?</a:t>
            </a:r>
          </a:p>
        </p:txBody>
      </p:sp>
      <p:sp>
        <p:nvSpPr>
          <p:cNvPr id="10" name="Cloud Callout 9"/>
          <p:cNvSpPr/>
          <p:nvPr/>
        </p:nvSpPr>
        <p:spPr>
          <a:xfrm>
            <a:off x="1033887" y="4831999"/>
            <a:ext cx="4581986" cy="1077575"/>
          </a:xfrm>
          <a:prstGeom prst="cloudCallout">
            <a:avLst>
              <a:gd name="adj1" fmla="val -53523"/>
              <a:gd name="adj2" fmla="val 36771"/>
            </a:avLst>
          </a:prstGeom>
          <a:solidFill>
            <a:srgbClr val="7030A0"/>
          </a:solidFill>
        </p:spPr>
        <p:txBody>
          <a:bodyPr wrap="square">
            <a:spAutoFit/>
          </a:bodyPr>
          <a:lstStyle/>
          <a:p>
            <a:r>
              <a:rPr lang="en-US" sz="2000" dirty="0" err="1">
                <a:solidFill>
                  <a:schemeClr val="bg1"/>
                </a:solidFill>
                <a:latin typeface="Nunito Black" pitchFamily="2" charset="0"/>
              </a:rPr>
              <a:t>Cách</a:t>
            </a:r>
            <a:r>
              <a:rPr lang="en-US" sz="2000" dirty="0">
                <a:solidFill>
                  <a:schemeClr val="bg1"/>
                </a:solidFill>
                <a:latin typeface="Nunito Black" pitchFamily="2" charset="0"/>
              </a:rPr>
              <a:t> </a:t>
            </a:r>
            <a:r>
              <a:rPr lang="en-US" sz="2000" dirty="0" err="1">
                <a:solidFill>
                  <a:schemeClr val="bg1"/>
                </a:solidFill>
                <a:latin typeface="Nunito Black" pitchFamily="2" charset="0"/>
              </a:rPr>
              <a:t>chăm</a:t>
            </a:r>
            <a:r>
              <a:rPr lang="en-US" sz="2000" dirty="0">
                <a:solidFill>
                  <a:schemeClr val="bg1"/>
                </a:solidFill>
                <a:latin typeface="Nunito Black" pitchFamily="2" charset="0"/>
              </a:rPr>
              <a:t> </a:t>
            </a:r>
            <a:r>
              <a:rPr lang="en-US" sz="2000" dirty="0" err="1">
                <a:solidFill>
                  <a:schemeClr val="bg1"/>
                </a:solidFill>
                <a:latin typeface="Nunito Black" pitchFamily="2" charset="0"/>
              </a:rPr>
              <a:t>sóc</a:t>
            </a:r>
            <a:r>
              <a:rPr lang="en-US" sz="2000" dirty="0">
                <a:solidFill>
                  <a:schemeClr val="bg1"/>
                </a:solidFill>
                <a:latin typeface="Nunito Black" pitchFamily="2" charset="0"/>
              </a:rPr>
              <a:t> </a:t>
            </a:r>
            <a:r>
              <a:rPr lang="en-US" sz="2000" dirty="0" err="1">
                <a:solidFill>
                  <a:schemeClr val="bg1"/>
                </a:solidFill>
                <a:latin typeface="Nunito Black" pitchFamily="2" charset="0"/>
              </a:rPr>
              <a:t>chúng</a:t>
            </a:r>
            <a:r>
              <a:rPr lang="en-US" sz="2000" dirty="0">
                <a:solidFill>
                  <a:schemeClr val="bg1"/>
                </a:solidFill>
                <a:latin typeface="Nunito Black" pitchFamily="2" charset="0"/>
              </a:rPr>
              <a:t> </a:t>
            </a:r>
            <a:r>
              <a:rPr lang="en-US" sz="2000" dirty="0" err="1">
                <a:solidFill>
                  <a:schemeClr val="bg1"/>
                </a:solidFill>
                <a:latin typeface="Nunito Black" pitchFamily="2" charset="0"/>
              </a:rPr>
              <a:t>như</a:t>
            </a:r>
            <a:r>
              <a:rPr lang="en-US" sz="2000" dirty="0">
                <a:solidFill>
                  <a:schemeClr val="bg1"/>
                </a:solidFill>
                <a:latin typeface="Nunito Black" pitchFamily="2" charset="0"/>
              </a:rPr>
              <a:t> </a:t>
            </a:r>
            <a:r>
              <a:rPr lang="en-US" sz="2000" dirty="0" err="1">
                <a:solidFill>
                  <a:schemeClr val="bg1"/>
                </a:solidFill>
                <a:latin typeface="Nunito Black" pitchFamily="2" charset="0"/>
              </a:rPr>
              <a:t>thế</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336319" y="2061775"/>
            <a:ext cx="4324458" cy="609064"/>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Đặc</a:t>
            </a:r>
            <a:r>
              <a:rPr lang="en-US" sz="2000" dirty="0">
                <a:solidFill>
                  <a:schemeClr val="bg1"/>
                </a:solidFill>
                <a:latin typeface="Nunito Black" pitchFamily="2" charset="0"/>
              </a:rPr>
              <a:t> </a:t>
            </a:r>
            <a:r>
              <a:rPr lang="en-US" sz="2000" dirty="0" err="1">
                <a:solidFill>
                  <a:schemeClr val="bg1"/>
                </a:solidFill>
                <a:latin typeface="Nunito Black" pitchFamily="2" charset="0"/>
              </a:rPr>
              <a:t>điểm</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endParaRPr lang="en-US" sz="2000" dirty="0">
              <a:solidFill>
                <a:schemeClr val="bg1"/>
              </a:solidFill>
              <a:latin typeface="Nunito Black" pitchFamily="2" charset="0"/>
            </a:endParaRPr>
          </a:p>
        </p:txBody>
      </p:sp>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pic>
        <p:nvPicPr>
          <p:cNvPr id="2" name="video ảnh minh ho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7367" y="743895"/>
            <a:ext cx="9673935" cy="5056830"/>
          </a:xfrm>
          <a:prstGeom prst="rect">
            <a:avLst/>
          </a:prstGeom>
        </p:spPr>
      </p:pic>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34445" y="877827"/>
            <a:ext cx="11495315" cy="5473720"/>
            <a:chOff x="457199" y="729037"/>
            <a:chExt cx="11495315" cy="5473720"/>
          </a:xfrm>
        </p:grpSpPr>
        <p:sp>
          <p:nvSpPr>
            <p:cNvPr id="3" name="Rectangle 2"/>
            <p:cNvSpPr/>
            <p:nvPr/>
          </p:nvSpPr>
          <p:spPr>
            <a:xfrm>
              <a:off x="457199" y="1268188"/>
              <a:ext cx="1149531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7943633" y="5741092"/>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79774" y="1351736"/>
            <a:ext cx="851094" cy="588736"/>
            <a:chOff x="1804063" y="1261777"/>
            <a:chExt cx="851094" cy="588736"/>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29876" y="1327293"/>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828843"/>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447049" y="46226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Cloud 4"/>
          <p:cNvSpPr/>
          <p:nvPr/>
        </p:nvSpPr>
        <p:spPr>
          <a:xfrm>
            <a:off x="3705225" y="171451"/>
            <a:ext cx="5257800" cy="273367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990599" y="3124200"/>
            <a:ext cx="4657725" cy="30765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6867525" y="3048000"/>
            <a:ext cx="4972050" cy="32194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43425" y="1076623"/>
            <a:ext cx="3352800" cy="923330"/>
          </a:xfrm>
          <a:prstGeom prst="rect">
            <a:avLst/>
          </a:prstGeom>
          <a:noFill/>
        </p:spPr>
        <p:txBody>
          <a:bodyPr wrap="square" rtlCol="0">
            <a:spAutoFit/>
          </a:bodyPr>
          <a:lstStyle/>
          <a:p>
            <a:pPr algn="ctr"/>
            <a:r>
              <a:rPr lang="en-US" sz="5400" dirty="0"/>
              <a:t>TỪ KHÓ</a:t>
            </a:r>
          </a:p>
        </p:txBody>
      </p:sp>
      <p:sp>
        <p:nvSpPr>
          <p:cNvPr id="10" name="TextBox 9"/>
          <p:cNvSpPr txBox="1"/>
          <p:nvPr/>
        </p:nvSpPr>
        <p:spPr>
          <a:xfrm>
            <a:off x="1238248" y="3780562"/>
            <a:ext cx="4495802" cy="1754326"/>
          </a:xfrm>
          <a:prstGeom prst="rect">
            <a:avLst/>
          </a:prstGeom>
          <a:noFill/>
        </p:spPr>
        <p:txBody>
          <a:bodyPr wrap="square" rtlCol="0">
            <a:spAutoFit/>
          </a:bodyPr>
          <a:lstStyle/>
          <a:p>
            <a:pPr algn="ctr"/>
            <a:r>
              <a:rPr lang="en-US" sz="5400" dirty="0"/>
              <a:t>TỪ CẦN </a:t>
            </a:r>
          </a:p>
          <a:p>
            <a:pPr algn="ctr"/>
            <a:r>
              <a:rPr lang="en-US" sz="5400" dirty="0"/>
              <a:t>HIỂU NGHĨA</a:t>
            </a:r>
          </a:p>
        </p:txBody>
      </p:sp>
      <p:sp>
        <p:nvSpPr>
          <p:cNvPr id="11" name="TextBox 10"/>
          <p:cNvSpPr txBox="1"/>
          <p:nvPr/>
        </p:nvSpPr>
        <p:spPr>
          <a:xfrm>
            <a:off x="7362825" y="4096820"/>
            <a:ext cx="4095750" cy="923330"/>
          </a:xfrm>
          <a:prstGeom prst="rect">
            <a:avLst/>
          </a:prstGeom>
          <a:noFill/>
        </p:spPr>
        <p:txBody>
          <a:bodyPr wrap="square" rtlCol="0">
            <a:spAutoFit/>
          </a:bodyPr>
          <a:lstStyle/>
          <a:p>
            <a:pPr algn="ctr"/>
            <a:r>
              <a:rPr lang="en-US" sz="5400" dirty="0"/>
              <a:t>CÂU DÀI</a:t>
            </a:r>
          </a:p>
        </p:txBody>
      </p:sp>
    </p:spTree>
    <p:extLst>
      <p:ext uri="{BB962C8B-B14F-4D97-AF65-F5344CB8AC3E}">
        <p14:creationId xmlns:p14="http://schemas.microsoft.com/office/powerpoint/2010/main" val="225167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4413</TotalTime>
  <Words>708</Words>
  <Application>Microsoft Office PowerPoint</Application>
  <PresentationFormat>Widescreen</PresentationFormat>
  <Paragraphs>46</Paragraphs>
  <Slides>20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Nunito Black</vt:lpstr>
      <vt:lpstr>Calibri Light</vt:lpstr>
      <vt:lpstr>OpenSans</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 thanh</cp:lastModifiedBy>
  <cp:revision>140</cp:revision>
  <dcterms:created xsi:type="dcterms:W3CDTF">2022-08-12T08:33:52Z</dcterms:created>
  <dcterms:modified xsi:type="dcterms:W3CDTF">2025-04-04T08:53:11Z</dcterms:modified>
</cp:coreProperties>
</file>