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96" r:id="rId3"/>
  </p:sldMasterIdLst>
  <p:notesMasterIdLst>
    <p:notesMasterId r:id="rId25"/>
  </p:notesMasterIdLst>
  <p:sldIdLst>
    <p:sldId id="281" r:id="rId4"/>
    <p:sldId id="282" r:id="rId5"/>
    <p:sldId id="307" r:id="rId6"/>
    <p:sldId id="308" r:id="rId7"/>
    <p:sldId id="309" r:id="rId8"/>
    <p:sldId id="289" r:id="rId9"/>
    <p:sldId id="310" r:id="rId10"/>
    <p:sldId id="290" r:id="rId11"/>
    <p:sldId id="311" r:id="rId12"/>
    <p:sldId id="291" r:id="rId13"/>
    <p:sldId id="296" r:id="rId14"/>
    <p:sldId id="297" r:id="rId15"/>
    <p:sldId id="298" r:id="rId16"/>
    <p:sldId id="299" r:id="rId17"/>
    <p:sldId id="300" r:id="rId18"/>
    <p:sldId id="301" r:id="rId19"/>
    <p:sldId id="312" r:id="rId20"/>
    <p:sldId id="302" r:id="rId21"/>
    <p:sldId id="303" r:id="rId22"/>
    <p:sldId id="304" r:id="rId23"/>
    <p:sldId id="306" r:id="rId24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Nunito Black" pitchFamily="2" charset="0"/>
      <p:bold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Open Sans Extrabold" panose="020B0906030804020204" pitchFamily="34" charset="0"/>
      <p:bold r:id="rId33"/>
      <p:boldItalic r:id="rId34"/>
    </p:embeddedFont>
    <p:embeddedFont>
      <p:font typeface="Sigmar On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5FA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D7D86-5CEC-409B-888E-2031C504301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C89EA-5653-4C96-8BD4-78CA01C3F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7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27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7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14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4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4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67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82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64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9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95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19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15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128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1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295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832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729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477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229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58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5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4705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856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8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9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34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4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79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84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3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10F1-C705-4209-842C-EB98E35100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80326-5B3F-468F-80C0-F61695FED3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4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719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12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12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61430" y="3311170"/>
            <a:ext cx="8359928" cy="1323439"/>
            <a:chOff x="3044312" y="3212694"/>
            <a:chExt cx="835992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044312" y="3327534"/>
              <a:ext cx="2488876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4872445" y="3212694"/>
              <a:ext cx="65317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MI-LI-LÍT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82454" y="1631462"/>
            <a:ext cx="1052006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 txBox="1">
            <a:spLocks/>
          </p:cNvSpPr>
          <p:nvPr/>
        </p:nvSpPr>
        <p:spPr>
          <a:xfrm>
            <a:off x="2827607" y="1448972"/>
            <a:ext cx="6920426" cy="1055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 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15503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49" y="1335310"/>
            <a:ext cx="11515725" cy="4086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" y="117566"/>
            <a:ext cx="2282968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49" y="1335310"/>
            <a:ext cx="11515725" cy="4086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" y="117566"/>
            <a:ext cx="2282968" cy="979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3469" y="3417998"/>
            <a:ext cx="820271" cy="47672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1156" y="3404551"/>
            <a:ext cx="779929" cy="47672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2270" y="4851631"/>
            <a:ext cx="874059" cy="47672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0697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" y="117566"/>
            <a:ext cx="2282968" cy="979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81" y="1093908"/>
            <a:ext cx="9561948" cy="38267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07389" y="4559277"/>
            <a:ext cx="9001332" cy="966435"/>
            <a:chOff x="2402542" y="5390676"/>
            <a:chExt cx="9001332" cy="966435"/>
          </a:xfrm>
        </p:grpSpPr>
        <p:sp>
          <p:nvSpPr>
            <p:cNvPr id="10" name="Rectangle 9"/>
            <p:cNvSpPr/>
            <p:nvPr/>
          </p:nvSpPr>
          <p:spPr>
            <a:xfrm>
              <a:off x="2402542" y="5526114"/>
              <a:ext cx="90013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b="1" dirty="0">
                  <a:solidFill>
                    <a:srgbClr val="002060"/>
                  </a:solidFill>
                  <a:latin typeface="OpenSans"/>
                </a:rPr>
                <a:t>a) 1 </a:t>
              </a:r>
              <a:r>
                <a:rPr lang="en-US" sz="2400" b="1" i="1" dirty="0">
                  <a:solidFill>
                    <a:srgbClr val="002060"/>
                  </a:solidFill>
                  <a:latin typeface="OpenSans"/>
                </a:rPr>
                <a:t>l</a:t>
              </a:r>
              <a:r>
                <a:rPr lang="vi-VN" sz="2400" b="1" dirty="0">
                  <a:solidFill>
                    <a:srgbClr val="002060"/>
                  </a:solidFill>
                  <a:latin typeface="OpenSans"/>
                </a:rPr>
                <a:t> = </a:t>
              </a:r>
              <a:r>
                <a:rPr lang="en-US" sz="2400" b="1" dirty="0">
                  <a:solidFill>
                    <a:srgbClr val="002060"/>
                  </a:solidFill>
                  <a:latin typeface="OpenSans"/>
                </a:rPr>
                <a:t>            </a:t>
              </a:r>
              <a:r>
                <a:rPr lang="vi-VN" sz="2400" b="1" dirty="0">
                  <a:solidFill>
                    <a:srgbClr val="002060"/>
                  </a:solidFill>
                  <a:latin typeface="OpenSans"/>
                </a:rPr>
                <a:t>ml</a:t>
              </a:r>
            </a:p>
            <a:p>
              <a:r>
                <a:rPr lang="vi-VN" sz="2400" b="1" dirty="0">
                  <a:solidFill>
                    <a:srgbClr val="002060"/>
                  </a:solidFill>
                  <a:latin typeface="OpenSans"/>
                </a:rPr>
                <a:t>b) Sau khi rót, lượng nước còn lại trong phích là</a:t>
              </a:r>
              <a:r>
                <a:rPr lang="en-US" sz="2400" b="1" dirty="0">
                  <a:solidFill>
                    <a:srgbClr val="002060"/>
                  </a:solidFill>
                  <a:latin typeface="OpenSans"/>
                </a:rPr>
                <a:t>            </a:t>
              </a:r>
              <a:r>
                <a:rPr lang="vi-VN" sz="2400" b="1" dirty="0">
                  <a:solidFill>
                    <a:srgbClr val="002060"/>
                  </a:solidFill>
                  <a:latin typeface="OpenSans"/>
                </a:rPr>
                <a:t>ml.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431345" y="5390676"/>
              <a:ext cx="694174" cy="4993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561406" y="5752106"/>
              <a:ext cx="694174" cy="4993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05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" y="117566"/>
            <a:ext cx="2282968" cy="979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81" y="1093908"/>
            <a:ext cx="9561948" cy="38267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07389" y="4612902"/>
            <a:ext cx="9001332" cy="917445"/>
            <a:chOff x="2402542" y="5444301"/>
            <a:chExt cx="9001332" cy="917445"/>
          </a:xfrm>
        </p:grpSpPr>
        <p:sp>
          <p:nvSpPr>
            <p:cNvPr id="10" name="Rectangle 9"/>
            <p:cNvSpPr/>
            <p:nvPr/>
          </p:nvSpPr>
          <p:spPr>
            <a:xfrm>
              <a:off x="2402542" y="5526114"/>
              <a:ext cx="90013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a) 1 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l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 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=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            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ml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b) Sau khi rót, lượng nước còn lại trong phích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là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              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ml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564319" y="5444301"/>
              <a:ext cx="694174" cy="4993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585226" y="5862446"/>
              <a:ext cx="694174" cy="4993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979223" y="4603868"/>
            <a:ext cx="874059" cy="47672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0073" y="5031047"/>
            <a:ext cx="874059" cy="47672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86161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 txBox="1">
            <a:spLocks/>
          </p:cNvSpPr>
          <p:nvPr/>
        </p:nvSpPr>
        <p:spPr>
          <a:xfrm>
            <a:off x="2827607" y="1448972"/>
            <a:ext cx="6920426" cy="1055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 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8986736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6" y="117565"/>
            <a:ext cx="2296951" cy="10479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0830" y="1280160"/>
            <a:ext cx="3513524" cy="659171"/>
            <a:chOff x="300830" y="1280160"/>
            <a:chExt cx="3513524" cy="659171"/>
          </a:xfrm>
        </p:grpSpPr>
        <p:sp>
          <p:nvSpPr>
            <p:cNvPr id="17" name="Oval 16"/>
            <p:cNvSpPr/>
            <p:nvPr/>
          </p:nvSpPr>
          <p:spPr>
            <a:xfrm>
              <a:off x="300830" y="1280335"/>
              <a:ext cx="651637" cy="658996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62156" y="1280160"/>
              <a:ext cx="2952198" cy="6037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theo</a:t>
              </a:r>
              <a:r>
                <a: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mẫu</a:t>
              </a:r>
              <a:r>
                <a: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.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039486" y="2156882"/>
            <a:ext cx="5959829" cy="1191816"/>
          </a:xfrm>
          <a:prstGeom prst="roundRect">
            <a:avLst/>
          </a:prstGeom>
          <a:solidFill>
            <a:srgbClr val="B8E5FA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OpenSans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OpenSans"/>
              </a:rPr>
              <a:t>: 100 ml + 20 ml = 120 ml</a:t>
            </a:r>
          </a:p>
          <a:p>
            <a:r>
              <a:rPr lang="en-US" sz="3200" b="1" dirty="0">
                <a:solidFill>
                  <a:srgbClr val="002060"/>
                </a:solidFill>
                <a:latin typeface="OpenSans"/>
              </a:rPr>
              <a:t>	  8 ml x 4 = 32 ml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2388" y="5246116"/>
            <a:ext cx="4745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200" dirty="0">
                <a:solidFill>
                  <a:srgbClr val="1311D1"/>
                </a:solidFill>
                <a:latin typeface="OpenSans"/>
              </a:rPr>
              <a:t>120 ml – 20 ml </a:t>
            </a:r>
          </a:p>
          <a:p>
            <a:r>
              <a:rPr lang="en-US" sz="3200" dirty="0">
                <a:solidFill>
                  <a:srgbClr val="1311D1"/>
                </a:solidFill>
                <a:latin typeface="OpenSans"/>
              </a:rPr>
              <a:t>b) 12ml x 3</a:t>
            </a:r>
            <a:endParaRPr lang="en-US" sz="3200" dirty="0">
              <a:solidFill>
                <a:srgbClr val="FF0000"/>
              </a:solidFill>
              <a:latin typeface="Open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0231" y="5247217"/>
            <a:ext cx="171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100 ml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28628" y="5738559"/>
            <a:ext cx="171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36 ml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29052" y="3719139"/>
            <a:ext cx="5686393" cy="1328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chemeClr val="accent2">
                    <a:lumMod val="50000"/>
                  </a:schemeClr>
                </a:solidFill>
                <a:latin typeface="OpenSans"/>
              </a:rPr>
              <a:t>Lưu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OpenSans"/>
              </a:rPr>
              <a:t> ý: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OpenSans"/>
              </a:rPr>
              <a:t>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OpenSans"/>
              </a:rPr>
              <a:t>Thực hiện tính rồi viết kí hiệu đơn vị mi-li-lít sau kết quả vừa tìm được.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4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201164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6" y="117565"/>
            <a:ext cx="2296951" cy="10479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0830" y="1186812"/>
            <a:ext cx="9091364" cy="994683"/>
            <a:chOff x="300830" y="1186812"/>
            <a:chExt cx="9091364" cy="994683"/>
          </a:xfrm>
        </p:grpSpPr>
        <p:sp>
          <p:nvSpPr>
            <p:cNvPr id="17" name="Oval 16"/>
            <p:cNvSpPr/>
            <p:nvPr/>
          </p:nvSpPr>
          <p:spPr>
            <a:xfrm>
              <a:off x="300830" y="1186812"/>
              <a:ext cx="651637" cy="66107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62155" y="1304377"/>
              <a:ext cx="8530039" cy="8771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chai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dầu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ăn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750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lít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dầu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Sau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khi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mẹ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nấu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ăn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thì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chai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còn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350 ml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dầu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mẹ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bao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mi-li-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lít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dầu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nấu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Open Sans Extrabold"/>
                </a:rPr>
                <a:t>ăn</a:t>
              </a:r>
              <a:r>
                <a:rPr lang="en-US" sz="2400" dirty="0">
                  <a:solidFill>
                    <a:srgbClr val="002060"/>
                  </a:solidFill>
                  <a:latin typeface="Open Sans Extrabold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" b="98517" l="3835" r="100000">
                        <a14:foregroundMark x1="37906" y1="66525" x2="37906" y2="66525"/>
                        <a14:foregroundMark x1="35841" y1="62712" x2="35841" y2="62712"/>
                        <a14:foregroundMark x1="35398" y1="60381" x2="35398" y2="60381"/>
                        <a14:foregroundMark x1="33038" y1="58686" x2="33038" y2="58686"/>
                        <a14:foregroundMark x1="32448" y1="57627" x2="32448" y2="57627"/>
                        <a14:foregroundMark x1="31858" y1="56992" x2="31858" y2="56992"/>
                        <a14:foregroundMark x1="29204" y1="56356" x2="29204" y2="56356"/>
                        <a14:foregroundMark x1="26696" y1="57839" x2="26696" y2="57839"/>
                        <a14:foregroundMark x1="26696" y1="57839" x2="26696" y2="57839"/>
                        <a14:foregroundMark x1="23746" y1="61017" x2="23746" y2="61017"/>
                        <a14:foregroundMark x1="23746" y1="61017" x2="23746" y2="61017"/>
                        <a14:foregroundMark x1="39233" y1="58686" x2="39233" y2="58686"/>
                        <a14:foregroundMark x1="41298" y1="63347" x2="41298" y2="63347"/>
                        <a14:foregroundMark x1="42478" y1="63347" x2="42478" y2="63347"/>
                        <a14:foregroundMark x1="42773" y1="61017" x2="42773" y2="61017"/>
                        <a14:foregroundMark x1="37021" y1="52966" x2="37021" y2="52966"/>
                        <a14:foregroundMark x1="37021" y1="52966" x2="37021" y2="52966"/>
                        <a14:foregroundMark x1="12389" y1="94703" x2="12389" y2="94703"/>
                        <a14:foregroundMark x1="6490" y1="81356" x2="6490" y2="81356"/>
                        <a14:foregroundMark x1="7817" y1="96822" x2="7817" y2="96822"/>
                        <a14:foregroundMark x1="7817" y1="96398" x2="7817" y2="96398"/>
                        <a14:foregroundMark x1="7817" y1="96398" x2="7817" y2="96398"/>
                        <a14:foregroundMark x1="7817" y1="96398" x2="7817" y2="96398"/>
                        <a14:foregroundMark x1="7817" y1="96398" x2="7817" y2="96398"/>
                        <a14:foregroundMark x1="63127" y1="61653" x2="63127" y2="61653"/>
                        <a14:foregroundMark x1="65339" y1="56568" x2="65339" y2="56568"/>
                        <a14:foregroundMark x1="65339" y1="56568" x2="65339" y2="56568"/>
                        <a14:foregroundMark x1="75959" y1="45339" x2="75959" y2="45339"/>
                        <a14:foregroundMark x1="78761" y1="47458" x2="78761" y2="47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364" y="2530452"/>
            <a:ext cx="4569289" cy="3180980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75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6" y="117565"/>
            <a:ext cx="2296951" cy="104791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00830" y="1186812"/>
            <a:ext cx="651637" cy="661078"/>
          </a:xfrm>
          <a:prstGeom prst="ellipse">
            <a:avLst/>
          </a:prstGeom>
          <a:solidFill>
            <a:srgbClr val="937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62155" y="1304377"/>
            <a:ext cx="8530039" cy="8771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chai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750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lít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. Sai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nấu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chai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350 ml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mi-li-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lít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dầu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nấu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  <a:ea typeface="+mn-ea"/>
                <a:cs typeface="+mn-cs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Extrabold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" b="98517" l="3835" r="100000">
                        <a14:foregroundMark x1="37906" y1="66525" x2="37906" y2="66525"/>
                        <a14:foregroundMark x1="35841" y1="62712" x2="35841" y2="62712"/>
                        <a14:foregroundMark x1="35398" y1="60381" x2="35398" y2="60381"/>
                        <a14:foregroundMark x1="33038" y1="58686" x2="33038" y2="58686"/>
                        <a14:foregroundMark x1="32448" y1="57627" x2="32448" y2="57627"/>
                        <a14:foregroundMark x1="31858" y1="56992" x2="31858" y2="56992"/>
                        <a14:foregroundMark x1="29204" y1="56356" x2="29204" y2="56356"/>
                        <a14:foregroundMark x1="26696" y1="57839" x2="26696" y2="57839"/>
                        <a14:foregroundMark x1="26696" y1="57839" x2="26696" y2="57839"/>
                        <a14:foregroundMark x1="23746" y1="61017" x2="23746" y2="61017"/>
                        <a14:foregroundMark x1="23746" y1="61017" x2="23746" y2="61017"/>
                        <a14:foregroundMark x1="39233" y1="58686" x2="39233" y2="58686"/>
                        <a14:foregroundMark x1="41298" y1="63347" x2="41298" y2="63347"/>
                        <a14:foregroundMark x1="42478" y1="63347" x2="42478" y2="63347"/>
                        <a14:foregroundMark x1="42773" y1="61017" x2="42773" y2="61017"/>
                        <a14:foregroundMark x1="37021" y1="52966" x2="37021" y2="52966"/>
                        <a14:foregroundMark x1="37021" y1="52966" x2="37021" y2="52966"/>
                        <a14:foregroundMark x1="12389" y1="94703" x2="12389" y2="94703"/>
                        <a14:foregroundMark x1="6490" y1="81356" x2="6490" y2="81356"/>
                        <a14:foregroundMark x1="7817" y1="96822" x2="7817" y2="96822"/>
                        <a14:foregroundMark x1="7817" y1="96398" x2="7817" y2="96398"/>
                        <a14:foregroundMark x1="7817" y1="96398" x2="7817" y2="96398"/>
                        <a14:foregroundMark x1="7817" y1="96398" x2="7817" y2="96398"/>
                        <a14:foregroundMark x1="7817" y1="96398" x2="7817" y2="96398"/>
                        <a14:foregroundMark x1="63127" y1="61653" x2="63127" y2="61653"/>
                        <a14:foregroundMark x1="65339" y1="56568" x2="65339" y2="56568"/>
                        <a14:foregroundMark x1="65339" y1="56568" x2="65339" y2="56568"/>
                        <a14:foregroundMark x1="75959" y1="45339" x2="75959" y2="45339"/>
                        <a14:foregroundMark x1="78761" y1="47458" x2="78761" y2="47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671" y="1847890"/>
            <a:ext cx="4569289" cy="3180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1671" y="503110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mi-li-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lít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dầu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nấu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là</a:t>
            </a:r>
            <a:endParaRPr lang="en-US" sz="2400" b="1" dirty="0">
              <a:solidFill>
                <a:srgbClr val="FF0000"/>
              </a:solidFill>
              <a:latin typeface="OpenSans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OpenSans"/>
              </a:rPr>
              <a:t>750 – 350 = 350 (ml)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OpenSans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: 350 ml</a:t>
            </a:r>
          </a:p>
        </p:txBody>
      </p:sp>
    </p:spTree>
    <p:extLst>
      <p:ext uri="{BB962C8B-B14F-4D97-AF65-F5344CB8AC3E}">
        <p14:creationId xmlns:p14="http://schemas.microsoft.com/office/powerpoint/2010/main" val="8020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 txBox="1">
            <a:spLocks/>
          </p:cNvSpPr>
          <p:nvPr/>
        </p:nvSpPr>
        <p:spPr>
          <a:xfrm>
            <a:off x="2827607" y="1448972"/>
            <a:ext cx="6920426" cy="1055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979626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 txBox="1">
            <a:spLocks/>
          </p:cNvSpPr>
          <p:nvPr/>
        </p:nvSpPr>
        <p:spPr>
          <a:xfrm>
            <a:off x="2827607" y="1448972"/>
            <a:ext cx="6920426" cy="1055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Củng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cố-dặn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7681270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83" y="4043063"/>
            <a:ext cx="8980303" cy="2548733"/>
          </a:xfrm>
          <a:prstGeom prst="rect">
            <a:avLst/>
          </a:prstGeom>
        </p:spPr>
      </p:pic>
      <p:pic>
        <p:nvPicPr>
          <p:cNvPr id="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1883" y="205841"/>
            <a:ext cx="5015100" cy="339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6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k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cá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24 g :8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5 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Arial"/>
                <a:sym typeface="Arial"/>
              </a:rPr>
              <a:t>6 g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48288" y="5131318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 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Arial"/>
                <a:sym typeface="Arial"/>
              </a:rPr>
              <a:t>2 g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80 l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-25</a:t>
              </a:r>
              <a:r>
                <a:rPr kumimoji="0" lang="en-US" sz="48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l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= </a:t>
              </a: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Arial"/>
                <a:sym typeface="Arial"/>
              </a:rPr>
              <a:t>3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l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45 l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55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l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25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l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61764" y="20654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 txBox="1">
            <a:spLocks/>
          </p:cNvSpPr>
          <p:nvPr/>
        </p:nvSpPr>
        <p:spPr>
          <a:xfrm>
            <a:off x="2827607" y="1448972"/>
            <a:ext cx="6920426" cy="1055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KHÁM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j-ea"/>
                <a:cs typeface="+mj-cs"/>
              </a:rPr>
              <a:t> PHÁ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762476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ầu bà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1969018" cy="67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0" y="104503"/>
            <a:ext cx="1806758" cy="953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257" l="0" r="100000">
                        <a14:foregroundMark x1="40244" y1="53616" x2="40244" y2="53616"/>
                        <a14:foregroundMark x1="38720" y1="45137" x2="38720" y2="45137"/>
                        <a14:foregroundMark x1="38720" y1="45137" x2="38720" y2="45137"/>
                        <a14:foregroundMark x1="35366" y1="38653" x2="35366" y2="38653"/>
                        <a14:foregroundMark x1="35366" y1="38653" x2="35366" y2="38653"/>
                        <a14:foregroundMark x1="35061" y1="38155" x2="35061" y2="38155"/>
                        <a14:foregroundMark x1="40244" y1="37406" x2="40244" y2="37406"/>
                        <a14:foregroundMark x1="43598" y1="41895" x2="43598" y2="41895"/>
                        <a14:foregroundMark x1="45122" y1="52618" x2="45122" y2="52618"/>
                        <a14:foregroundMark x1="45122" y1="52618" x2="45122" y2="52618"/>
                        <a14:foregroundMark x1="48780" y1="48130" x2="48780" y2="48130"/>
                        <a14:foregroundMark x1="36280" y1="52120" x2="36280" y2="52120"/>
                        <a14:foregroundMark x1="30793" y1="45137" x2="30793" y2="45137"/>
                        <a14:foregroundMark x1="31707" y1="45387" x2="33537" y2="45636"/>
                        <a14:foregroundMark x1="33537" y1="45636" x2="33537" y2="45636"/>
                        <a14:foregroundMark x1="26829" y1="52120" x2="26829" y2="52120"/>
                        <a14:foregroundMark x1="42073" y1="64589" x2="42073" y2="64589"/>
                        <a14:foregroundMark x1="38110" y1="68329" x2="38110" y2="68329"/>
                        <a14:foregroundMark x1="38110" y1="70574" x2="38110" y2="70574"/>
                        <a14:foregroundMark x1="38110" y1="55611" x2="38110" y2="55611"/>
                        <a14:foregroundMark x1="31707" y1="47382" x2="31707" y2="47382"/>
                        <a14:foregroundMark x1="43598" y1="48379" x2="43598" y2="48379"/>
                        <a14:foregroundMark x1="38720" y1="61097" x2="38720" y2="61097"/>
                        <a14:foregroundMark x1="35061" y1="37406" x2="35061" y2="37406"/>
                        <a14:foregroundMark x1="26829" y1="41646" x2="26829" y2="41646"/>
                        <a14:foregroundMark x1="59451" y1="72319" x2="59451" y2="72319"/>
                        <a14:foregroundMark x1="68902" y1="68329" x2="68902" y2="68329"/>
                        <a14:foregroundMark x1="65549" y1="68579" x2="65549" y2="68579"/>
                        <a14:foregroundMark x1="21341" y1="88030" x2="21341" y2="88030"/>
                        <a14:foregroundMark x1="36890" y1="83042" x2="36890" y2="83042"/>
                        <a14:foregroundMark x1="36890" y1="83042" x2="36890" y2="83042"/>
                        <a14:foregroundMark x1="42988" y1="84040" x2="42988" y2="84040"/>
                        <a14:foregroundMark x1="43598" y1="84289" x2="43598" y2="84289"/>
                        <a14:foregroundMark x1="43598" y1="84289" x2="43598" y2="84289"/>
                        <a14:foregroundMark x1="41463" y1="82045" x2="41463" y2="82045"/>
                        <a14:foregroundMark x1="38415" y1="75810" x2="38415" y2="75810"/>
                        <a14:foregroundMark x1="38415" y1="75810" x2="38415" y2="75810"/>
                        <a14:foregroundMark x1="38415" y1="75810" x2="38415" y2="75810"/>
                        <a14:foregroundMark x1="38415" y1="75810" x2="38415" y2="75810"/>
                        <a14:foregroundMark x1="38415" y1="75810" x2="38415" y2="75810"/>
                        <a14:foregroundMark x1="38415" y1="75810" x2="38415" y2="75810"/>
                        <a14:foregroundMark x1="38415" y1="75810" x2="38415" y2="75810"/>
                        <a14:foregroundMark x1="38415" y1="75810" x2="38415" y2="75810"/>
                        <a14:foregroundMark x1="43598" y1="76808" x2="43598" y2="76808"/>
                        <a14:foregroundMark x1="44207" y1="76808" x2="46037" y2="76808"/>
                        <a14:foregroundMark x1="48476" y1="70324" x2="48476" y2="70324"/>
                        <a14:foregroundMark x1="48476" y1="70324" x2="48476" y2="70324"/>
                        <a14:foregroundMark x1="48476" y1="70324" x2="48476" y2="70324"/>
                        <a14:foregroundMark x1="49390" y1="78803" x2="49390" y2="78803"/>
                        <a14:foregroundMark x1="25915" y1="63092" x2="25915" y2="63092"/>
                        <a14:foregroundMark x1="21341" y1="78803" x2="21341" y2="78803"/>
                        <a14:foregroundMark x1="22866" y1="85037" x2="22866" y2="85037"/>
                        <a14:foregroundMark x1="23476" y1="87531" x2="23476" y2="87531"/>
                        <a14:foregroundMark x1="23476" y1="87531" x2="23476" y2="87531"/>
                        <a14:foregroundMark x1="24695" y1="79551" x2="24695" y2="79551"/>
                        <a14:foregroundMark x1="22561" y1="75062" x2="22561" y2="75062"/>
                        <a14:foregroundMark x1="33537" y1="87531" x2="33537" y2="87531"/>
                        <a14:foregroundMark x1="38110" y1="90773" x2="38110" y2="90773"/>
                        <a14:foregroundMark x1="47561" y1="88778" x2="47561" y2="88778"/>
                        <a14:foregroundMark x1="41463" y1="92269" x2="41463" y2="92269"/>
                        <a14:foregroundMark x1="50000" y1="93267" x2="50000" y2="93267"/>
                        <a14:foregroundMark x1="35366" y1="90773" x2="35366" y2="90773"/>
                        <a14:foregroundMark x1="29268" y1="89776" x2="29268" y2="89776"/>
                        <a14:foregroundMark x1="27134" y1="80549" x2="27134" y2="80549"/>
                        <a14:foregroundMark x1="30793" y1="78304" x2="30793" y2="78304"/>
                        <a14:foregroundMark x1="55488" y1="74065" x2="55488" y2="74065"/>
                        <a14:foregroundMark x1="45427" y1="42643" x2="45427" y2="42643"/>
                        <a14:foregroundMark x1="40854" y1="34165" x2="40854" y2="34165"/>
                        <a14:foregroundMark x1="28049" y1="39900" x2="28049" y2="39900"/>
                        <a14:foregroundMark x1="31707" y1="36908" x2="31707" y2="36908"/>
                        <a14:foregroundMark x1="31707" y1="42394" x2="31707" y2="42394"/>
                        <a14:foregroundMark x1="36280" y1="44638" x2="36280" y2="44638"/>
                        <a14:foregroundMark x1="23780" y1="40150" x2="23780" y2="40150"/>
                        <a14:foregroundMark x1="23780" y1="41646" x2="23780" y2="41646"/>
                        <a14:foregroundMark x1="38110" y1="50873" x2="38110" y2="50873"/>
                        <a14:foregroundMark x1="34756" y1="67581" x2="34756" y2="67581"/>
                        <a14:foregroundMark x1="26829" y1="67581" x2="26829" y2="67581"/>
                        <a14:foregroundMark x1="44817" y1="88030" x2="44817" y2="88030"/>
                        <a14:backgroundMark x1="90549" y1="40898" x2="90549" y2="40898"/>
                        <a14:backgroundMark x1="90549" y1="45137" x2="90549" y2="45137"/>
                        <a14:backgroundMark x1="92378" y1="47382" x2="92378" y2="47382"/>
                        <a14:backgroundMark x1="92378" y1="47382" x2="92378" y2="47382"/>
                        <a14:backgroundMark x1="89939" y1="69077" x2="89939" y2="69077"/>
                        <a14:backgroundMark x1="78659" y1="62095" x2="78659" y2="62095"/>
                        <a14:backgroundMark x1="74390" y1="61097" x2="74390" y2="61097"/>
                        <a14:backgroundMark x1="71951" y1="56359" x2="71951" y2="56359"/>
                      </a14:backgroundRemoval>
                    </a14:imgEffect>
                  </a14:imgLayer>
                </a14:imgProps>
              </a:ext>
            </a:extLst>
          </a:blip>
          <a:srcRect b="21693"/>
          <a:stretch/>
        </p:blipFill>
        <p:spPr>
          <a:xfrm>
            <a:off x="1033999" y="1058091"/>
            <a:ext cx="3124636" cy="2991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635" y="1736973"/>
            <a:ext cx="2867425" cy="239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000" y="950367"/>
            <a:ext cx="3353268" cy="3134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9540" y="4078362"/>
            <a:ext cx="8500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70C0"/>
                </a:solidFill>
                <a:latin typeface="Calibri"/>
              </a:rPr>
              <a:t>Lượng</a:t>
            </a:r>
            <a:r>
              <a:rPr lang="en-US" sz="28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Calibri"/>
              </a:rPr>
              <a:t> ban </a:t>
            </a:r>
            <a:r>
              <a:rPr lang="en-US" sz="2800" b="1" dirty="0" err="1">
                <a:solidFill>
                  <a:srgbClr val="0070C0"/>
                </a:solidFill>
                <a:latin typeface="Calibri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/>
              </a:rPr>
              <a:t> chai </a:t>
            </a:r>
            <a:r>
              <a:rPr lang="en-US" sz="2800" b="1" dirty="0" err="1">
                <a:solidFill>
                  <a:srgbClr val="0070C0"/>
                </a:solidFill>
                <a:latin typeface="Calibri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Calibri"/>
              </a:rPr>
              <a:t> 500 mi-li-</a:t>
            </a:r>
            <a:r>
              <a:rPr lang="en-US" sz="2800" b="1" dirty="0" err="1">
                <a:solidFill>
                  <a:srgbClr val="0070C0"/>
                </a:solidFill>
                <a:latin typeface="Calibri"/>
              </a:rPr>
              <a:t>lít</a:t>
            </a:r>
            <a:r>
              <a:rPr lang="en-US" sz="3200" b="1" dirty="0">
                <a:solidFill>
                  <a:srgbClr val="0070C0"/>
                </a:solidFill>
                <a:latin typeface="Calibri"/>
              </a:rPr>
              <a:t>.</a:t>
            </a:r>
            <a:endParaRPr lang="en-US" sz="32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478" y="4820329"/>
            <a:ext cx="5905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FF0000"/>
                </a:solidFill>
                <a:latin typeface="Calibri"/>
              </a:rPr>
              <a:t>•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-li-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.</a:t>
            </a:r>
          </a:p>
          <a:p>
            <a:pPr defTabSz="1219170"/>
            <a:r>
              <a:rPr lang="en-US" sz="2800" b="1" dirty="0">
                <a:solidFill>
                  <a:srgbClr val="FF0000"/>
                </a:solidFill>
                <a:latin typeface="Calibri"/>
              </a:rPr>
              <a:t>•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Mi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-li-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 ml.</a:t>
            </a:r>
          </a:p>
          <a:p>
            <a:pPr defTabSz="1219170"/>
            <a:r>
              <a:rPr lang="en-US" sz="2800" b="1" dirty="0">
                <a:solidFill>
                  <a:srgbClr val="FF0000"/>
                </a:solidFill>
                <a:latin typeface="Calibri"/>
              </a:rPr>
              <a:t>• 1l = 1 000 ml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295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 txBox="1">
            <a:spLocks/>
          </p:cNvSpPr>
          <p:nvPr/>
        </p:nvSpPr>
        <p:spPr>
          <a:xfrm>
            <a:off x="-218486" y="72829"/>
            <a:ext cx="2767477" cy="472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</a:rPr>
              <a:t>KHÁM</a:t>
            </a:r>
            <a:r>
              <a:rPr lang="en-US" sz="2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</a:rPr>
              <a:t>PHÁ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84" y="768745"/>
            <a:ext cx="8432798" cy="49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24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341</Words>
  <Application>Microsoft Office PowerPoint</Application>
  <PresentationFormat>Widescreen</PresentationFormat>
  <Paragraphs>56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Open Sans</vt:lpstr>
      <vt:lpstr>OpenSans</vt:lpstr>
      <vt:lpstr>Sigmar One</vt:lpstr>
      <vt:lpstr>Arial</vt:lpstr>
      <vt:lpstr>Calibri Light</vt:lpstr>
      <vt:lpstr>Calibri</vt:lpstr>
      <vt:lpstr>Times New Roman</vt:lpstr>
      <vt:lpstr>Open Sans Extrabold</vt:lpstr>
      <vt:lpstr>Nunito Black</vt:lpstr>
      <vt:lpstr>Arial Black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 thanh</cp:lastModifiedBy>
  <cp:revision>42</cp:revision>
  <dcterms:created xsi:type="dcterms:W3CDTF">2022-03-29T01:15:13Z</dcterms:created>
  <dcterms:modified xsi:type="dcterms:W3CDTF">2025-04-04T02:33:37Z</dcterms:modified>
</cp:coreProperties>
</file>