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</p:sldMasterIdLst>
  <p:notesMasterIdLst>
    <p:notesMasterId r:id="rId8"/>
  </p:notesMasterIdLst>
  <p:sldIdLst>
    <p:sldId id="257" r:id="rId6"/>
    <p:sldId id="264" r:id="rId7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94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110" y="640080"/>
            <a:ext cx="7339965" cy="172910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/>
              <a:t>9 + 7 - 8 = 8</a:t>
            </a:r>
            <a:endParaRPr lang="en-US" sz="4000"/>
          </a:p>
        </p:txBody>
      </p:sp>
      <p:sp>
        <p:nvSpPr>
          <p:cNvPr id="12" name="Rounded Rectangular Callout 11"/>
          <p:cNvSpPr/>
          <p:nvPr/>
        </p:nvSpPr>
        <p:spPr>
          <a:xfrm>
            <a:off x="7458710" y="30714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/>
              <a:t>6 + 5 + 4 = 15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9760" y="84455"/>
            <a:ext cx="8877300" cy="4675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49830" y="4988560"/>
            <a:ext cx="8141335" cy="15233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Mai vẽ được số bức tranh là:</a:t>
            </a:r>
            <a:endParaRPr lang="en-US" sz="3200"/>
          </a:p>
          <a:p>
            <a:pPr algn="ctr"/>
            <a:r>
              <a:rPr lang="en-US" sz="3200"/>
              <a:t>11 - 3 = 8 (bức)</a:t>
            </a:r>
            <a:endParaRPr lang="en-US" sz="3200"/>
          </a:p>
          <a:p>
            <a:pPr algn="ctr"/>
            <a:r>
              <a:rPr lang="en-US" sz="3200"/>
              <a:t>Đáp số: 8 bức tranh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53565" y="2177415"/>
            <a:ext cx="9183370" cy="25025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11115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S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5080635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Đ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10335260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Đ</a:t>
            </a:r>
            <a:endParaRPr lang="en-US" sz="3600"/>
          </a:p>
        </p:txBody>
      </p:sp>
      <p:sp>
        <p:nvSpPr>
          <p:cNvPr id="17" name="Rounded Rectangle 16"/>
          <p:cNvSpPr/>
          <p:nvPr/>
        </p:nvSpPr>
        <p:spPr>
          <a:xfrm>
            <a:off x="10304780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S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Content Placeholder 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5895" y="168275"/>
            <a:ext cx="2263140" cy="99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90" y="106680"/>
            <a:ext cx="7625080" cy="649351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5400000" flipV="1">
            <a:off x="5248275" y="3595370"/>
            <a:ext cx="3661410" cy="1237615"/>
          </a:xfrm>
          <a:prstGeom prst="curvedConnector3">
            <a:avLst>
              <a:gd name="adj1" fmla="val 50009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>
            <a:off x="5937885" y="1881505"/>
            <a:ext cx="2282190" cy="1298575"/>
          </a:xfrm>
          <a:prstGeom prst="curvedConnector3">
            <a:avLst>
              <a:gd name="adj1" fmla="val 49986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>
            <a:off x="5912485" y="3103880"/>
            <a:ext cx="2353310" cy="1318895"/>
          </a:xfrm>
          <a:prstGeom prst="curvedConnector3">
            <a:avLst>
              <a:gd name="adj1" fmla="val 49987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6440170" y="5092065"/>
            <a:ext cx="1288415" cy="1125855"/>
          </a:xfrm>
          <a:prstGeom prst="curvedConnector3">
            <a:avLst>
              <a:gd name="adj1" fmla="val 50025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0950" y="1268730"/>
            <a:ext cx="9800590" cy="3839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44565" y="289052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04605" y="425958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Content Placeholder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7445" y="682625"/>
            <a:ext cx="7567295" cy="18243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/>
              <a:t>15 - 3 - 6 = 6</a:t>
            </a:r>
            <a:endParaRPr lang="en-US" sz="4000"/>
          </a:p>
        </p:txBody>
      </p:sp>
      <p:sp>
        <p:nvSpPr>
          <p:cNvPr id="20" name="Rounded Rectangular Callout 19"/>
          <p:cNvSpPr/>
          <p:nvPr/>
        </p:nvSpPr>
        <p:spPr>
          <a:xfrm>
            <a:off x="6839585" y="31222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/>
              <a:t>16 - 8 + 5 = 13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8420" y="763905"/>
            <a:ext cx="9646920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1140" y="137160"/>
            <a:ext cx="7572375" cy="658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39700" y="217805"/>
            <a:ext cx="2103120" cy="899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1639570"/>
            <a:ext cx="10621645" cy="38423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0415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14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30415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12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30415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3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30415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8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82002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13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84034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12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782002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6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84034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7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0274300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15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33589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15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1042733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8</a:t>
            </a:r>
            <a:endParaRPr lang="en-US" sz="3400">
              <a:solidFill>
                <a:srgbClr val="FF0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10427335" y="454469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400">
                <a:solidFill>
                  <a:srgbClr val="FF0000"/>
                </a:solidFill>
              </a:rPr>
              <a:t>= 8</a:t>
            </a:r>
            <a:endParaRPr lang="en-US" sz="3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040" y="675640"/>
            <a:ext cx="9183370" cy="533971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5400000" flipV="1">
            <a:off x="6003925" y="1988185"/>
            <a:ext cx="1623060" cy="1399540"/>
          </a:xfrm>
          <a:prstGeom prst="curvedConnector3">
            <a:avLst>
              <a:gd name="adj1" fmla="val 50039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5161915" y="2920365"/>
            <a:ext cx="3763010" cy="527685"/>
          </a:xfrm>
          <a:prstGeom prst="curvedConnector3">
            <a:avLst>
              <a:gd name="adj1" fmla="val 4998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512945" y="4148455"/>
            <a:ext cx="2880995" cy="1268095"/>
          </a:xfrm>
          <a:prstGeom prst="curvedConnector3">
            <a:avLst>
              <a:gd name="adj1" fmla="val 5001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5182235" y="4178300"/>
            <a:ext cx="1612900" cy="365125"/>
          </a:xfrm>
          <a:prstGeom prst="curvedConnector3">
            <a:avLst>
              <a:gd name="adj1" fmla="val 4996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6501130" y="4148455"/>
            <a:ext cx="2058670" cy="770890"/>
          </a:xfrm>
          <a:prstGeom prst="curvedConnector3">
            <a:avLst>
              <a:gd name="adj1" fmla="val 4996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9840" y="166370"/>
            <a:ext cx="9672320" cy="4522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19070" y="4838065"/>
            <a:ext cx="6563360" cy="1948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/>
              <a:t>Bài giải:</a:t>
            </a:r>
            <a:endParaRPr lang="en-US" sz="2800"/>
          </a:p>
          <a:p>
            <a:pPr algn="ctr"/>
            <a:r>
              <a:rPr lang="en-US" sz="2800"/>
              <a:t>Trên giá sách có số quyển sách và vở là:</a:t>
            </a:r>
            <a:endParaRPr lang="en-US" sz="2800"/>
          </a:p>
          <a:p>
            <a:pPr algn="ctr"/>
            <a:r>
              <a:rPr lang="en-US" sz="2800"/>
              <a:t>9 + 8 = 15 (quyển)</a:t>
            </a:r>
            <a:endParaRPr lang="en-US" sz="2800"/>
          </a:p>
          <a:p>
            <a:pPr algn="ctr"/>
            <a:r>
              <a:rPr lang="en-US" sz="2800"/>
              <a:t>Đáp số: 15 quyển sách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5060" y="1652905"/>
            <a:ext cx="10204450" cy="2756535"/>
          </a:xfrm>
          <a:prstGeom prst="rect">
            <a:avLst/>
          </a:prstGeom>
        </p:spPr>
      </p:pic>
      <p:sp>
        <p:nvSpPr>
          <p:cNvPr id="4" name="Flowchart: Decision 3"/>
          <p:cNvSpPr/>
          <p:nvPr/>
        </p:nvSpPr>
        <p:spPr>
          <a:xfrm>
            <a:off x="5345430" y="2353310"/>
            <a:ext cx="1226820" cy="1217295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16</a:t>
            </a:r>
            <a:endParaRPr lang="en-US" sz="3200"/>
          </a:p>
        </p:txBody>
      </p:sp>
      <p:sp>
        <p:nvSpPr>
          <p:cNvPr id="5" name="Isosceles Triangle 4"/>
          <p:cNvSpPr/>
          <p:nvPr/>
        </p:nvSpPr>
        <p:spPr>
          <a:xfrm>
            <a:off x="7719060" y="3317240"/>
            <a:ext cx="1226820" cy="121729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6" name="5-Point Star 5"/>
          <p:cNvSpPr/>
          <p:nvPr/>
        </p:nvSpPr>
        <p:spPr>
          <a:xfrm>
            <a:off x="9626600" y="2219960"/>
            <a:ext cx="1692910" cy="15113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13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20" y="135255"/>
            <a:ext cx="8150225" cy="255397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13665" y="3225165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7 + 6 = 13</a:t>
            </a:r>
            <a:endParaRPr lang="en-US" sz="4000"/>
          </a:p>
          <a:p>
            <a:pPr algn="ctr"/>
            <a:r>
              <a:rPr lang="en-US" sz="4000"/>
              <a:t>13 - 7 = 6</a:t>
            </a:r>
            <a:endParaRPr lang="en-US" sz="4000"/>
          </a:p>
          <a:p>
            <a:pPr algn="ctr"/>
            <a:r>
              <a:rPr lang="en-US" sz="4000"/>
              <a:t>13 - 6 = 7</a:t>
            </a:r>
            <a:endParaRPr lang="en-US" sz="4000"/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3225165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8 + 4 = 12</a:t>
            </a:r>
            <a:endParaRPr lang="en-US" sz="4000"/>
          </a:p>
          <a:p>
            <a:pPr algn="ctr"/>
            <a:r>
              <a:rPr lang="en-US" sz="4000"/>
              <a:t>12 - 8 = 4</a:t>
            </a:r>
            <a:endParaRPr lang="en-US" sz="4000"/>
          </a:p>
          <a:p>
            <a:pPr algn="ctr"/>
            <a:r>
              <a:rPr lang="en-US" sz="4000"/>
              <a:t>12 - 4 = 8</a:t>
            </a:r>
            <a:endParaRPr lang="en-US" sz="4000"/>
          </a:p>
        </p:txBody>
      </p:sp>
      <p:sp>
        <p:nvSpPr>
          <p:cNvPr id="11" name="Rounded Rectangular Callout 10"/>
          <p:cNvSpPr/>
          <p:nvPr/>
        </p:nvSpPr>
        <p:spPr>
          <a:xfrm>
            <a:off x="6503035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6 + 8 = 14</a:t>
            </a:r>
            <a:endParaRPr lang="en-US" sz="4000"/>
          </a:p>
          <a:p>
            <a:pPr algn="ctr"/>
            <a:r>
              <a:rPr lang="en-US" sz="4000"/>
              <a:t>14 - 6 = 8</a:t>
            </a:r>
            <a:endParaRPr lang="en-US" sz="4000"/>
          </a:p>
          <a:p>
            <a:pPr algn="ctr"/>
            <a:r>
              <a:rPr lang="en-US" sz="4000"/>
              <a:t>14 - 8 = 6</a:t>
            </a:r>
            <a:endParaRPr lang="en-US" sz="4000"/>
          </a:p>
        </p:txBody>
      </p:sp>
      <p:sp>
        <p:nvSpPr>
          <p:cNvPr id="12" name="Rounded Rectangular Callout 11"/>
          <p:cNvSpPr/>
          <p:nvPr/>
        </p:nvSpPr>
        <p:spPr>
          <a:xfrm>
            <a:off x="9476740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9 + 7 = 16</a:t>
            </a:r>
            <a:endParaRPr lang="en-US" sz="4000"/>
          </a:p>
          <a:p>
            <a:pPr algn="ctr"/>
            <a:r>
              <a:rPr lang="en-US" sz="4000"/>
              <a:t>16 - 9 = 7</a:t>
            </a:r>
            <a:endParaRPr lang="en-US" sz="4000"/>
          </a:p>
          <a:p>
            <a:pPr algn="ctr"/>
            <a:r>
              <a:rPr lang="en-US" sz="4000"/>
              <a:t>16 - 7 = 9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WPS Presentation</Application>
  <PresentationFormat>Widescreen</PresentationFormat>
  <Paragraphs>92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.VnBlack</vt:lpstr>
      <vt:lpstr>等线</vt:lpstr>
      <vt:lpstr>等线</vt:lpstr>
      <vt:lpstr>汉仪小麦体简</vt:lpstr>
      <vt:lpstr>1_Office Theme</vt:lpstr>
      <vt:lpstr>2_Office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1</cp:revision>
  <dcterms:created xsi:type="dcterms:W3CDTF">2021-05-12T10:24:12Z</dcterms:created>
  <dcterms:modified xsi:type="dcterms:W3CDTF">2021-05-12T10:24:12Z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