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88" r:id="rId4"/>
    <p:sldId id="291" r:id="rId5"/>
    <p:sldId id="290" r:id="rId6"/>
    <p:sldId id="300" r:id="rId7"/>
    <p:sldId id="293" r:id="rId8"/>
    <p:sldId id="297" r:id="rId9"/>
    <p:sldId id="294" r:id="rId10"/>
    <p:sldId id="301" r:id="rId11"/>
    <p:sldId id="264" r:id="rId12"/>
    <p:sldId id="298" r:id="rId13"/>
    <p:sldId id="266" r:id="rId14"/>
    <p:sldId id="299" r:id="rId15"/>
    <p:sldId id="259" r:id="rId16"/>
    <p:sldId id="267" r:id="rId17"/>
    <p:sldId id="276" r:id="rId18"/>
    <p:sldId id="268" r:id="rId19"/>
    <p:sldId id="271" r:id="rId20"/>
    <p:sldId id="272" r:id="rId21"/>
    <p:sldId id="273" r:id="rId22"/>
    <p:sldId id="274" r:id="rId23"/>
    <p:sldId id="277" r:id="rId24"/>
    <p:sldId id="281" r:id="rId25"/>
    <p:sldId id="282" r:id="rId26"/>
    <p:sldId id="279" r:id="rId27"/>
    <p:sldId id="283" r:id="rId28"/>
    <p:sldId id="278" r:id="rId29"/>
    <p:sldId id="284" r:id="rId30"/>
    <p:sldId id="285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54F"/>
    <a:srgbClr val="98CBA0"/>
    <a:srgbClr val="57927F"/>
    <a:srgbClr val="4F81BD"/>
    <a:srgbClr val="9CB863"/>
    <a:srgbClr val="D8E8BA"/>
    <a:srgbClr val="FFE285"/>
    <a:srgbClr val="FFE9AF"/>
    <a:srgbClr val="F8C917"/>
    <a:srgbClr val="FDC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58F5-FC91-477F-A776-FC8A593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0C3F-B814-4211-BC91-FE7983DAA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8373F-65B7-4B06-8FE7-FB35AFDA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C81F-4C99-4CAF-A4FD-A39685DD96B7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445EC-7EC2-4D75-A4D9-2190A882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ADF33-2BC8-4FB7-BD15-2F2E6AD2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93-C988-462F-B6CE-22AA7D24A0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533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8807-D7C9-4027-B322-2E0483294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A6868-1FB7-4998-BAC1-F85695AEB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3E102-23A3-4607-B3E3-CCE2B913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C81F-4C99-4CAF-A4FD-A39685DD96B7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70241-FAF6-4AE8-B3DF-BEF1061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3EE38-D474-498C-9BFF-8DFCE8C2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93-C988-462F-B6CE-22AA7D24A0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547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50262-32C3-461E-9C18-BA40E5BEA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7AD66-8228-440B-A508-1219F7B8A8CA}"/>
              </a:ext>
            </a:extLst>
          </p:cNvPr>
          <p:cNvSpPr/>
          <p:nvPr/>
        </p:nvSpPr>
        <p:spPr>
          <a:xfrm>
            <a:off x="1343749" y="190284"/>
            <a:ext cx="95045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2A6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9C730-3927-4CAA-A983-E2F1A8369A9D}"/>
              </a:ext>
            </a:extLst>
          </p:cNvPr>
          <p:cNvSpPr txBox="1"/>
          <p:nvPr/>
        </p:nvSpPr>
        <p:spPr>
          <a:xfrm>
            <a:off x="1419724" y="2835892"/>
            <a:ext cx="10190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54314" y="2163638"/>
            <a:ext cx="469309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950093" y="2216916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348456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61523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89648" y="1464997"/>
            <a:ext cx="124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3669976" cy="11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1010006" y="1739347"/>
            <a:ext cx="783780" cy="57394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968259" y="1851631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417676" y="2708545"/>
            <a:ext cx="7590858" cy="763024"/>
            <a:chOff x="1417676" y="2708545"/>
            <a:chExt cx="7590858" cy="76302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417676" y="2708545"/>
              <a:ext cx="1620945" cy="738664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36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831245" y="2748459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27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791457" y="2812734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16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7623218" y="2812733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04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3123264" y="78575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560818" y="785751"/>
            <a:ext cx="756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Trên cây khế có 90 quả. Chim thần đã ăn mất 24 quả. Hỏi trên cây còn lại bao nhiêu quả khế?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7472059" y="207016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5715000" y="2665584"/>
            <a:ext cx="576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5715000" y="332769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6490686" y="3989812"/>
            <a:ext cx="47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66 quả khế.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74" y="1616747"/>
            <a:ext cx="4732940" cy="44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31" descr="图片1">
            <a:extLst>
              <a:ext uri="{FF2B5EF4-FFF2-40B4-BE49-F238E27FC236}">
                <a16:creationId xmlns:a16="http://schemas.microsoft.com/office/drawing/2014/main" id="{F75D1783-13BA-4D1D-AA3A-95ABE96059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sp>
        <p:nvSpPr>
          <p:cNvPr id="31" name="Google Shape;200;p25">
            <a:extLst>
              <a:ext uri="{FF2B5EF4-FFF2-40B4-BE49-F238E27FC236}">
                <a16:creationId xmlns:a16="http://schemas.microsoft.com/office/drawing/2014/main" id="{CE5EF565-EE6C-4A7C-B689-E130E3F82706}"/>
              </a:ext>
            </a:extLst>
          </p:cNvPr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2" name="1">
            <a:extLst>
              <a:ext uri="{FF2B5EF4-FFF2-40B4-BE49-F238E27FC236}">
                <a16:creationId xmlns:a16="http://schemas.microsoft.com/office/drawing/2014/main" id="{E46155D0-F63B-4E31-9F76-72985B154F79}"/>
              </a:ext>
            </a:extLst>
          </p:cNvPr>
          <p:cNvGrpSpPr/>
          <p:nvPr/>
        </p:nvGrpSpPr>
        <p:grpSpPr>
          <a:xfrm>
            <a:off x="1112198" y="901700"/>
            <a:ext cx="9392921" cy="3811694"/>
            <a:chOff x="3912" y="988"/>
            <a:chExt cx="11094" cy="4502"/>
          </a:xfrm>
        </p:grpSpPr>
        <p:pic>
          <p:nvPicPr>
            <p:cNvPr id="36" name="15" descr="铅笔">
              <a:extLst>
                <a:ext uri="{FF2B5EF4-FFF2-40B4-BE49-F238E27FC236}">
                  <a16:creationId xmlns:a16="http://schemas.microsoft.com/office/drawing/2014/main" id="{1A8AED48-0D1C-4AD7-BC64-4A057B8CD99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530" y="1153"/>
              <a:ext cx="735" cy="735"/>
            </a:xfrm>
            <a:prstGeom prst="rect">
              <a:avLst/>
            </a:prstGeom>
          </p:spPr>
        </p:pic>
        <p:sp>
          <p:nvSpPr>
            <p:cNvPr id="39" name="Google Shape;199;p25">
              <a:extLst>
                <a:ext uri="{FF2B5EF4-FFF2-40B4-BE49-F238E27FC236}">
                  <a16:creationId xmlns:a16="http://schemas.microsoft.com/office/drawing/2014/main" id="{523C499E-3B3C-44CE-94A6-60D496ED454B}"/>
                </a:ext>
              </a:extLst>
            </p:cNvPr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99;p25">
              <a:extLst>
                <a:ext uri="{FF2B5EF4-FFF2-40B4-BE49-F238E27FC236}">
                  <a16:creationId xmlns:a16="http://schemas.microsoft.com/office/drawing/2014/main" id="{DDE86530-18C2-42C4-A06F-08B18EB92E8C}"/>
                </a:ext>
              </a:extLst>
            </p:cNvPr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99;p25">
              <a:extLst>
                <a:ext uri="{FF2B5EF4-FFF2-40B4-BE49-F238E27FC236}">
                  <a16:creationId xmlns:a16="http://schemas.microsoft.com/office/drawing/2014/main" id="{6CBAA7D9-21E1-4FDF-87B2-AF6D04674248}"/>
                </a:ext>
              </a:extLst>
            </p:cNvPr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99;p25">
              <a:extLst>
                <a:ext uri="{FF2B5EF4-FFF2-40B4-BE49-F238E27FC236}">
                  <a16:creationId xmlns:a16="http://schemas.microsoft.com/office/drawing/2014/main" id="{CA7F39F4-0F70-4911-BCB8-2651C4F8C3A1}"/>
                </a:ext>
              </a:extLst>
            </p:cNvPr>
            <p:cNvSpPr/>
            <p:nvPr/>
          </p:nvSpPr>
          <p:spPr>
            <a:xfrm>
              <a:off x="13898" y="3669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99;p25">
              <a:extLst>
                <a:ext uri="{FF2B5EF4-FFF2-40B4-BE49-F238E27FC236}">
                  <a16:creationId xmlns:a16="http://schemas.microsoft.com/office/drawing/2014/main" id="{6B44BF1B-64D4-40B6-A1BA-F1BB56B86327}"/>
                </a:ext>
              </a:extLst>
            </p:cNvPr>
            <p:cNvSpPr/>
            <p:nvPr/>
          </p:nvSpPr>
          <p:spPr>
            <a:xfrm>
              <a:off x="14458" y="4963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" name="Google Shape;196;p25">
            <a:extLst>
              <a:ext uri="{FF2B5EF4-FFF2-40B4-BE49-F238E27FC236}">
                <a16:creationId xmlns:a16="http://schemas.microsoft.com/office/drawing/2014/main" id="{A4CECF37-746D-4FAC-9BEE-AAE7BB2DD1F2}"/>
              </a:ext>
            </a:extLst>
          </p:cNvPr>
          <p:cNvSpPr/>
          <p:nvPr/>
        </p:nvSpPr>
        <p:spPr>
          <a:xfrm>
            <a:off x="3440889" y="447771"/>
            <a:ext cx="5560697" cy="52860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C86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18">
            <a:extLst>
              <a:ext uri="{FF2B5EF4-FFF2-40B4-BE49-F238E27FC236}">
                <a16:creationId xmlns:a16="http://schemas.microsoft.com/office/drawing/2014/main" id="{B3C896C8-C3FE-4DE7-8469-8DBE47269C70}"/>
              </a:ext>
            </a:extLst>
          </p:cNvPr>
          <p:cNvSpPr txBox="1"/>
          <p:nvPr/>
        </p:nvSpPr>
        <p:spPr>
          <a:xfrm>
            <a:off x="3383804" y="1932207"/>
            <a:ext cx="5560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28575">
                  <a:solidFill>
                    <a:srgbClr val="DE7859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7200" b="1" dirty="0">
              <a:ln w="28575">
                <a:solidFill>
                  <a:srgbClr val="DE7859"/>
                </a:solidFill>
              </a:ln>
              <a:blipFill>
                <a:blip r:embed="rId5"/>
                <a:stretch>
                  <a:fillRect/>
                </a:stretch>
              </a:blip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12">
            <a:extLst>
              <a:ext uri="{FF2B5EF4-FFF2-40B4-BE49-F238E27FC236}">
                <a16:creationId xmlns:a16="http://schemas.microsoft.com/office/drawing/2014/main" id="{0D1C4FFE-3848-4D85-9A03-5DE022542C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334" y="4917914"/>
            <a:ext cx="1849635" cy="19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4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1" grpId="1" animBg="1"/>
          <p:bldP spid="27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4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1" grpId="1" animBg="1"/>
          <p:bldP spid="27" grpId="0" animBg="1"/>
          <p:bldP spid="2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470868" y="1446833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622083" y="579442"/>
            <a:ext cx="7616049" cy="658838"/>
            <a:chOff x="1824226" y="3918823"/>
            <a:chExt cx="7616049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– 28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53 – 34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27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90 – 52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721630" y="1082085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5804471" y="1075035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7887312" y="1082085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9970153" y="1075035"/>
            <a:ext cx="837249" cy="1312215"/>
            <a:chOff x="1933616" y="4498692"/>
            <a:chExt cx="837249" cy="131221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52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3918960" y="242317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 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6001801" y="239229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8111146" y="24231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03285-EBFE-46BE-B42D-258F1EF832E5}"/>
              </a:ext>
            </a:extLst>
          </p:cNvPr>
          <p:cNvSpPr txBox="1"/>
          <p:nvPr/>
        </p:nvSpPr>
        <p:spPr>
          <a:xfrm>
            <a:off x="10167483" y="242317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1022623" y="309785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519075" y="3079690"/>
            <a:ext cx="417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Bạn rô-bốt nào cầm bảng ghi phép tính đúng?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AC9CD72-99AD-41E2-9CB1-77E0DBE5754D}"/>
              </a:ext>
            </a:extLst>
          </p:cNvPr>
          <p:cNvSpPr/>
          <p:nvPr/>
        </p:nvSpPr>
        <p:spPr>
          <a:xfrm>
            <a:off x="727887" y="403625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40 – 4 =     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9EDCBC-B9AA-4F75-BB77-E0FA4F8E35C3}"/>
              </a:ext>
            </a:extLst>
          </p:cNvPr>
          <p:cNvSpPr txBox="1"/>
          <p:nvPr/>
        </p:nvSpPr>
        <p:spPr>
          <a:xfrm>
            <a:off x="2190976" y="411726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2FA213-5A06-4D42-A3E0-B35E3CDCD0DB}"/>
              </a:ext>
            </a:extLst>
          </p:cNvPr>
          <p:cNvSpPr/>
          <p:nvPr/>
        </p:nvSpPr>
        <p:spPr>
          <a:xfrm>
            <a:off x="730152" y="478189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51 – 8 =     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2551AF-DA6D-4F3C-9CF3-A45C9598132A}"/>
              </a:ext>
            </a:extLst>
          </p:cNvPr>
          <p:cNvSpPr txBox="1"/>
          <p:nvPr/>
        </p:nvSpPr>
        <p:spPr>
          <a:xfrm>
            <a:off x="2193241" y="486290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A4299-0149-4C4E-9CB2-8D941CE9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587473" y="3086741"/>
            <a:ext cx="6728245" cy="343331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F4DB91-37F1-4B5E-B373-D132C1827448}"/>
              </a:ext>
            </a:extLst>
          </p:cNvPr>
          <p:cNvSpPr/>
          <p:nvPr/>
        </p:nvSpPr>
        <p:spPr>
          <a:xfrm>
            <a:off x="3020473" y="4781890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60 – 22 =  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973BB0-BD35-4B31-8309-45E94ADB0F3A}"/>
              </a:ext>
            </a:extLst>
          </p:cNvPr>
          <p:cNvSpPr txBox="1"/>
          <p:nvPr/>
        </p:nvSpPr>
        <p:spPr>
          <a:xfrm>
            <a:off x="4536570" y="48761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464D58B-0712-485C-8B4D-6D5B68B53B60}"/>
              </a:ext>
            </a:extLst>
          </p:cNvPr>
          <p:cNvSpPr/>
          <p:nvPr/>
        </p:nvSpPr>
        <p:spPr>
          <a:xfrm>
            <a:off x="3003410" y="5491288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71 – 17 =    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0649D4-339F-4425-B5CD-010011A6CCC3}"/>
              </a:ext>
            </a:extLst>
          </p:cNvPr>
          <p:cNvSpPr txBox="1"/>
          <p:nvPr/>
        </p:nvSpPr>
        <p:spPr>
          <a:xfrm>
            <a:off x="4519507" y="558555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54</a:t>
            </a:r>
          </a:p>
        </p:txBody>
      </p:sp>
      <p:pic>
        <p:nvPicPr>
          <p:cNvPr id="77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64C28FE-58E2-4EA4-9160-E67BDE14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77" y="5491288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2D16B736-FC15-4A04-B66C-9033DBA5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20" y="3202233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3189E28B-D12C-40C7-B90D-1C24595F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87" y="5585553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3757657B-A06A-4CEE-A42D-7B8BC01D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44" y="3169445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  <p:bldP spid="62" grpId="0"/>
      <p:bldP spid="63" grpId="0"/>
      <p:bldP spid="64" grpId="0"/>
      <p:bldP spid="65" grpId="0" animBg="1"/>
      <p:bldP spid="66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2902386" y="70233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339940" y="702334"/>
            <a:ext cx="8056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Rô-bốt A cân nặng 33kg. Rô-bốt D nhẹ hơn rô-bốt A 16kg. Hỏi rô-bốt D cân nặng bao nhiêu ki-lô-gam?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6877013" y="164511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5234768" y="2168333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Rô-bốt D cân nặng số ki-lô-gam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5234768" y="269155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33 – 16 = 17 (kg)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8090776" y="3214773"/>
            <a:ext cx="246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17kg.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E707A530-4ECA-4CB6-8913-C2902457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E329D-8E40-439D-B17D-28CBEC76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648" y="1565827"/>
            <a:ext cx="4299502" cy="22238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496AD59-CF3F-44BA-ABC0-7937C5E43AB1}"/>
              </a:ext>
            </a:extLst>
          </p:cNvPr>
          <p:cNvSpPr/>
          <p:nvPr/>
        </p:nvSpPr>
        <p:spPr>
          <a:xfrm>
            <a:off x="1032289" y="39972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B90218-4B7F-4AF7-B2F7-22C157072F31}"/>
              </a:ext>
            </a:extLst>
          </p:cNvPr>
          <p:cNvGrpSpPr/>
          <p:nvPr/>
        </p:nvGrpSpPr>
        <p:grpSpPr>
          <a:xfrm>
            <a:off x="1596810" y="4028076"/>
            <a:ext cx="1483670" cy="461665"/>
            <a:chOff x="1870517" y="1400898"/>
            <a:chExt cx="1483670" cy="4616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C847599-E7F9-4A2B-B3CA-E87588987720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91B54F9-2640-4EEB-A9DD-7A667C3D84F7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96DA20-080F-4BB9-8C1C-D2E96A898E30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4326AF-72EC-492C-A00A-85F6C0FC90F2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CC5-074F-4FEE-B4E0-2F0C76690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26" t="32629"/>
          <a:stretch/>
        </p:blipFill>
        <p:spPr>
          <a:xfrm>
            <a:off x="1586573" y="4529497"/>
            <a:ext cx="8799111" cy="163634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18A1F9-2199-4E99-838F-D2BF5FAEF39A}"/>
              </a:ext>
            </a:extLst>
          </p:cNvPr>
          <p:cNvSpPr/>
          <p:nvPr/>
        </p:nvSpPr>
        <p:spPr>
          <a:xfrm>
            <a:off x="3816950" y="468252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5472B-5E6F-4693-B73A-50F402DFC0EC}"/>
              </a:ext>
            </a:extLst>
          </p:cNvPr>
          <p:cNvSpPr/>
          <p:nvPr/>
        </p:nvSpPr>
        <p:spPr>
          <a:xfrm>
            <a:off x="2826399" y="4998698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29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1DA7B49-3E0E-453E-8B72-50C1E302CAE9}"/>
              </a:ext>
            </a:extLst>
          </p:cNvPr>
          <p:cNvSpPr/>
          <p:nvPr/>
        </p:nvSpPr>
        <p:spPr>
          <a:xfrm>
            <a:off x="3816950" y="542775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F44F4C-AA51-492D-AB34-31E37F05A875}"/>
              </a:ext>
            </a:extLst>
          </p:cNvPr>
          <p:cNvSpPr/>
          <p:nvPr/>
        </p:nvSpPr>
        <p:spPr>
          <a:xfrm>
            <a:off x="2826399" y="5770438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38E9BF-176B-4838-9B90-09D302667390}"/>
              </a:ext>
            </a:extLst>
          </p:cNvPr>
          <p:cNvSpPr/>
          <p:nvPr/>
        </p:nvSpPr>
        <p:spPr>
          <a:xfrm>
            <a:off x="8090776" y="467052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DFF6CF-3E23-4340-BDC9-034FBFADE72D}"/>
              </a:ext>
            </a:extLst>
          </p:cNvPr>
          <p:cNvSpPr/>
          <p:nvPr/>
        </p:nvSpPr>
        <p:spPr>
          <a:xfrm>
            <a:off x="7100225" y="498669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C176838-29BF-46EB-B7F9-121E2F8CCBFA}"/>
              </a:ext>
            </a:extLst>
          </p:cNvPr>
          <p:cNvSpPr/>
          <p:nvPr/>
        </p:nvSpPr>
        <p:spPr>
          <a:xfrm>
            <a:off x="8090776" y="542900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37F97C-8DA2-440F-B5C3-43CD69904409}"/>
              </a:ext>
            </a:extLst>
          </p:cNvPr>
          <p:cNvSpPr/>
          <p:nvPr/>
        </p:nvSpPr>
        <p:spPr>
          <a:xfrm>
            <a:off x="7100225" y="575843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37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F229E7-1281-41F4-B8D5-777326D87E45}"/>
              </a:ext>
            </a:extLst>
          </p:cNvPr>
          <p:cNvSpPr/>
          <p:nvPr/>
        </p:nvSpPr>
        <p:spPr>
          <a:xfrm>
            <a:off x="9101746" y="4998698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140EF1-D57A-4283-8A25-D1C89E73BCBD}"/>
              </a:ext>
            </a:extLst>
          </p:cNvPr>
          <p:cNvSpPr/>
          <p:nvPr/>
        </p:nvSpPr>
        <p:spPr>
          <a:xfrm>
            <a:off x="9101746" y="5770438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743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11" grpId="0" animBg="1"/>
      <p:bldP spid="22" grpId="0" animBg="1"/>
      <p:bldP spid="7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ADB1-3CCF-46EB-B7B3-81B5D4EB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251" y="1800562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2967936" y="6002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05258" y="600233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BEE674-85E2-4378-9CE9-CE3601C1FC0C}"/>
              </a:ext>
            </a:extLst>
          </p:cNvPr>
          <p:cNvSpPr/>
          <p:nvPr/>
        </p:nvSpPr>
        <p:spPr>
          <a:xfrm>
            <a:off x="1057412" y="162849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5 =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53F0C-79E0-4E33-91A2-B03BD699969D}"/>
              </a:ext>
            </a:extLst>
          </p:cNvPr>
          <p:cNvSpPr txBox="1"/>
          <p:nvPr/>
        </p:nvSpPr>
        <p:spPr>
          <a:xfrm>
            <a:off x="2520501" y="170665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9C82EE-3601-482D-81B7-CDD2F4C5ED66}"/>
              </a:ext>
            </a:extLst>
          </p:cNvPr>
          <p:cNvSpPr/>
          <p:nvPr/>
        </p:nvSpPr>
        <p:spPr>
          <a:xfrm>
            <a:off x="1057412" y="2391531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41 – 17=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EF306E-43CD-4F09-AA50-62E5B8A7BC7C}"/>
              </a:ext>
            </a:extLst>
          </p:cNvPr>
          <p:cNvSpPr txBox="1"/>
          <p:nvPr/>
        </p:nvSpPr>
        <p:spPr>
          <a:xfrm>
            <a:off x="2677387" y="249904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223595-742C-43E5-8BF4-4EF9E63909B5}"/>
              </a:ext>
            </a:extLst>
          </p:cNvPr>
          <p:cNvSpPr/>
          <p:nvPr/>
        </p:nvSpPr>
        <p:spPr>
          <a:xfrm>
            <a:off x="1057412" y="31211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35 – 17 = 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0A633-669D-4FA8-8A71-42CB50295685}"/>
              </a:ext>
            </a:extLst>
          </p:cNvPr>
          <p:cNvSpPr txBox="1"/>
          <p:nvPr/>
        </p:nvSpPr>
        <p:spPr>
          <a:xfrm>
            <a:off x="2654563" y="32251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31736E-694B-422F-8ACA-7540ED481F2F}"/>
              </a:ext>
            </a:extLst>
          </p:cNvPr>
          <p:cNvSpPr/>
          <p:nvPr/>
        </p:nvSpPr>
        <p:spPr>
          <a:xfrm>
            <a:off x="1057412" y="385069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9 =   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79EA58-5F62-49C7-81F6-B97444CE722C}"/>
              </a:ext>
            </a:extLst>
          </p:cNvPr>
          <p:cNvSpPr txBox="1"/>
          <p:nvPr/>
        </p:nvSpPr>
        <p:spPr>
          <a:xfrm>
            <a:off x="2552118" y="395821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6CA46F-2BF5-4E4B-8A2F-5EA98ACB67C0}"/>
              </a:ext>
            </a:extLst>
          </p:cNvPr>
          <p:cNvSpPr/>
          <p:nvPr/>
        </p:nvSpPr>
        <p:spPr>
          <a:xfrm>
            <a:off x="1057412" y="45967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35 =     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36D82E-E490-4E81-BCA8-2794C76B2714}"/>
              </a:ext>
            </a:extLst>
          </p:cNvPr>
          <p:cNvSpPr txBox="1"/>
          <p:nvPr/>
        </p:nvSpPr>
        <p:spPr>
          <a:xfrm>
            <a:off x="2654563" y="47061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B3939-CA41-4F45-BBCB-1727DDD05C5C}"/>
              </a:ext>
            </a:extLst>
          </p:cNvPr>
          <p:cNvSpPr/>
          <p:nvPr/>
        </p:nvSpPr>
        <p:spPr>
          <a:xfrm>
            <a:off x="1057412" y="5326295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52 – 35 =     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1EAF94-C2B0-4153-982F-7529C41DC06A}"/>
              </a:ext>
            </a:extLst>
          </p:cNvPr>
          <p:cNvSpPr txBox="1"/>
          <p:nvPr/>
        </p:nvSpPr>
        <p:spPr>
          <a:xfrm>
            <a:off x="2625431" y="541882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60FAA9-6C7E-4BAF-9DF7-B6B69D478955}"/>
              </a:ext>
            </a:extLst>
          </p:cNvPr>
          <p:cNvGrpSpPr/>
          <p:nvPr/>
        </p:nvGrpSpPr>
        <p:grpSpPr>
          <a:xfrm>
            <a:off x="5441978" y="3532794"/>
            <a:ext cx="807151" cy="662828"/>
            <a:chOff x="1750173" y="2926500"/>
            <a:chExt cx="807151" cy="662828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7384B46-239D-4EBD-905A-DF6ECAE5575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89EEF98-68CA-45AA-A385-D99BCA772A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A160A0-B18D-4DE1-9410-600D0CCCF5BC}"/>
              </a:ext>
            </a:extLst>
          </p:cNvPr>
          <p:cNvGrpSpPr/>
          <p:nvPr/>
        </p:nvGrpSpPr>
        <p:grpSpPr>
          <a:xfrm>
            <a:off x="6749734" y="2377302"/>
            <a:ext cx="807151" cy="662828"/>
            <a:chOff x="1750173" y="2926500"/>
            <a:chExt cx="807151" cy="662828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9A1DA76-5533-47BC-AD00-ABA912AE2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7731BB-B7BF-40EE-A1AB-690FA6A987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E9CBF0-043E-4310-92CE-9C9A2DB518C3}"/>
              </a:ext>
            </a:extLst>
          </p:cNvPr>
          <p:cNvGrpSpPr/>
          <p:nvPr/>
        </p:nvGrpSpPr>
        <p:grpSpPr>
          <a:xfrm>
            <a:off x="5701230" y="5584726"/>
            <a:ext cx="807151" cy="662828"/>
            <a:chOff x="1750173" y="2926500"/>
            <a:chExt cx="807151" cy="662828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FDFF4E1-6EAC-4EFB-8D4C-3ED9AB2EBE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942512F-D09B-4F82-87F1-DB27BBFEE63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C72E60-10DD-4094-BE74-8A4FF38E4146}"/>
              </a:ext>
            </a:extLst>
          </p:cNvPr>
          <p:cNvGrpSpPr/>
          <p:nvPr/>
        </p:nvGrpSpPr>
        <p:grpSpPr>
          <a:xfrm>
            <a:off x="7382412" y="3663146"/>
            <a:ext cx="807151" cy="662828"/>
            <a:chOff x="1750173" y="2926500"/>
            <a:chExt cx="807151" cy="66282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AF86257-7DD1-41AF-837B-F754CA87A1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F1DDEB-7145-40C6-8A5E-441E7673087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83F8C08-83DE-4A53-876D-9EC460A04F61}"/>
              </a:ext>
            </a:extLst>
          </p:cNvPr>
          <p:cNvGrpSpPr/>
          <p:nvPr/>
        </p:nvGrpSpPr>
        <p:grpSpPr>
          <a:xfrm>
            <a:off x="9028592" y="4186730"/>
            <a:ext cx="807151" cy="662828"/>
            <a:chOff x="1750173" y="2926500"/>
            <a:chExt cx="807151" cy="662828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7627B6A-4F64-4732-BB23-C9A2263814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56D09A9-4FF1-441A-8803-AA7017FA1F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8ECCD4-FA7A-4ED7-8CA4-F53FFCFDE2DB}"/>
              </a:ext>
            </a:extLst>
          </p:cNvPr>
          <p:cNvGrpSpPr/>
          <p:nvPr/>
        </p:nvGrpSpPr>
        <p:grpSpPr>
          <a:xfrm>
            <a:off x="9851769" y="5355759"/>
            <a:ext cx="807151" cy="662828"/>
            <a:chOff x="1750173" y="2926500"/>
            <a:chExt cx="807151" cy="662828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02FF0B2-C4C4-42B9-8785-2DA18F5258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4ADEBEE-6754-4A6F-8B62-0650E3A4DAA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F4A8F1-8EDD-4E9B-BA5C-1BC6C962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175810" y="447065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6D5499F9-4A1A-4BB8-8654-56CE613A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300085" y="4194959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id="{EB9C7149-4243-4F11-9D86-272762F8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591579" y="398059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3E14A219-B26C-44F0-83AA-1914BC11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819788" y="37080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2DA05439-4320-460D-AB8C-6A45E774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6988389" y="337783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8522DE63-0F14-46A9-A4D7-2E863699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147642" y="259369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5592016" y="1775820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23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71500" y="5554963"/>
            <a:ext cx="1687688" cy="1197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061156"/>
            <a:ext cx="8682954" cy="15055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1">
            <a:hlinkClick r:id="" action="ppaction://noaction"/>
          </p:cNvPr>
          <p:cNvSpPr/>
          <p:nvPr/>
        </p:nvSpPr>
        <p:spPr>
          <a:xfrm>
            <a:off x="2978223" y="5442857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5207980" y="5372545"/>
            <a:ext cx="2000915" cy="15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ldLvl="0" animBg="1"/>
      <p:bldP spid="8" grpId="1" bldLvl="0" animBg="1"/>
      <p:bldP spid="8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1008615-3DDE-45ED-8FB5-004843827F00}"/>
              </a:ext>
            </a:extLst>
          </p:cNvPr>
          <p:cNvGrpSpPr/>
          <p:nvPr/>
        </p:nvGrpSpPr>
        <p:grpSpPr>
          <a:xfrm>
            <a:off x="3642978" y="879967"/>
            <a:ext cx="6966724" cy="658838"/>
            <a:chOff x="1824226" y="3918823"/>
            <a:chExt cx="6966724" cy="65883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8C3893-4D85-4575-99E3-5E86A0E52CCD}"/>
                </a:ext>
              </a:extLst>
            </p:cNvPr>
            <p:cNvSpPr/>
            <p:nvPr/>
          </p:nvSpPr>
          <p:spPr>
            <a:xfrm>
              <a:off x="1824226" y="3918826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100 – 40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6A306A-0845-4290-AFDC-471602B8B4B3}"/>
                </a:ext>
              </a:extLst>
            </p:cNvPr>
            <p:cNvSpPr/>
            <p:nvPr/>
          </p:nvSpPr>
          <p:spPr>
            <a:xfrm>
              <a:off x="4514743" y="3918824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100 – 70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0BC330-29F7-42EF-B715-69523312A47A}"/>
                </a:ext>
              </a:extLst>
            </p:cNvPr>
            <p:cNvSpPr/>
            <p:nvPr/>
          </p:nvSpPr>
          <p:spPr>
            <a:xfrm>
              <a:off x="7205260" y="3918823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100 – 90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729863-2C80-43B4-8761-B7CC004E5B12}"/>
              </a:ext>
            </a:extLst>
          </p:cNvPr>
          <p:cNvCxnSpPr/>
          <p:nvPr/>
        </p:nvCxnSpPr>
        <p:spPr>
          <a:xfrm>
            <a:off x="3786371" y="1485794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53B498D-C783-47C2-890D-CAE558448C52}"/>
              </a:ext>
            </a:extLst>
          </p:cNvPr>
          <p:cNvCxnSpPr/>
          <p:nvPr/>
        </p:nvCxnSpPr>
        <p:spPr>
          <a:xfrm>
            <a:off x="4711048" y="1485794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312E1A-32A8-4C8F-A61C-7BCBAD56FA1E}"/>
              </a:ext>
            </a:extLst>
          </p:cNvPr>
          <p:cNvSpPr txBox="1"/>
          <p:nvPr/>
        </p:nvSpPr>
        <p:spPr>
          <a:xfrm>
            <a:off x="4087881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7908E3F-BD71-424C-B07B-D05DB4A2170B}"/>
              </a:ext>
            </a:extLst>
          </p:cNvPr>
          <p:cNvSpPr txBox="1"/>
          <p:nvPr/>
        </p:nvSpPr>
        <p:spPr>
          <a:xfrm>
            <a:off x="4380366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6B3EBDC-0466-4367-B4FE-8A1D24900D44}"/>
              </a:ext>
            </a:extLst>
          </p:cNvPr>
          <p:cNvCxnSpPr/>
          <p:nvPr/>
        </p:nvCxnSpPr>
        <p:spPr>
          <a:xfrm>
            <a:off x="6472879" y="1485794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43D523E-65E5-4F54-8831-7887688A5092}"/>
              </a:ext>
            </a:extLst>
          </p:cNvPr>
          <p:cNvCxnSpPr/>
          <p:nvPr/>
        </p:nvCxnSpPr>
        <p:spPr>
          <a:xfrm>
            <a:off x="7397556" y="1485794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48C0C1-0750-412A-968A-2CD8F717F20D}"/>
              </a:ext>
            </a:extLst>
          </p:cNvPr>
          <p:cNvSpPr txBox="1"/>
          <p:nvPr/>
        </p:nvSpPr>
        <p:spPr>
          <a:xfrm>
            <a:off x="6774389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26DBF8-F709-41A0-B7AB-3E61865E3868}"/>
              </a:ext>
            </a:extLst>
          </p:cNvPr>
          <p:cNvSpPr txBox="1"/>
          <p:nvPr/>
        </p:nvSpPr>
        <p:spPr>
          <a:xfrm>
            <a:off x="7066874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91C536D-4EBD-4F5B-83DE-4F2F2075C9C5}"/>
              </a:ext>
            </a:extLst>
          </p:cNvPr>
          <p:cNvCxnSpPr/>
          <p:nvPr/>
        </p:nvCxnSpPr>
        <p:spPr>
          <a:xfrm>
            <a:off x="9167307" y="1485794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29D13A8-21E1-4553-BF30-AE6971BEA494}"/>
              </a:ext>
            </a:extLst>
          </p:cNvPr>
          <p:cNvCxnSpPr/>
          <p:nvPr/>
        </p:nvCxnSpPr>
        <p:spPr>
          <a:xfrm>
            <a:off x="10091984" y="1485794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B9DD9464-1A8A-42F1-8377-CF0C76ECCD9F}"/>
              </a:ext>
            </a:extLst>
          </p:cNvPr>
          <p:cNvSpPr txBox="1"/>
          <p:nvPr/>
        </p:nvSpPr>
        <p:spPr>
          <a:xfrm>
            <a:off x="9468817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2BB5E8-961F-4506-A961-7715E05B7CA9}"/>
              </a:ext>
            </a:extLst>
          </p:cNvPr>
          <p:cNvSpPr txBox="1"/>
          <p:nvPr/>
        </p:nvSpPr>
        <p:spPr>
          <a:xfrm>
            <a:off x="9761302" y="14367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974416" y="23557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1411738" y="2355741"/>
            <a:ext cx="9805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Bình xăng của một ô tô có 42</a:t>
            </a:r>
            <a:r>
              <a:rPr lang="vi-VN" sz="2400" i="1" dirty="0"/>
              <a:t>l </a:t>
            </a:r>
            <a:r>
              <a:rPr lang="vi-VN" sz="2400" dirty="0"/>
              <a:t>xăng. Ô tô đã đi một quãng đường hết 15</a:t>
            </a:r>
            <a:r>
              <a:rPr lang="vi-VN" sz="2400" i="1" dirty="0"/>
              <a:t>l </a:t>
            </a:r>
            <a:r>
              <a:rPr lang="vi-VN" sz="2400" dirty="0"/>
              <a:t>xăng. Hỏi bình xăng của ô tô còn lại bao nhiêu lít xăng?</a:t>
            </a:r>
          </a:p>
        </p:txBody>
      </p:sp>
      <p:pic>
        <p:nvPicPr>
          <p:cNvPr id="1026" name="Picture 2" descr="How to Draw a Cartoon Car | Easy Step-by-Step Drawing Guides | Cartoon car  drawing, Car cartoon, Cars coloring pages">
            <a:extLst>
              <a:ext uri="{FF2B5EF4-FFF2-40B4-BE49-F238E27FC236}">
                <a16:creationId xmlns:a16="http://schemas.microsoft.com/office/drawing/2014/main" id="{67D247C1-9389-4682-9661-5A454F3E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5" y="3186737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3C29BC6-0000-4953-B4EB-52C06D77072A}"/>
              </a:ext>
            </a:extLst>
          </p:cNvPr>
          <p:cNvSpPr txBox="1"/>
          <p:nvPr/>
        </p:nvSpPr>
        <p:spPr>
          <a:xfrm>
            <a:off x="6871541" y="340483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C627C32-2475-4DFE-847A-951B7FEDC30B}"/>
              </a:ext>
            </a:extLst>
          </p:cNvPr>
          <p:cNvSpPr txBox="1"/>
          <p:nvPr/>
        </p:nvSpPr>
        <p:spPr>
          <a:xfrm>
            <a:off x="4529025" y="3928054"/>
            <a:ext cx="684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Bình xăng của ô tô còn lại số lít xăng là: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5E535D2-F78C-4F53-946D-5ACC6219F72E}"/>
              </a:ext>
            </a:extLst>
          </p:cNvPr>
          <p:cNvSpPr txBox="1"/>
          <p:nvPr/>
        </p:nvSpPr>
        <p:spPr>
          <a:xfrm>
            <a:off x="5228668" y="45820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42 – 15 = 27 (</a:t>
            </a:r>
            <a:r>
              <a:rPr lang="vi-VN" sz="2800" i="1" dirty="0">
                <a:solidFill>
                  <a:srgbClr val="FF0000"/>
                </a:solidFill>
              </a:rPr>
              <a:t>l</a:t>
            </a:r>
            <a:r>
              <a:rPr lang="vi-VN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22F34A-5E82-4B80-9119-B9A98B364F25}"/>
              </a:ext>
            </a:extLst>
          </p:cNvPr>
          <p:cNvSpPr txBox="1"/>
          <p:nvPr/>
        </p:nvSpPr>
        <p:spPr>
          <a:xfrm>
            <a:off x="7022855" y="5236104"/>
            <a:ext cx="355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27</a:t>
            </a:r>
            <a:r>
              <a:rPr lang="vi-VN" sz="2800" i="1">
                <a:solidFill>
                  <a:srgbClr val="FF0000"/>
                </a:solidFill>
              </a:rPr>
              <a:t>l </a:t>
            </a:r>
            <a:r>
              <a:rPr lang="vi-VN" sz="2800">
                <a:solidFill>
                  <a:srgbClr val="FF0000"/>
                </a:solidFill>
              </a:rPr>
              <a:t>xăng.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99" grpId="0"/>
      <p:bldP spid="102" grpId="0"/>
      <p:bldP spid="103" grpId="0"/>
      <p:bldP spid="114" grpId="0"/>
      <p:bldP spid="115" grpId="0"/>
      <p:bldP spid="116" grpId="0" animBg="1"/>
      <p:bldP spid="117" grpId="0"/>
      <p:bldP spid="118" grpId="0"/>
      <p:bldP spid="119" grpId="0"/>
      <p:bldP spid="120" grpId="0"/>
      <p:bldP spid="1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854753" y="512487"/>
            <a:ext cx="2385943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479235" y="512487"/>
            <a:ext cx="2981739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460974" y="512487"/>
            <a:ext cx="2523808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800929" y="4146076"/>
            <a:ext cx="666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Rô-bốt có thân dạng khối lập phương ghi phép tính có kết quả bằng bao nhiêu?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800927" y="4977073"/>
            <a:ext cx="1017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Rô-bốt nào ghi phép tính có kết quả lớn nhất?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B6A2B-7EFE-4603-ABC0-50A632D7DC98}"/>
              </a:ext>
            </a:extLst>
          </p:cNvPr>
          <p:cNvSpPr/>
          <p:nvPr/>
        </p:nvSpPr>
        <p:spPr>
          <a:xfrm>
            <a:off x="7816021" y="429977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46 – 28 =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86C80F-BA8E-4465-B58D-65D7B308E7FE}"/>
              </a:ext>
            </a:extLst>
          </p:cNvPr>
          <p:cNvSpPr txBox="1"/>
          <p:nvPr/>
        </p:nvSpPr>
        <p:spPr>
          <a:xfrm>
            <a:off x="9384040" y="43922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052688-C957-43F7-AC8E-C5F4657FC268}"/>
              </a:ext>
            </a:extLst>
          </p:cNvPr>
          <p:cNvGrpSpPr/>
          <p:nvPr/>
        </p:nvGrpSpPr>
        <p:grpSpPr>
          <a:xfrm>
            <a:off x="2388186" y="2811709"/>
            <a:ext cx="793899" cy="662828"/>
            <a:chOff x="1750173" y="2926500"/>
            <a:chExt cx="793899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B7F38FC-0C17-4901-AAA3-4BEF72E4FD1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834517-2F15-456D-BB43-4ABC3E11D3D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3CED07-5B56-4DDB-95DD-035FD1BE760B}"/>
              </a:ext>
            </a:extLst>
          </p:cNvPr>
          <p:cNvGrpSpPr/>
          <p:nvPr/>
        </p:nvGrpSpPr>
        <p:grpSpPr>
          <a:xfrm>
            <a:off x="5629177" y="2607059"/>
            <a:ext cx="807151" cy="662828"/>
            <a:chOff x="1750173" y="2926500"/>
            <a:chExt cx="807151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8F8C29-6826-412F-9E99-E81DA799972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E3C585-34BF-4F66-8BF3-6ED5F69E2A7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A348FA4-0D81-43FA-A126-2BD693856481}"/>
              </a:ext>
            </a:extLst>
          </p:cNvPr>
          <p:cNvGrpSpPr/>
          <p:nvPr/>
        </p:nvGrpSpPr>
        <p:grpSpPr>
          <a:xfrm>
            <a:off x="8534351" y="2753275"/>
            <a:ext cx="807151" cy="662828"/>
            <a:chOff x="1750173" y="2926500"/>
            <a:chExt cx="807151" cy="6628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C5E52A-3C4E-48ED-8491-02B0947632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EE7DEE-C524-4DEE-B376-A429442D00B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EC7A04F-0F63-4E88-9856-968467B67464}"/>
              </a:ext>
            </a:extLst>
          </p:cNvPr>
          <p:cNvSpPr txBox="1"/>
          <p:nvPr/>
        </p:nvSpPr>
        <p:spPr>
          <a:xfrm>
            <a:off x="906946" y="5494551"/>
            <a:ext cx="98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Rô-bốt có dạng khối hộp chữ nhật có kết quả lớn nhất.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/>
      <p:bldP spid="40" grpId="0"/>
      <p:bldP spid="41" grpId="0" animBg="1"/>
      <p:bldP spid="42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3080992" y="64601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18314" y="646012"/>
            <a:ext cx="49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quần phù hợp với áo.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CA69-91EE-4362-B89A-3DAD6EAC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595" y="1192305"/>
            <a:ext cx="8868809" cy="501968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587C048-6CA2-487E-A717-F2466A03D0D4}"/>
              </a:ext>
            </a:extLst>
          </p:cNvPr>
          <p:cNvSpPr/>
          <p:nvPr/>
        </p:nvSpPr>
        <p:spPr>
          <a:xfrm>
            <a:off x="2703443" y="3591339"/>
            <a:ext cx="3352800" cy="848139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B48AC9-4BBF-4FA2-BFA8-B07D2C899909}"/>
              </a:ext>
            </a:extLst>
          </p:cNvPr>
          <p:cNvSpPr/>
          <p:nvPr/>
        </p:nvSpPr>
        <p:spPr>
          <a:xfrm>
            <a:off x="5625547" y="3591339"/>
            <a:ext cx="3352800" cy="1073426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67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470868" y="1446833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622083" y="579442"/>
            <a:ext cx="7616049" cy="658838"/>
            <a:chOff x="1824226" y="3918823"/>
            <a:chExt cx="7616049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36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 – 25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 – 48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721630" y="1082085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5804471" y="1075035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7887312" y="1082085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9970153" y="1075035"/>
            <a:ext cx="837249" cy="1312215"/>
            <a:chOff x="1933616" y="4498692"/>
            <a:chExt cx="837249" cy="131221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3918960" y="242317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6001801" y="239229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8111146" y="24231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03285-EBFE-46BE-B42D-258F1EF832E5}"/>
              </a:ext>
            </a:extLst>
          </p:cNvPr>
          <p:cNvSpPr txBox="1"/>
          <p:nvPr/>
        </p:nvSpPr>
        <p:spPr>
          <a:xfrm>
            <a:off x="10167483" y="242317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1022623" y="309785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519075" y="3079690"/>
            <a:ext cx="417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chữ số thích hợp.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A1BD1-13D5-48DB-B71E-03007EED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0173" y="3716601"/>
            <a:ext cx="7742643" cy="2203766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2875172" y="392515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BEE6164-CF55-4D68-9F4A-79B8C1644507}"/>
              </a:ext>
            </a:extLst>
          </p:cNvPr>
          <p:cNvSpPr/>
          <p:nvPr/>
        </p:nvSpPr>
        <p:spPr>
          <a:xfrm>
            <a:off x="6146649" y="522456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F139DC5-DAF7-4525-8B8C-CDD30B789764}"/>
              </a:ext>
            </a:extLst>
          </p:cNvPr>
          <p:cNvSpPr/>
          <p:nvPr/>
        </p:nvSpPr>
        <p:spPr>
          <a:xfrm>
            <a:off x="5645750" y="45708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0FEDC02-07E3-4972-AD36-040690EDFB1E}"/>
              </a:ext>
            </a:extLst>
          </p:cNvPr>
          <p:cNvSpPr/>
          <p:nvPr/>
        </p:nvSpPr>
        <p:spPr>
          <a:xfrm>
            <a:off x="9227481" y="53107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A2EAEE5-977C-4557-ACC4-AE5E130F7CFC}"/>
              </a:ext>
            </a:extLst>
          </p:cNvPr>
          <p:cNvSpPr/>
          <p:nvPr/>
        </p:nvSpPr>
        <p:spPr>
          <a:xfrm>
            <a:off x="8751065" y="392515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934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  <p:bldP spid="62" grpId="0"/>
      <p:bldP spid="63" grpId="0"/>
      <p:bldP spid="64" grpId="0"/>
      <p:bldP spid="65" grpId="0" animBg="1"/>
      <p:bldP spid="66" grpId="0"/>
      <p:bldP spid="67" grpId="0" animBg="1"/>
      <p:bldP spid="68" grpId="0" animBg="1"/>
      <p:bldP spid="81" grpId="0" animBg="1"/>
      <p:bldP spid="82" grpId="0" animBg="1"/>
      <p:bldP spid="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3109278" y="4985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51101" y="498525"/>
            <a:ext cx="7644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Tòa nhà có 60 căn phòng. Có 35 căn phòng đã bật đèn. Hỏi còn bao nhiêu căn phòng chưa bật đèn?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730152" y="1572984"/>
            <a:ext cx="5117249" cy="4568379"/>
            <a:chOff x="978751" y="1413327"/>
            <a:chExt cx="5117249" cy="45683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2054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6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8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B6E7F2B-9B17-40F4-AF7C-1D9A041E466D}"/>
              </a:ext>
            </a:extLst>
          </p:cNvPr>
          <p:cNvSpPr txBox="1"/>
          <p:nvPr/>
        </p:nvSpPr>
        <p:spPr>
          <a:xfrm>
            <a:off x="7093495" y="1901330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6D0488-E8F0-49B0-A902-0DCB60E41274}"/>
              </a:ext>
            </a:extLst>
          </p:cNvPr>
          <p:cNvSpPr txBox="1"/>
          <p:nvPr/>
        </p:nvSpPr>
        <p:spPr>
          <a:xfrm>
            <a:off x="5139110" y="2540458"/>
            <a:ext cx="684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Còn số căn phòng chưa bật đèn là: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328C9C5-DD6C-48FB-9E2F-EF4968691470}"/>
              </a:ext>
            </a:extLst>
          </p:cNvPr>
          <p:cNvSpPr txBox="1"/>
          <p:nvPr/>
        </p:nvSpPr>
        <p:spPr>
          <a:xfrm>
            <a:off x="5693331" y="319448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60 – 35 = 25 (căn phòng)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D3E3CFD-9E44-4BD8-9FB1-7ECF1DB2F0A9}"/>
              </a:ext>
            </a:extLst>
          </p:cNvPr>
          <p:cNvSpPr txBox="1"/>
          <p:nvPr/>
        </p:nvSpPr>
        <p:spPr>
          <a:xfrm>
            <a:off x="7093495" y="3848508"/>
            <a:ext cx="383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25 căn phòng.</a:t>
            </a:r>
          </a:p>
        </p:txBody>
      </p:sp>
    </p:spTree>
    <p:extLst>
      <p:ext uri="{BB962C8B-B14F-4D97-AF65-F5344CB8AC3E}">
        <p14:creationId xmlns:p14="http://schemas.microsoft.com/office/powerpoint/2010/main" val="28124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81" grpId="0"/>
      <p:bldP spid="82" grpId="0"/>
      <p:bldP spid="83" grpId="0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E265AAC-CA94-4BB4-9AEE-B08227C297CF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8DF78-4A0E-4B17-8750-C81D0436676C}"/>
              </a:ext>
            </a:extLst>
          </p:cNvPr>
          <p:cNvSpPr txBox="1"/>
          <p:nvPr/>
        </p:nvSpPr>
        <p:spPr>
          <a:xfrm>
            <a:off x="1238250" y="1293547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BDF83-C3BF-43FD-A3B8-1339D2F75320}"/>
              </a:ext>
            </a:extLst>
          </p:cNvPr>
          <p:cNvSpPr txBox="1"/>
          <p:nvPr/>
        </p:nvSpPr>
        <p:spPr>
          <a:xfrm>
            <a:off x="800928" y="1856454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54 	     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64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74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45CBB-3C28-47E4-B9B5-A77AC9CC290A}"/>
              </a:ext>
            </a:extLst>
          </p:cNvPr>
          <p:cNvSpPr txBox="1"/>
          <p:nvPr/>
        </p:nvSpPr>
        <p:spPr>
          <a:xfrm>
            <a:off x="800928" y="3412710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70	     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60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50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D6481F-8C13-4629-A412-D72E87C380E7}"/>
              </a:ext>
            </a:extLst>
          </p:cNvPr>
          <p:cNvSpPr/>
          <p:nvPr/>
        </p:nvSpPr>
        <p:spPr>
          <a:xfrm>
            <a:off x="1371966" y="2544205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C375AA-FC93-4135-A0FD-3B2511E6D8D4}"/>
              </a:ext>
            </a:extLst>
          </p:cNvPr>
          <p:cNvSpPr/>
          <p:nvPr/>
        </p:nvSpPr>
        <p:spPr>
          <a:xfrm>
            <a:off x="2040284" y="2929111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ADE1AF-AECF-49C4-A082-558C952C9ABF}"/>
              </a:ext>
            </a:extLst>
          </p:cNvPr>
          <p:cNvSpPr/>
          <p:nvPr/>
        </p:nvSpPr>
        <p:spPr>
          <a:xfrm>
            <a:off x="1399665" y="408389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3CDA4B-2F96-4AB6-AFC0-843F0F233419}"/>
              </a:ext>
            </a:extLst>
          </p:cNvPr>
          <p:cNvSpPr/>
          <p:nvPr/>
        </p:nvSpPr>
        <p:spPr>
          <a:xfrm>
            <a:off x="689852" y="4498304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566C0BCC-E323-47BA-A1FC-81F71DCA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7623CD-4031-4DB5-A02F-F63E1F3839D2}"/>
              </a:ext>
            </a:extLst>
          </p:cNvPr>
          <p:cNvCxnSpPr/>
          <p:nvPr/>
        </p:nvCxnSpPr>
        <p:spPr>
          <a:xfrm>
            <a:off x="4692374" y="355493"/>
            <a:ext cx="0" cy="57249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597F78D-E4AA-45F8-AAB9-02829436CAAA}"/>
              </a:ext>
            </a:extLst>
          </p:cNvPr>
          <p:cNvSpPr/>
          <p:nvPr/>
        </p:nvSpPr>
        <p:spPr>
          <a:xfrm>
            <a:off x="4837989" y="4562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778CD-B670-4882-802C-FB91D835E12D}"/>
              </a:ext>
            </a:extLst>
          </p:cNvPr>
          <p:cNvSpPr txBox="1"/>
          <p:nvPr/>
        </p:nvSpPr>
        <p:spPr>
          <a:xfrm>
            <a:off x="5275310" y="456213"/>
            <a:ext cx="584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con mèo sẽ câu con cá ghi phép tính có kết quả là số ghi trên xô.</a:t>
            </a:r>
          </a:p>
          <a:p>
            <a:pPr algn="just"/>
            <a:r>
              <a:rPr lang="vi-VN" sz="2400" dirty="0"/>
              <a:t>Tìm cá cho mỗi con mèo.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C5171-4E23-4921-B28C-6F6D51E948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309" y="1532144"/>
            <a:ext cx="4652565" cy="474800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1D30766-DC82-44A2-9EF4-89A69253C84D}"/>
              </a:ext>
            </a:extLst>
          </p:cNvPr>
          <p:cNvGrpSpPr/>
          <p:nvPr/>
        </p:nvGrpSpPr>
        <p:grpSpPr>
          <a:xfrm>
            <a:off x="9927874" y="2321796"/>
            <a:ext cx="807151" cy="662828"/>
            <a:chOff x="1750173" y="2926500"/>
            <a:chExt cx="807151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9F0AF1-E28C-4127-BE10-2325F19FA26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3FB638-DE45-45BF-B155-F303E73A03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0CE4E2-609A-42F8-8AEC-E40AFF459647}"/>
              </a:ext>
            </a:extLst>
          </p:cNvPr>
          <p:cNvGrpSpPr/>
          <p:nvPr/>
        </p:nvGrpSpPr>
        <p:grpSpPr>
          <a:xfrm>
            <a:off x="9927874" y="3835476"/>
            <a:ext cx="807151" cy="662828"/>
            <a:chOff x="1750173" y="2926500"/>
            <a:chExt cx="807151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0839D1-23FC-4A93-BC84-FD2A623DB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DB3AA1-5177-4817-9B56-7581676AA49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FFF7D1-12C7-4DCF-AE21-DF03DA325D6A}"/>
              </a:ext>
            </a:extLst>
          </p:cNvPr>
          <p:cNvGrpSpPr/>
          <p:nvPr/>
        </p:nvGrpSpPr>
        <p:grpSpPr>
          <a:xfrm>
            <a:off x="9927874" y="5349156"/>
            <a:ext cx="807151" cy="662828"/>
            <a:chOff x="1750173" y="2926500"/>
            <a:chExt cx="807151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9F3CC6-6407-4DCA-84B4-FE2399D8E7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CE0E60-DB6C-4881-BC39-0C8D0A44D08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D347BFB-270E-4154-A151-E3F0D37256B7}"/>
              </a:ext>
            </a:extLst>
          </p:cNvPr>
          <p:cNvSpPr/>
          <p:nvPr/>
        </p:nvSpPr>
        <p:spPr>
          <a:xfrm>
            <a:off x="7445829" y="2444323"/>
            <a:ext cx="1137992" cy="38697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BC40A5A-DCA9-408E-90CE-7F9528FD4266}"/>
              </a:ext>
            </a:extLst>
          </p:cNvPr>
          <p:cNvSpPr/>
          <p:nvPr/>
        </p:nvSpPr>
        <p:spPr>
          <a:xfrm>
            <a:off x="7310438" y="4348163"/>
            <a:ext cx="1119187" cy="1090612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D0FF85-BED1-41BE-A09D-6BE7796E503D}"/>
              </a:ext>
            </a:extLst>
          </p:cNvPr>
          <p:cNvSpPr/>
          <p:nvPr/>
        </p:nvSpPr>
        <p:spPr>
          <a:xfrm>
            <a:off x="7277100" y="4067175"/>
            <a:ext cx="1219200" cy="1728788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0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29" grpId="0" animBg="1"/>
      <p:bldP spid="33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01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952224" y="14362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516746" y="1506859"/>
            <a:ext cx="1116312" cy="461666"/>
            <a:chOff x="1870518" y="1440653"/>
            <a:chExt cx="1116312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38584"/>
              </p:ext>
            </p:extLst>
          </p:nvPr>
        </p:nvGraphicFramePr>
        <p:xfrm>
          <a:off x="1960079" y="2283078"/>
          <a:ext cx="8442876" cy="1904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7146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407146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407146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407146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407146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407146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63487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3487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3487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7B651F-176C-402C-9EE4-5727EC604411}"/>
              </a:ext>
            </a:extLst>
          </p:cNvPr>
          <p:cNvSpPr txBox="1"/>
          <p:nvPr/>
        </p:nvSpPr>
        <p:spPr>
          <a:xfrm>
            <a:off x="5088833" y="3634876"/>
            <a:ext cx="7684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AF4AA-395B-4E7E-A0AD-FEF1ABCD0E3A}"/>
              </a:ext>
            </a:extLst>
          </p:cNvPr>
          <p:cNvSpPr txBox="1"/>
          <p:nvPr/>
        </p:nvSpPr>
        <p:spPr>
          <a:xfrm>
            <a:off x="6498533" y="3634876"/>
            <a:ext cx="7684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3A29C-AA82-46FE-8F61-55CAB3130A15}"/>
              </a:ext>
            </a:extLst>
          </p:cNvPr>
          <p:cNvSpPr txBox="1"/>
          <p:nvPr/>
        </p:nvSpPr>
        <p:spPr>
          <a:xfrm>
            <a:off x="7896637" y="3634876"/>
            <a:ext cx="7684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9307993" y="3634876"/>
            <a:ext cx="7684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551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5B19A3-F316-4FE2-B420-E0CA0796CA83}"/>
              </a:ext>
            </a:extLst>
          </p:cNvPr>
          <p:cNvSpPr/>
          <p:nvPr/>
        </p:nvSpPr>
        <p:spPr>
          <a:xfrm>
            <a:off x="906908" y="12781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F15A9-9FFE-4BDC-809A-1A1A262C7FC6}"/>
              </a:ext>
            </a:extLst>
          </p:cNvPr>
          <p:cNvSpPr txBox="1"/>
          <p:nvPr/>
        </p:nvSpPr>
        <p:spPr>
          <a:xfrm>
            <a:off x="1348731" y="1278105"/>
            <a:ext cx="117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Biết: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99AE23-F09D-44EB-8A4F-71C0592E9B8A}"/>
              </a:ext>
            </a:extLst>
          </p:cNvPr>
          <p:cNvSpPr/>
          <p:nvPr/>
        </p:nvSpPr>
        <p:spPr>
          <a:xfrm>
            <a:off x="730152" y="1885915"/>
            <a:ext cx="3856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400" dirty="0"/>
              <a:t>Hộp quà đựng vở là hộp quà ghi phép tính có kết quả lớn nhất.</a:t>
            </a:r>
          </a:p>
          <a:p>
            <a:pPr marL="342900" indent="-342900" algn="just">
              <a:buFontTx/>
              <a:buChar char="-"/>
            </a:pPr>
            <a:r>
              <a:rPr lang="vi-VN" sz="2400" dirty="0"/>
              <a:t>Hộp quà đựng bút là hộp quà ghi phép tính có kết quả bé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572E8-5272-457A-823D-130C29B1A578}"/>
              </a:ext>
            </a:extLst>
          </p:cNvPr>
          <p:cNvSpPr/>
          <p:nvPr/>
        </p:nvSpPr>
        <p:spPr>
          <a:xfrm>
            <a:off x="712792" y="4245545"/>
            <a:ext cx="3891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Hỏi hộp quà nào đựng vở, hộp quà nào đựng bút?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1B95A-8030-47F9-84F2-58BAB5B7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937" y="493021"/>
            <a:ext cx="6331631" cy="57712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388E52-6983-46FF-8545-640703A51EAD}"/>
              </a:ext>
            </a:extLst>
          </p:cNvPr>
          <p:cNvGrpSpPr/>
          <p:nvPr/>
        </p:nvGrpSpPr>
        <p:grpSpPr>
          <a:xfrm>
            <a:off x="5559647" y="258299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4814F6-B70F-411C-A200-E91BC6767B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7284627-122D-4D75-BDF1-92681E6D1A4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3D49E-E001-49CE-B70D-B6E4C97B6C0B}"/>
              </a:ext>
            </a:extLst>
          </p:cNvPr>
          <p:cNvGrpSpPr/>
          <p:nvPr/>
        </p:nvGrpSpPr>
        <p:grpSpPr>
          <a:xfrm>
            <a:off x="7032305" y="2766172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2B28E6-2C20-476E-A901-271F4B5FF85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5910C7-6433-46B8-8584-EDC4B902D23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E0582A6-0B40-405C-A56A-8C3AE65C0B8C}"/>
              </a:ext>
            </a:extLst>
          </p:cNvPr>
          <p:cNvGrpSpPr/>
          <p:nvPr/>
        </p:nvGrpSpPr>
        <p:grpSpPr>
          <a:xfrm>
            <a:off x="8458350" y="2728955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3069DE-2E3B-4865-B051-452274B5A0D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FC8713-A07D-4123-9FC0-D76178A8F8A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82B66D-D40E-49FD-BEAD-23964CF2072E}"/>
              </a:ext>
            </a:extLst>
          </p:cNvPr>
          <p:cNvGrpSpPr/>
          <p:nvPr/>
        </p:nvGrpSpPr>
        <p:grpSpPr>
          <a:xfrm>
            <a:off x="9422988" y="2475594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F7A3CA-CE8C-46E7-8050-F25E65542D4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352F61-99F2-44B2-9776-90285D2AF28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DF35E3-FC8E-457F-A086-9D235D28346A}"/>
              </a:ext>
            </a:extLst>
          </p:cNvPr>
          <p:cNvGrpSpPr/>
          <p:nvPr/>
        </p:nvGrpSpPr>
        <p:grpSpPr>
          <a:xfrm>
            <a:off x="4338736" y="155236"/>
            <a:ext cx="1757264" cy="1371386"/>
            <a:chOff x="3816102" y="480959"/>
            <a:chExt cx="1757264" cy="1371386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28055396-93E6-4F06-A3CC-64955281A475}"/>
                </a:ext>
              </a:extLst>
            </p:cNvPr>
            <p:cNvSpPr/>
            <p:nvPr/>
          </p:nvSpPr>
          <p:spPr>
            <a:xfrm>
              <a:off x="3816102" y="480959"/>
              <a:ext cx="1757264" cy="1371386"/>
            </a:xfrm>
            <a:prstGeom prst="cloudCallout">
              <a:avLst>
                <a:gd name="adj1" fmla="val 33422"/>
                <a:gd name="adj2" fmla="val 834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4098" name="Picture 2" descr="Pen Icon | Womens Iconset | Cute Little Factory">
              <a:extLst>
                <a:ext uri="{FF2B5EF4-FFF2-40B4-BE49-F238E27FC236}">
                  <a16:creationId xmlns:a16="http://schemas.microsoft.com/office/drawing/2014/main" id="{663C5765-FFC9-4EB6-A3E9-46EB3C62C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593" y="747164"/>
              <a:ext cx="890281" cy="890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9323E7-F757-466C-92B1-4603CB88FDD6}"/>
              </a:ext>
            </a:extLst>
          </p:cNvPr>
          <p:cNvGrpSpPr/>
          <p:nvPr/>
        </p:nvGrpSpPr>
        <p:grpSpPr>
          <a:xfrm>
            <a:off x="8875177" y="125380"/>
            <a:ext cx="1757264" cy="1371386"/>
            <a:chOff x="8875177" y="125380"/>
            <a:chExt cx="1757264" cy="1371386"/>
          </a:xfrm>
        </p:grpSpPr>
        <p:sp>
          <p:nvSpPr>
            <p:cNvPr id="36" name="Thought Bubble: Cloud 35">
              <a:extLst>
                <a:ext uri="{FF2B5EF4-FFF2-40B4-BE49-F238E27FC236}">
                  <a16:creationId xmlns:a16="http://schemas.microsoft.com/office/drawing/2014/main" id="{AE82EC7E-370B-4ABE-8690-B37E586242CC}"/>
                </a:ext>
              </a:extLst>
            </p:cNvPr>
            <p:cNvSpPr/>
            <p:nvPr/>
          </p:nvSpPr>
          <p:spPr>
            <a:xfrm>
              <a:off x="8875177" y="125380"/>
              <a:ext cx="1757264" cy="1371386"/>
            </a:xfrm>
            <a:prstGeom prst="cloudCallout">
              <a:avLst>
                <a:gd name="adj1" fmla="val -62132"/>
                <a:gd name="adj2" fmla="val 9001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4100" name="Picture 4" descr="Bebu123] Vở Hồng Hà 4 ô ly 48 trang School Bạn Nhỏ (0509) [TD92] chính hãng  12,000đ">
              <a:extLst>
                <a:ext uri="{FF2B5EF4-FFF2-40B4-BE49-F238E27FC236}">
                  <a16:creationId xmlns:a16="http://schemas.microsoft.com/office/drawing/2014/main" id="{80449B1F-274F-49DC-9510-706A8A8D8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0151">
              <a:off x="9077340" y="142677"/>
              <a:ext cx="1338567" cy="133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01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927848" y="228601"/>
            <a:ext cx="10260106" cy="162934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53259" y="2975493"/>
            <a:ext cx="5353380" cy="3216925"/>
          </a:xfrm>
          <a:prstGeom prst="roundRect">
            <a:avLst>
              <a:gd name="adj" fmla="val 50000"/>
            </a:avLst>
          </a:prstGeom>
          <a:noFill/>
          <a:ln w="539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5964034" y="2935679"/>
            <a:ext cx="5332906" cy="3296551"/>
          </a:xfrm>
          <a:prstGeom prst="roundRect">
            <a:avLst>
              <a:gd name="adj" fmla="val 50000"/>
            </a:avLst>
          </a:prstGeom>
          <a:noFill/>
          <a:ln w="57150" cmpd="sng">
            <a:solidFill>
              <a:srgbClr val="FFFF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419165" y="1893803"/>
            <a:ext cx="914400" cy="86284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446059" y="1938627"/>
            <a:ext cx="820271" cy="7373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446058" y="1938627"/>
            <a:ext cx="914399" cy="81802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453015" y="1884838"/>
            <a:ext cx="880549" cy="83146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392270" y="1882589"/>
            <a:ext cx="863087" cy="83146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419164" y="1949823"/>
            <a:ext cx="889980" cy="793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3247462" y="1880339"/>
            <a:ext cx="5311589" cy="340210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4558553" y="3119718"/>
            <a:ext cx="2474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Hết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giờ</a:t>
            </a:r>
            <a:endParaRPr lang="vi-VN" sz="5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7B9A42-2F04-43E5-8B44-4CCE4B542AAE}"/>
              </a:ext>
            </a:extLst>
          </p:cNvPr>
          <p:cNvSpPr/>
          <p:nvPr/>
        </p:nvSpPr>
        <p:spPr>
          <a:xfrm>
            <a:off x="2562489" y="330736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85</a:t>
            </a:r>
            <a:endParaRPr lang="vi-VN" sz="4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58E47E-0648-4178-A06B-2C11450E15B2}"/>
              </a:ext>
            </a:extLst>
          </p:cNvPr>
          <p:cNvSpPr/>
          <p:nvPr/>
        </p:nvSpPr>
        <p:spPr>
          <a:xfrm>
            <a:off x="2298634" y="354294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2DBDC1-BDC8-4B98-B8FC-224D81E51E40}"/>
              </a:ext>
            </a:extLst>
          </p:cNvPr>
          <p:cNvSpPr/>
          <p:nvPr/>
        </p:nvSpPr>
        <p:spPr>
          <a:xfrm>
            <a:off x="2525829" y="396367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/>
              <a:t>7</a:t>
            </a:r>
            <a:endParaRPr lang="vi-VN" sz="4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E4913F-16BA-4298-83FF-EFD86A6CBA01}"/>
              </a:ext>
            </a:extLst>
          </p:cNvPr>
          <p:cNvCxnSpPr/>
          <p:nvPr/>
        </p:nvCxnSpPr>
        <p:spPr>
          <a:xfrm>
            <a:off x="2465080" y="4929502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93B5C-FA9C-4196-A781-D9F67872E1D4}"/>
              </a:ext>
            </a:extLst>
          </p:cNvPr>
          <p:cNvSpPr/>
          <p:nvPr/>
        </p:nvSpPr>
        <p:spPr>
          <a:xfrm>
            <a:off x="2933241" y="4929502"/>
            <a:ext cx="50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E047FD-5774-415A-8C82-43C26A4471B0}"/>
              </a:ext>
            </a:extLst>
          </p:cNvPr>
          <p:cNvSpPr/>
          <p:nvPr/>
        </p:nvSpPr>
        <p:spPr>
          <a:xfrm>
            <a:off x="2614459" y="492950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15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7B9A42-2F04-43E5-8B44-4CCE4B542AAE}"/>
              </a:ext>
            </a:extLst>
          </p:cNvPr>
          <p:cNvSpPr/>
          <p:nvPr/>
        </p:nvSpPr>
        <p:spPr>
          <a:xfrm>
            <a:off x="8143142" y="312931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85</a:t>
            </a:r>
            <a:endParaRPr lang="vi-VN" sz="4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58E47E-0648-4178-A06B-2C11450E15B2}"/>
              </a:ext>
            </a:extLst>
          </p:cNvPr>
          <p:cNvSpPr/>
          <p:nvPr/>
        </p:nvSpPr>
        <p:spPr>
          <a:xfrm>
            <a:off x="7879287" y="336490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2DBDC1-BDC8-4B98-B8FC-224D81E51E40}"/>
              </a:ext>
            </a:extLst>
          </p:cNvPr>
          <p:cNvSpPr/>
          <p:nvPr/>
        </p:nvSpPr>
        <p:spPr>
          <a:xfrm>
            <a:off x="8106482" y="37856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/>
              <a:t> </a:t>
            </a:r>
            <a:r>
              <a:rPr lang="en-GB" sz="4800" dirty="0" smtClean="0"/>
              <a:t> 7</a:t>
            </a:r>
            <a:endParaRPr lang="vi-VN" sz="4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E4913F-16BA-4298-83FF-EFD86A6CBA01}"/>
              </a:ext>
            </a:extLst>
          </p:cNvPr>
          <p:cNvCxnSpPr/>
          <p:nvPr/>
        </p:nvCxnSpPr>
        <p:spPr>
          <a:xfrm>
            <a:off x="8045733" y="475146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C893B5C-FA9C-4196-A781-D9F67872E1D4}"/>
              </a:ext>
            </a:extLst>
          </p:cNvPr>
          <p:cNvSpPr/>
          <p:nvPr/>
        </p:nvSpPr>
        <p:spPr>
          <a:xfrm>
            <a:off x="8513894" y="4751461"/>
            <a:ext cx="50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E047FD-5774-415A-8C82-43C26A4471B0}"/>
              </a:ext>
            </a:extLst>
          </p:cNvPr>
          <p:cNvSpPr/>
          <p:nvPr/>
        </p:nvSpPr>
        <p:spPr>
          <a:xfrm>
            <a:off x="8195112" y="475146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78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153932" y="4373941"/>
            <a:ext cx="984718" cy="574766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0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/>
      <p:bldP spid="19" grpId="1"/>
      <p:bldP spid="24" grpId="0"/>
      <p:bldP spid="37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3109278" y="4985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51101" y="498525"/>
            <a:ext cx="7644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Chìa khóa mở được chiếc hòm ghi phép tính đúng nhưng không mở được chiếc hòm màu xanh. Chìa khóa mở được chiếc hòm nào?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BD6FC-6D29-47C8-871C-71EF11186A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755" y="1571854"/>
            <a:ext cx="6717497" cy="2873146"/>
          </a:xfrm>
          <a:prstGeom prst="rect">
            <a:avLst/>
          </a:prstGeom>
        </p:spPr>
      </p:pic>
      <p:pic>
        <p:nvPicPr>
          <p:cNvPr id="5122" name="Picture 2" descr="cartoon on net: Cartoon Golden Key Clipart">
            <a:extLst>
              <a:ext uri="{FF2B5EF4-FFF2-40B4-BE49-F238E27FC236}">
                <a16:creationId xmlns:a16="http://schemas.microsoft.com/office/drawing/2014/main" id="{8277A7BF-86B6-4542-8C30-0F63E542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68766">
            <a:off x="9571320" y="3531939"/>
            <a:ext cx="1397023" cy="5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F42D34B-2B86-45CD-B2E1-EE5480FD4893}"/>
              </a:ext>
            </a:extLst>
          </p:cNvPr>
          <p:cNvSpPr/>
          <p:nvPr/>
        </p:nvSpPr>
        <p:spPr>
          <a:xfrm>
            <a:off x="1544254" y="180852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31 – 16 =      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91B30D-769F-4CC8-91AA-F66DF1287781}"/>
              </a:ext>
            </a:extLst>
          </p:cNvPr>
          <p:cNvSpPr txBox="1"/>
          <p:nvPr/>
        </p:nvSpPr>
        <p:spPr>
          <a:xfrm>
            <a:off x="3112273" y="19010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pic>
        <p:nvPicPr>
          <p:cNvPr id="87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57AF0849-6AA9-4334-9C29-CD0F7BAB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06" y="2212680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FC915AB-92E8-478D-9F8F-02840897A96F}"/>
              </a:ext>
            </a:extLst>
          </p:cNvPr>
          <p:cNvSpPr/>
          <p:nvPr/>
        </p:nvSpPr>
        <p:spPr>
          <a:xfrm>
            <a:off x="1544254" y="2592200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55 – 39 =      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B4E4FA-E0F9-4CB0-9E05-F3A384C09883}"/>
              </a:ext>
            </a:extLst>
          </p:cNvPr>
          <p:cNvSpPr txBox="1"/>
          <p:nvPr/>
        </p:nvSpPr>
        <p:spPr>
          <a:xfrm>
            <a:off x="3112273" y="268472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90" name="Picture 6">
            <a:extLst>
              <a:ext uri="{FF2B5EF4-FFF2-40B4-BE49-F238E27FC236}">
                <a16:creationId xmlns:a16="http://schemas.microsoft.com/office/drawing/2014/main" id="{12107854-EAFD-46C3-8F3C-1FEABF521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972" y="1321530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510F09A-2A4E-4DE3-882D-8367B087B96E}"/>
              </a:ext>
            </a:extLst>
          </p:cNvPr>
          <p:cNvSpPr/>
          <p:nvPr/>
        </p:nvSpPr>
        <p:spPr>
          <a:xfrm>
            <a:off x="1544254" y="3394345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43 – 24 =      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4B621B3-685C-4189-8F69-784D3448E917}"/>
              </a:ext>
            </a:extLst>
          </p:cNvPr>
          <p:cNvSpPr txBox="1"/>
          <p:nvPr/>
        </p:nvSpPr>
        <p:spPr>
          <a:xfrm>
            <a:off x="3112273" y="34868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93" name="Picture 6">
            <a:extLst>
              <a:ext uri="{FF2B5EF4-FFF2-40B4-BE49-F238E27FC236}">
                <a16:creationId xmlns:a16="http://schemas.microsoft.com/office/drawing/2014/main" id="{DDC4C1E6-1962-4641-B956-A9DCB281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72" y="3328610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837574DC-0D86-46F5-9379-F2FBD690A8AB}"/>
              </a:ext>
            </a:extLst>
          </p:cNvPr>
          <p:cNvSpPr/>
          <p:nvPr/>
        </p:nvSpPr>
        <p:spPr>
          <a:xfrm>
            <a:off x="920816" y="45720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B7E9B0F-4C10-4AF9-B283-DE7D18869A7C}"/>
              </a:ext>
            </a:extLst>
          </p:cNvPr>
          <p:cNvSpPr txBox="1"/>
          <p:nvPr/>
        </p:nvSpPr>
        <p:spPr>
          <a:xfrm>
            <a:off x="1362639" y="4572000"/>
            <a:ext cx="4568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đàn gà có 32 con gồm gà trống và gà mái, trong đó có 26 con gà mái. Hỏi đàn gà có bao nhiêu con gà trống?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AFA502-6A21-4F1F-B203-CAE18B40B5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8544" y="5429354"/>
            <a:ext cx="1834912" cy="96353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C9BBD45-386F-43C4-A2D6-689044C05319}"/>
              </a:ext>
            </a:extLst>
          </p:cNvPr>
          <p:cNvSpPr txBox="1"/>
          <p:nvPr/>
        </p:nvSpPr>
        <p:spPr>
          <a:xfrm>
            <a:off x="7644818" y="4310390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8958D0D-F546-499A-81A7-AE12E70EECD7}"/>
              </a:ext>
            </a:extLst>
          </p:cNvPr>
          <p:cNvSpPr txBox="1"/>
          <p:nvPr/>
        </p:nvSpPr>
        <p:spPr>
          <a:xfrm>
            <a:off x="6143487" y="4762926"/>
            <a:ext cx="684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Đàn gà có số con gà trống là: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2BA7FC-E121-43F0-BE56-8792811F046B}"/>
              </a:ext>
            </a:extLst>
          </p:cNvPr>
          <p:cNvSpPr txBox="1"/>
          <p:nvPr/>
        </p:nvSpPr>
        <p:spPr>
          <a:xfrm>
            <a:off x="5887759" y="530989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32 – 26 = 6 (con)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73E3E4A-9569-4BCC-ACCE-E5925E1DD7AE}"/>
              </a:ext>
            </a:extLst>
          </p:cNvPr>
          <p:cNvSpPr txBox="1"/>
          <p:nvPr/>
        </p:nvSpPr>
        <p:spPr>
          <a:xfrm>
            <a:off x="7025893" y="5793945"/>
            <a:ext cx="434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6 con gà trống.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7774 -0.0159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85" grpId="0" animBg="1"/>
      <p:bldP spid="86" grpId="0"/>
      <p:bldP spid="88" grpId="0" animBg="1"/>
      <p:bldP spid="89" grpId="0"/>
      <p:bldP spid="91" grpId="0" animBg="1"/>
      <p:bldP spid="92" grpId="0"/>
      <p:bldP spid="94" grpId="0" animBg="1"/>
      <p:bldP spid="95" grpId="0"/>
      <p:bldP spid="96" grpId="0"/>
      <p:bldP spid="97" grpId="0"/>
      <p:bldP spid="98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927848" y="228601"/>
            <a:ext cx="10260106" cy="1199620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53259" y="2975493"/>
            <a:ext cx="5353380" cy="3216925"/>
          </a:xfrm>
          <a:prstGeom prst="roundRect">
            <a:avLst>
              <a:gd name="adj" fmla="val 50000"/>
            </a:avLst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5964034" y="2935679"/>
            <a:ext cx="5332906" cy="3296551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419165" y="1893803"/>
            <a:ext cx="914400" cy="86284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446059" y="1938627"/>
            <a:ext cx="820271" cy="7373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446058" y="1938627"/>
            <a:ext cx="914399" cy="81802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453015" y="1884838"/>
            <a:ext cx="880549" cy="83146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392270" y="1882589"/>
            <a:ext cx="863087" cy="83146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419164" y="1949823"/>
            <a:ext cx="889980" cy="793375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rgbClr val="C00000"/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sz="40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3247462" y="1880339"/>
            <a:ext cx="5311589" cy="340210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4558553" y="3119718"/>
            <a:ext cx="2474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Hết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giờ</a:t>
            </a:r>
            <a:endParaRPr lang="vi-VN" sz="5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7B9A42-2F04-43E5-8B44-4CCE4B542AAE}"/>
              </a:ext>
            </a:extLst>
          </p:cNvPr>
          <p:cNvSpPr/>
          <p:nvPr/>
        </p:nvSpPr>
        <p:spPr>
          <a:xfrm>
            <a:off x="2562489" y="330736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32</a:t>
            </a:r>
            <a:endParaRPr lang="vi-VN" sz="4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58E47E-0648-4178-A06B-2C11450E15B2}"/>
              </a:ext>
            </a:extLst>
          </p:cNvPr>
          <p:cNvSpPr/>
          <p:nvPr/>
        </p:nvSpPr>
        <p:spPr>
          <a:xfrm>
            <a:off x="2298634" y="354294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2DBDC1-BDC8-4B98-B8FC-224D81E51E40}"/>
              </a:ext>
            </a:extLst>
          </p:cNvPr>
          <p:cNvSpPr/>
          <p:nvPr/>
        </p:nvSpPr>
        <p:spPr>
          <a:xfrm>
            <a:off x="2525829" y="396367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smtClean="0"/>
              <a:t>  4</a:t>
            </a:r>
            <a:endParaRPr lang="vi-VN" sz="4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E4913F-16BA-4298-83FF-EFD86A6CBA01}"/>
              </a:ext>
            </a:extLst>
          </p:cNvPr>
          <p:cNvCxnSpPr/>
          <p:nvPr/>
        </p:nvCxnSpPr>
        <p:spPr>
          <a:xfrm>
            <a:off x="2465080" y="4929502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93B5C-FA9C-4196-A781-D9F67872E1D4}"/>
              </a:ext>
            </a:extLst>
          </p:cNvPr>
          <p:cNvSpPr/>
          <p:nvPr/>
        </p:nvSpPr>
        <p:spPr>
          <a:xfrm>
            <a:off x="2933241" y="4929502"/>
            <a:ext cx="50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E047FD-5774-415A-8C82-43C26A4471B0}"/>
              </a:ext>
            </a:extLst>
          </p:cNvPr>
          <p:cNvSpPr/>
          <p:nvPr/>
        </p:nvSpPr>
        <p:spPr>
          <a:xfrm>
            <a:off x="2614459" y="492950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28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7B9A42-2F04-43E5-8B44-4CCE4B542AAE}"/>
              </a:ext>
            </a:extLst>
          </p:cNvPr>
          <p:cNvSpPr/>
          <p:nvPr/>
        </p:nvSpPr>
        <p:spPr>
          <a:xfrm>
            <a:off x="8143142" y="312931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32</a:t>
            </a:r>
            <a:endParaRPr lang="vi-VN" sz="4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58E47E-0648-4178-A06B-2C11450E15B2}"/>
              </a:ext>
            </a:extLst>
          </p:cNvPr>
          <p:cNvSpPr/>
          <p:nvPr/>
        </p:nvSpPr>
        <p:spPr>
          <a:xfrm>
            <a:off x="7879287" y="336490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2DBDC1-BDC8-4B98-B8FC-224D81E51E40}"/>
              </a:ext>
            </a:extLst>
          </p:cNvPr>
          <p:cNvSpPr/>
          <p:nvPr/>
        </p:nvSpPr>
        <p:spPr>
          <a:xfrm>
            <a:off x="8106482" y="37856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/>
              <a:t> </a:t>
            </a:r>
            <a:r>
              <a:rPr lang="en-GB" sz="4800" dirty="0" smtClean="0"/>
              <a:t> 4</a:t>
            </a:r>
            <a:endParaRPr lang="vi-VN" sz="4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E4913F-16BA-4298-83FF-EFD86A6CBA01}"/>
              </a:ext>
            </a:extLst>
          </p:cNvPr>
          <p:cNvCxnSpPr/>
          <p:nvPr/>
        </p:nvCxnSpPr>
        <p:spPr>
          <a:xfrm>
            <a:off x="8045733" y="475146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C893B5C-FA9C-4196-A781-D9F67872E1D4}"/>
              </a:ext>
            </a:extLst>
          </p:cNvPr>
          <p:cNvSpPr/>
          <p:nvPr/>
        </p:nvSpPr>
        <p:spPr>
          <a:xfrm>
            <a:off x="8513894" y="4751461"/>
            <a:ext cx="50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E047FD-5774-415A-8C82-43C26A4471B0}"/>
              </a:ext>
            </a:extLst>
          </p:cNvPr>
          <p:cNvSpPr/>
          <p:nvPr/>
        </p:nvSpPr>
        <p:spPr>
          <a:xfrm>
            <a:off x="8195112" y="475146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38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24595" y="4329249"/>
            <a:ext cx="984718" cy="574766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/>
      <p:bldP spid="19" grpId="1"/>
      <p:bldP spid="24" grpId="0"/>
      <p:bldP spid="3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234206" y="1670922"/>
            <a:ext cx="7723589" cy="36379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 </a:t>
            </a:r>
            <a:r>
              <a:rPr lang="en-GB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CHO</a:t>
            </a: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</a:t>
            </a:r>
          </a:p>
        </p:txBody>
      </p:sp>
    </p:spTree>
    <p:extLst>
      <p:ext uri="{BB962C8B-B14F-4D97-AF65-F5344CB8AC3E}">
        <p14:creationId xmlns:p14="http://schemas.microsoft.com/office/powerpoint/2010/main" val="34586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54314" y="2163638"/>
            <a:ext cx="469309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Không có mô tả.">
            <a:extLst>
              <a:ext uri="{FF2B5EF4-FFF2-40B4-BE49-F238E27FC236}">
                <a16:creationId xmlns:a16="http://schemas.microsoft.com/office/drawing/2014/main" id="{A1CB9E2B-C424-4217-AB02-E9407AEE0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209CA-B281-45A3-A28D-329ECD69C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0" y="1565564"/>
            <a:ext cx="48768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F07300-230D-474B-A9F4-5D320FC93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46" y="1565564"/>
            <a:ext cx="54332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E5AE02-AB79-4FB3-9EEB-CDB61B70ABDF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3361A0-DF6B-4BEC-83B6-E87AC95148A5}"/>
              </a:ext>
            </a:extLst>
          </p:cNvPr>
          <p:cNvSpPr/>
          <p:nvPr/>
        </p:nvSpPr>
        <p:spPr>
          <a:xfrm>
            <a:off x="2421978" y="292500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B9A42-2F04-43E5-8B44-4CCE4B542AAE}"/>
              </a:ext>
            </a:extLst>
          </p:cNvPr>
          <p:cNvSpPr/>
          <p:nvPr/>
        </p:nvSpPr>
        <p:spPr>
          <a:xfrm>
            <a:off x="2738902" y="287628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8E47E-0648-4178-A06B-2C11450E15B2}"/>
              </a:ext>
            </a:extLst>
          </p:cNvPr>
          <p:cNvSpPr/>
          <p:nvPr/>
        </p:nvSpPr>
        <p:spPr>
          <a:xfrm>
            <a:off x="2475047" y="311186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2DBDC1-BDC8-4B98-B8FC-224D81E51E40}"/>
              </a:ext>
            </a:extLst>
          </p:cNvPr>
          <p:cNvSpPr/>
          <p:nvPr/>
        </p:nvSpPr>
        <p:spPr>
          <a:xfrm>
            <a:off x="2702242" y="353260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E4913F-16BA-4298-83FF-EFD86A6CBA01}"/>
              </a:ext>
            </a:extLst>
          </p:cNvPr>
          <p:cNvCxnSpPr/>
          <p:nvPr/>
        </p:nvCxnSpPr>
        <p:spPr>
          <a:xfrm>
            <a:off x="2641493" y="4498427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93B5C-FA9C-4196-A781-D9F67872E1D4}"/>
              </a:ext>
            </a:extLst>
          </p:cNvPr>
          <p:cNvSpPr/>
          <p:nvPr/>
        </p:nvSpPr>
        <p:spPr>
          <a:xfrm>
            <a:off x="3109654" y="4498427"/>
            <a:ext cx="50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047FD-5774-415A-8C82-43C26A4471B0}"/>
              </a:ext>
            </a:extLst>
          </p:cNvPr>
          <p:cNvSpPr/>
          <p:nvPr/>
        </p:nvSpPr>
        <p:spPr>
          <a:xfrm>
            <a:off x="2790872" y="449842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F6F3E-242E-4EF7-B712-4BD582819759}"/>
              </a:ext>
            </a:extLst>
          </p:cNvPr>
          <p:cNvSpPr txBox="1"/>
          <p:nvPr/>
        </p:nvSpPr>
        <p:spPr>
          <a:xfrm>
            <a:off x="4730802" y="3291783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F0EDA2-72EB-4FC5-A931-2471E05200AE}"/>
              </a:ext>
            </a:extLst>
          </p:cNvPr>
          <p:cNvSpPr/>
          <p:nvPr/>
        </p:nvSpPr>
        <p:spPr>
          <a:xfrm>
            <a:off x="5221083" y="564757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37C43E-0E79-450A-AC59-25D4D6399B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3672" y="1744162"/>
            <a:ext cx="1143881" cy="1497227"/>
          </a:xfrm>
          <a:prstGeom prst="rect">
            <a:avLst/>
          </a:prstGeom>
        </p:spPr>
      </p:pic>
      <p:pic>
        <p:nvPicPr>
          <p:cNvPr id="54" name="Picture 4" descr="Không có mô tả.">
            <a:extLst>
              <a:ext uri="{FF2B5EF4-FFF2-40B4-BE49-F238E27FC236}">
                <a16:creationId xmlns:a16="http://schemas.microsoft.com/office/drawing/2014/main" id="{A1CB9E2B-C424-4217-AB02-E9407AEE0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0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/>
      <p:bldP spid="14" grpId="0"/>
      <p:bldP spid="15" grpId="0"/>
      <p:bldP spid="17" grpId="0"/>
      <p:bldP spid="18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986</Words>
  <Application>Microsoft Office PowerPoint</Application>
  <PresentationFormat>Widescreen</PresentationFormat>
  <Paragraphs>299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Microsoft YaHei</vt:lpstr>
      <vt:lpstr>.VnBlack</vt:lpstr>
      <vt:lpstr>Arial</vt:lpstr>
      <vt:lpstr>等线</vt:lpstr>
      <vt:lpstr>HP-167</vt:lpstr>
      <vt:lpstr>Times New Roman</vt:lpstr>
      <vt:lpstr>UTM Cookies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Y</cp:lastModifiedBy>
  <cp:revision>86</cp:revision>
  <dcterms:created xsi:type="dcterms:W3CDTF">2021-06-02T01:34:28Z</dcterms:created>
  <dcterms:modified xsi:type="dcterms:W3CDTF">2024-11-27T23:12:27Z</dcterms:modified>
</cp:coreProperties>
</file>