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04" r:id="rId3"/>
    <p:sldId id="270" r:id="rId4"/>
    <p:sldId id="303" r:id="rId5"/>
    <p:sldId id="295" r:id="rId6"/>
    <p:sldId id="276" r:id="rId7"/>
    <p:sldId id="279" r:id="rId8"/>
    <p:sldId id="296" r:id="rId9"/>
    <p:sldId id="299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6EB7"/>
    <a:srgbClr val="8CC63F"/>
    <a:srgbClr val="ED008C"/>
    <a:srgbClr val="D34CD6"/>
    <a:srgbClr val="FFF0D1"/>
    <a:srgbClr val="E4EAD1"/>
    <a:srgbClr val="BFF88C"/>
    <a:srgbClr val="FFFAC2"/>
    <a:srgbClr val="F7941E"/>
    <a:srgbClr val="FDD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249" autoAdjust="0"/>
  </p:normalViewPr>
  <p:slideViewPr>
    <p:cSldViewPr snapToGrid="0">
      <p:cViewPr varScale="1">
        <p:scale>
          <a:sx n="69" d="100"/>
          <a:sy n="69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0048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71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6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16.svg"/><Relationship Id="rId21" Type="http://schemas.openxmlformats.org/officeDocument/2006/relationships/image" Target="../media/image34.sv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42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.png"/><Relationship Id="rId11" Type="http://schemas.openxmlformats.org/officeDocument/2006/relationships/image" Target="../media/image24.svg"/><Relationship Id="rId24" Type="http://schemas.openxmlformats.org/officeDocument/2006/relationships/image" Target="../media/image12.pn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32.svg"/><Relationship Id="rId4" Type="http://schemas.openxmlformats.org/officeDocument/2006/relationships/image" Target="../media/image2.png"/><Relationship Id="rId9" Type="http://schemas.openxmlformats.org/officeDocument/2006/relationships/image" Target="../media/image22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wmf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619338" y="2191642"/>
            <a:ext cx="8464177" cy="234730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46</a:t>
            </a:r>
          </a:p>
          <a:p>
            <a:pPr algn="ctr">
              <a:lnSpc>
                <a:spcPct val="120000"/>
              </a:lnSpc>
            </a:pPr>
            <a:r>
              <a:rPr lang="vi-VN" sz="7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KHỐI TRỤ, KHỐI CẦU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693626" y="2191642"/>
            <a:ext cx="4315605" cy="14407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800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61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9">
            <a:extLst>
              <a:ext uri="{FF2B5EF4-FFF2-40B4-BE49-F238E27FC236}">
                <a16:creationId xmlns:a16="http://schemas.microsoft.com/office/drawing/2014/main" id="{4000123B-EC9D-4E93-8B76-9C568B0423D5}"/>
              </a:ext>
            </a:extLst>
          </p:cNvPr>
          <p:cNvSpPr txBox="1"/>
          <p:nvPr/>
        </p:nvSpPr>
        <p:spPr>
          <a:xfrm>
            <a:off x="2447924" y="736600"/>
            <a:ext cx="729615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TRÒ CHƠI “AI NHANH AI ĐÚNG”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68862-CEC6-4FB4-8B2D-10FD315F43F1}"/>
              </a:ext>
            </a:extLst>
          </p:cNvPr>
          <p:cNvSpPr txBox="1"/>
          <p:nvPr/>
        </p:nvSpPr>
        <p:spPr>
          <a:xfrm>
            <a:off x="1303469" y="1510206"/>
            <a:ext cx="9585062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nl-NL" sz="2667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Luật chơi: </a:t>
            </a:r>
            <a:r>
              <a:rPr lang="nl-NL" sz="2667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phân loại các đồ vật dưới đây xem hình nào có dạng khối trụ và hình nào có dạng khối cầu.</a:t>
            </a:r>
            <a:endParaRPr lang="vi-VN" sz="2667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FA1ABFC2-696F-4AE9-8F85-20DD9AB3F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0849" y="2946430"/>
            <a:ext cx="1096377" cy="1337046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C726B91E-A3D0-4CB2-9AFA-014DB213C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76607" y="2946430"/>
            <a:ext cx="1613328" cy="1337046"/>
          </a:xfrm>
          <a:prstGeom prst="rect">
            <a:avLst/>
          </a:prstGeom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EBFDF9D0-50DB-40A2-8D26-11644351A1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794863" y="3042890"/>
            <a:ext cx="1404707" cy="1411825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DD076AC6-9D17-407A-9BB3-17E0E7C1D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295115" y="3008134"/>
            <a:ext cx="755671" cy="1298809"/>
          </a:xfrm>
          <a:prstGeom prst="rect">
            <a:avLst/>
          </a:prstGeom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8D7B9FEA-6800-46E5-89E5-8A7F700C8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435943" y="2771544"/>
            <a:ext cx="1382165" cy="1595573"/>
          </a:xfrm>
          <a:prstGeom prst="rect">
            <a:avLst/>
          </a:prstGeom>
        </p:spPr>
      </p:pic>
      <p:pic>
        <p:nvPicPr>
          <p:cNvPr id="40" name="Picture 16">
            <a:extLst>
              <a:ext uri="{FF2B5EF4-FFF2-40B4-BE49-F238E27FC236}">
                <a16:creationId xmlns:a16="http://schemas.microsoft.com/office/drawing/2014/main" id="{9DF35DA5-DB4C-4AA8-8231-4A72A5B37E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051067" y="4718077"/>
            <a:ext cx="1559132" cy="1541592"/>
          </a:xfrm>
          <a:prstGeom prst="rect">
            <a:avLst/>
          </a:prstGeom>
        </p:spPr>
      </p:pic>
      <p:pic>
        <p:nvPicPr>
          <p:cNvPr id="41" name="Picture 23">
            <a:extLst>
              <a:ext uri="{FF2B5EF4-FFF2-40B4-BE49-F238E27FC236}">
                <a16:creationId xmlns:a16="http://schemas.microsoft.com/office/drawing/2014/main" id="{CEFEBDE9-8160-4BCD-8F82-5950FAD66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145577" y="2726822"/>
            <a:ext cx="1861735" cy="1705815"/>
          </a:xfrm>
          <a:prstGeom prst="rect">
            <a:avLst/>
          </a:prstGeom>
        </p:spPr>
      </p:pic>
      <p:pic>
        <p:nvPicPr>
          <p:cNvPr id="42" name="Picture 14">
            <a:extLst>
              <a:ext uri="{FF2B5EF4-FFF2-40B4-BE49-F238E27FC236}">
                <a16:creationId xmlns:a16="http://schemas.microsoft.com/office/drawing/2014/main" id="{B999C929-86E2-4AC1-ABBA-E60EA59AF8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535582" y="2875423"/>
            <a:ext cx="1287577" cy="1503540"/>
          </a:xfrm>
          <a:prstGeom prst="rect">
            <a:avLst/>
          </a:prstGeom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91B603E4-CA5B-46DF-9082-B964B14EBB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277430" y="4915014"/>
            <a:ext cx="1058429" cy="1047845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B9763B38-7520-4AD4-AD61-5E91E204DAB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511063" y="4807898"/>
            <a:ext cx="1262077" cy="1262077"/>
          </a:xfrm>
          <a:prstGeom prst="rect">
            <a:avLst/>
          </a:prstGeom>
        </p:spPr>
      </p:pic>
      <p:pic>
        <p:nvPicPr>
          <p:cNvPr id="47" name="Picture 10">
            <a:extLst>
              <a:ext uri="{FF2B5EF4-FFF2-40B4-BE49-F238E27FC236}">
                <a16:creationId xmlns:a16="http://schemas.microsoft.com/office/drawing/2014/main" id="{087BE6CE-E1D6-44A9-8A4D-CA5FDF07D7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3891805" y="4850857"/>
            <a:ext cx="1262077" cy="1262077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id="{C381701A-FEF2-48F1-9F0C-A001A52078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8644055" y="4633467"/>
            <a:ext cx="1211775" cy="1816012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id="{CC9DEF52-B7E4-41EA-ACF5-FA1BBC0D83E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0449985" y="4915015"/>
            <a:ext cx="1252919" cy="1252919"/>
          </a:xfrm>
          <a:prstGeom prst="rect">
            <a:avLst/>
          </a:prstGeom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9AC66B5D-E68B-4665-B583-B2AD952573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5400000">
            <a:off x="5193723" y="5191646"/>
            <a:ext cx="1971295" cy="643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C097A8-192F-43C0-8DF3-5EA4E874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421" y="131864"/>
            <a:ext cx="8053058" cy="5156361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D816A908-AAC7-471D-BBC0-E84881139DFF}"/>
              </a:ext>
            </a:extLst>
          </p:cNvPr>
          <p:cNvSpPr/>
          <p:nvPr/>
        </p:nvSpPr>
        <p:spPr>
          <a:xfrm>
            <a:off x="1171006" y="138588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90AD28-100D-4D49-B556-678D001BF1D8}"/>
              </a:ext>
            </a:extLst>
          </p:cNvPr>
          <p:cNvGrpSpPr/>
          <p:nvPr/>
        </p:nvGrpSpPr>
        <p:grpSpPr>
          <a:xfrm>
            <a:off x="1788813" y="1405851"/>
            <a:ext cx="1116312" cy="472051"/>
            <a:chOff x="1870518" y="1440653"/>
            <a:chExt cx="1116312" cy="46166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63D3AB4-CD01-4C8C-BA47-D7328977B7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12D191E-E6BC-4499-8B8D-50E7B8A5572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91C7D10-42F1-443F-A720-471627A90D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DD8B8AF-CCB9-4B42-A678-FD12F231B684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D4B0DB1-34F6-4AB7-9542-57D9977EBE0D}"/>
              </a:ext>
            </a:extLst>
          </p:cNvPr>
          <p:cNvSpPr txBox="1"/>
          <p:nvPr/>
        </p:nvSpPr>
        <p:spPr>
          <a:xfrm>
            <a:off x="731064" y="4923351"/>
            <a:ext cx="287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Trong bức tranh có: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5458A5-2B0F-40C6-9B74-0EF5CDBA8530}"/>
              </a:ext>
            </a:extLst>
          </p:cNvPr>
          <p:cNvGrpSpPr/>
          <p:nvPr/>
        </p:nvGrpSpPr>
        <p:grpSpPr>
          <a:xfrm>
            <a:off x="785700" y="5486181"/>
            <a:ext cx="4442242" cy="545510"/>
            <a:chOff x="785700" y="5486181"/>
            <a:chExt cx="4442242" cy="54551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AEE228-FB66-458A-96A1-469479B6A845}"/>
                </a:ext>
              </a:extLst>
            </p:cNvPr>
            <p:cNvSpPr txBox="1"/>
            <p:nvPr/>
          </p:nvSpPr>
          <p:spPr>
            <a:xfrm>
              <a:off x="785700" y="5549069"/>
              <a:ext cx="44422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          đèn lồng dạng khối trụ.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2DEA564-6FF8-4854-99EE-796253B47028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BF355CD-AB2A-4947-8DA4-9A23C1937425}"/>
              </a:ext>
            </a:extLst>
          </p:cNvPr>
          <p:cNvGrpSpPr/>
          <p:nvPr/>
        </p:nvGrpSpPr>
        <p:grpSpPr>
          <a:xfrm>
            <a:off x="5988402" y="5486181"/>
            <a:ext cx="4665060" cy="545510"/>
            <a:chOff x="785700" y="5486181"/>
            <a:chExt cx="4665060" cy="54551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E99BF5A-3BDB-4154-A592-C2019A22493D}"/>
                </a:ext>
              </a:extLst>
            </p:cNvPr>
            <p:cNvSpPr txBox="1"/>
            <p:nvPr/>
          </p:nvSpPr>
          <p:spPr>
            <a:xfrm>
              <a:off x="785700" y="5549069"/>
              <a:ext cx="46650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           đèn lồng dạng khối cầu.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F127B58-CAAD-43B7-A93A-564E1DF16002}"/>
                </a:ext>
              </a:extLst>
            </p:cNvPr>
            <p:cNvSpPr/>
            <p:nvPr/>
          </p:nvSpPr>
          <p:spPr>
            <a:xfrm>
              <a:off x="1360809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828CF52-AB80-444B-BC4C-3BF458C8CE76}"/>
              </a:ext>
            </a:extLst>
          </p:cNvPr>
          <p:cNvSpPr txBox="1"/>
          <p:nvPr/>
        </p:nvSpPr>
        <p:spPr>
          <a:xfrm>
            <a:off x="6804918" y="13355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62C5327-D7CC-4C24-BA16-8CC0955EDAD9}"/>
              </a:ext>
            </a:extLst>
          </p:cNvPr>
          <p:cNvSpPr txBox="1"/>
          <p:nvPr/>
        </p:nvSpPr>
        <p:spPr>
          <a:xfrm>
            <a:off x="7254360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D9376BF-7883-4C35-8A97-9174FAB93BAF}"/>
              </a:ext>
            </a:extLst>
          </p:cNvPr>
          <p:cNvSpPr txBox="1"/>
          <p:nvPr/>
        </p:nvSpPr>
        <p:spPr>
          <a:xfrm>
            <a:off x="7710795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D849363-1B77-4028-A0F2-4CDD302A802A}"/>
              </a:ext>
            </a:extLst>
          </p:cNvPr>
          <p:cNvSpPr txBox="1"/>
          <p:nvPr/>
        </p:nvSpPr>
        <p:spPr>
          <a:xfrm>
            <a:off x="8137968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CC54BF2-2E0D-4349-BF17-4F16FACA95BF}"/>
              </a:ext>
            </a:extLst>
          </p:cNvPr>
          <p:cNvSpPr txBox="1"/>
          <p:nvPr/>
        </p:nvSpPr>
        <p:spPr>
          <a:xfrm>
            <a:off x="8587410" y="129312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781F48B-CFD6-45A3-A856-A8D2CD0C2829}"/>
              </a:ext>
            </a:extLst>
          </p:cNvPr>
          <p:cNvSpPr txBox="1"/>
          <p:nvPr/>
        </p:nvSpPr>
        <p:spPr>
          <a:xfrm>
            <a:off x="9134740" y="121182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B1D6399-5BBE-4CA9-B4C2-C8A676579B52}"/>
              </a:ext>
            </a:extLst>
          </p:cNvPr>
          <p:cNvSpPr txBox="1"/>
          <p:nvPr/>
        </p:nvSpPr>
        <p:spPr>
          <a:xfrm>
            <a:off x="9682070" y="111346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66464D2-3F11-40A9-8EB8-F94092BAD661}"/>
              </a:ext>
            </a:extLst>
          </p:cNvPr>
          <p:cNvSpPr txBox="1"/>
          <p:nvPr/>
        </p:nvSpPr>
        <p:spPr>
          <a:xfrm>
            <a:off x="4504976" y="19823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8415058-C036-46BB-B683-7491C08D4151}"/>
              </a:ext>
            </a:extLst>
          </p:cNvPr>
          <p:cNvSpPr txBox="1"/>
          <p:nvPr/>
        </p:nvSpPr>
        <p:spPr>
          <a:xfrm>
            <a:off x="4885009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0C24FA1-E79B-44EB-AB3E-35E3B1247973}"/>
              </a:ext>
            </a:extLst>
          </p:cNvPr>
          <p:cNvSpPr/>
          <p:nvPr/>
        </p:nvSpPr>
        <p:spPr>
          <a:xfrm>
            <a:off x="1280687" y="5480583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25ADF54-A676-4BF9-8369-9C544A1C34AA}"/>
              </a:ext>
            </a:extLst>
          </p:cNvPr>
          <p:cNvSpPr txBox="1"/>
          <p:nvPr/>
        </p:nvSpPr>
        <p:spPr>
          <a:xfrm>
            <a:off x="5226193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BC853DD-35AC-4D64-9E3E-631BA21D25E8}"/>
              </a:ext>
            </a:extLst>
          </p:cNvPr>
          <p:cNvSpPr txBox="1"/>
          <p:nvPr/>
        </p:nvSpPr>
        <p:spPr>
          <a:xfrm>
            <a:off x="563406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AD1F73E-DED8-43FC-BA59-EB4F2336020A}"/>
              </a:ext>
            </a:extLst>
          </p:cNvPr>
          <p:cNvSpPr txBox="1"/>
          <p:nvPr/>
        </p:nvSpPr>
        <p:spPr>
          <a:xfrm>
            <a:off x="595534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DF00728-6AF4-4225-8BF1-00005C6F98F1}"/>
              </a:ext>
            </a:extLst>
          </p:cNvPr>
          <p:cNvSpPr txBox="1"/>
          <p:nvPr/>
        </p:nvSpPr>
        <p:spPr>
          <a:xfrm>
            <a:off x="6272211" y="21779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6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BDEA7D8-B0BD-442C-953D-6271AAA1F37C}"/>
              </a:ext>
            </a:extLst>
          </p:cNvPr>
          <p:cNvSpPr txBox="1"/>
          <p:nvPr/>
        </p:nvSpPr>
        <p:spPr>
          <a:xfrm>
            <a:off x="7460506" y="26130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A7D1E7E-D354-4563-AE49-4B6C42ACC3FC}"/>
              </a:ext>
            </a:extLst>
          </p:cNvPr>
          <p:cNvSpPr txBox="1"/>
          <p:nvPr/>
        </p:nvSpPr>
        <p:spPr>
          <a:xfrm>
            <a:off x="7833300" y="259213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EC5504B-8939-4581-8FAB-AF810847B827}"/>
              </a:ext>
            </a:extLst>
          </p:cNvPr>
          <p:cNvSpPr txBox="1"/>
          <p:nvPr/>
        </p:nvSpPr>
        <p:spPr>
          <a:xfrm>
            <a:off x="8267878" y="25726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C1FCBBB-715B-4E1C-BBAE-F86D1B23E852}"/>
              </a:ext>
            </a:extLst>
          </p:cNvPr>
          <p:cNvSpPr txBox="1"/>
          <p:nvPr/>
        </p:nvSpPr>
        <p:spPr>
          <a:xfrm>
            <a:off x="8603506" y="258311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F68D0E3-8022-4277-9AE4-12C68CDEE80B}"/>
              </a:ext>
            </a:extLst>
          </p:cNvPr>
          <p:cNvSpPr txBox="1"/>
          <p:nvPr/>
        </p:nvSpPr>
        <p:spPr>
          <a:xfrm>
            <a:off x="9166761" y="2583110"/>
            <a:ext cx="6172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F61F5B7-ABC3-4C96-9AE5-729B78876F85}"/>
              </a:ext>
            </a:extLst>
          </p:cNvPr>
          <p:cNvSpPr txBox="1"/>
          <p:nvPr/>
        </p:nvSpPr>
        <p:spPr>
          <a:xfrm>
            <a:off x="9700116" y="250046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12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E1944B63-1A94-4C77-9216-00684CAFF10E}"/>
              </a:ext>
            </a:extLst>
          </p:cNvPr>
          <p:cNvSpPr/>
          <p:nvPr/>
        </p:nvSpPr>
        <p:spPr>
          <a:xfrm>
            <a:off x="6438462" y="5480583"/>
            <a:ext cx="774979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12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4" grpId="0"/>
      <p:bldP spid="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995872" y="13483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433194" y="1348370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Chọn hình thích hợp đặt vào dấu “?”.</a:t>
            </a:r>
          </a:p>
        </p:txBody>
      </p:sp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1BF50B-9BD2-475D-84C0-ED29E4F5C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786424" y="2076725"/>
            <a:ext cx="10285650" cy="13522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95FF01-7137-420D-9A29-DF3960A7F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875519" y="4105137"/>
            <a:ext cx="10285650" cy="13522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7E1DA3-0234-481D-9FF8-7DBED2D13EE7}"/>
              </a:ext>
            </a:extLst>
          </p:cNvPr>
          <p:cNvSpPr/>
          <p:nvPr/>
        </p:nvSpPr>
        <p:spPr>
          <a:xfrm>
            <a:off x="959927" y="2076725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A3FF90-5444-46E0-AD6A-723340E32AE9}"/>
              </a:ext>
            </a:extLst>
          </p:cNvPr>
          <p:cNvSpPr/>
          <p:nvPr/>
        </p:nvSpPr>
        <p:spPr>
          <a:xfrm>
            <a:off x="4313125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049A78-44A5-4E94-B8BC-13D37AD298AA}"/>
              </a:ext>
            </a:extLst>
          </p:cNvPr>
          <p:cNvSpPr/>
          <p:nvPr/>
        </p:nvSpPr>
        <p:spPr>
          <a:xfrm>
            <a:off x="7666323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19FBE1F-CB49-419B-A1B0-96EFDCD2D818}"/>
              </a:ext>
            </a:extLst>
          </p:cNvPr>
          <p:cNvSpPr/>
          <p:nvPr/>
        </p:nvSpPr>
        <p:spPr>
          <a:xfrm>
            <a:off x="1936652" y="1813828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E6DFF3B-9F20-48D8-AC10-5E76647BE7C8}"/>
              </a:ext>
            </a:extLst>
          </p:cNvPr>
          <p:cNvSpPr/>
          <p:nvPr/>
        </p:nvSpPr>
        <p:spPr>
          <a:xfrm>
            <a:off x="5295637" y="1810035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2E49D4E-5A65-4653-AD92-6AD5627D970D}"/>
              </a:ext>
            </a:extLst>
          </p:cNvPr>
          <p:cNvSpPr/>
          <p:nvPr/>
        </p:nvSpPr>
        <p:spPr>
          <a:xfrm>
            <a:off x="8654622" y="1806242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897CB9D-8912-40C5-A195-06208789C927}"/>
              </a:ext>
            </a:extLst>
          </p:cNvPr>
          <p:cNvSpPr/>
          <p:nvPr/>
        </p:nvSpPr>
        <p:spPr>
          <a:xfrm>
            <a:off x="4815744" y="4663261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3" grpId="0" animBg="1"/>
      <p:bldP spid="32" grpId="0" animBg="1"/>
      <p:bldP spid="34" grpId="0" animBg="1"/>
      <p:bldP spid="4" grpId="0" animBg="1"/>
      <p:bldP spid="38" grpId="0" animBg="1"/>
      <p:bldP spid="39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420422" y="1639378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1432286" y="136437"/>
            <a:ext cx="10866583" cy="162974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>
                <a:solidFill>
                  <a:prstClr val="black"/>
                </a:solidFill>
              </a:rPr>
              <a:t>Bạn khối cầu sẽ rơi vào khoang </a:t>
            </a:r>
            <a:r>
              <a:rPr lang="en-US" sz="2800">
                <a:solidFill>
                  <a:prstClr val="black"/>
                </a:solidFill>
              </a:rPr>
              <a:t>ghi</a:t>
            </a:r>
            <a:r>
              <a:rPr lang="vi-VN" sz="2800">
                <a:solidFill>
                  <a:prstClr val="black"/>
                </a:solidFill>
              </a:rPr>
              <a:t> phép tính có kết quả lớn nhất</a:t>
            </a:r>
            <a:r>
              <a:rPr lang="en-US" sz="2800">
                <a:solidFill>
                  <a:prstClr val="black"/>
                </a:solidFill>
              </a:rPr>
              <a:t>. Bạn Khối cầu sẽ r</a:t>
            </a:r>
            <a:r>
              <a:rPr lang="vi-VN" sz="2800">
                <a:solidFill>
                  <a:prstClr val="black"/>
                </a:solidFill>
              </a:rPr>
              <a:t>ơi</a:t>
            </a:r>
            <a:r>
              <a:rPr lang="en-US" sz="2800">
                <a:solidFill>
                  <a:prstClr val="black"/>
                </a:solidFill>
              </a:rPr>
              <a:t> vào khoang nào?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A"/>
          <p:cNvSpPr/>
          <p:nvPr/>
        </p:nvSpPr>
        <p:spPr>
          <a:xfrm>
            <a:off x="291482" y="1862123"/>
            <a:ext cx="407323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2x1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93958" y="4467247"/>
            <a:ext cx="403204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5x1</a:t>
            </a:r>
          </a:p>
        </p:txBody>
      </p:sp>
      <p:sp>
        <p:nvSpPr>
          <p:cNvPr id="31" name="B"/>
          <p:cNvSpPr/>
          <p:nvPr/>
        </p:nvSpPr>
        <p:spPr>
          <a:xfrm>
            <a:off x="193207" y="3169812"/>
            <a:ext cx="422654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5:5</a:t>
            </a:r>
          </a:p>
        </p:txBody>
      </p:sp>
      <p:sp>
        <p:nvSpPr>
          <p:cNvPr id="32" name="D"/>
          <p:cNvSpPr/>
          <p:nvPr/>
        </p:nvSpPr>
        <p:spPr>
          <a:xfrm>
            <a:off x="281480" y="5774936"/>
            <a:ext cx="403204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2x5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364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46452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b="1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1" name="Picture 5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6B8D4F9-147B-44DF-9619-8D73E33992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9823" y="1766179"/>
            <a:ext cx="6666331" cy="5832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29" grpId="2" animBg="1"/>
      <p:bldP spid="30" grpId="0" bldLvl="0" animBg="1"/>
      <p:bldP spid="30" grpId="1" bldLvl="0" animBg="1"/>
      <p:bldP spid="30" grpId="2" animBg="1"/>
      <p:bldP spid="31" grpId="0" bldLvl="0" animBg="1"/>
      <p:bldP spid="31" grpId="1" bldLvl="0" animBg="1"/>
      <p:bldP spid="31" grpId="2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57456992-8066-401D-88FF-F5179C64DA89}"/>
              </a:ext>
            </a:extLst>
          </p:cNvPr>
          <p:cNvSpPr/>
          <p:nvPr/>
        </p:nvSpPr>
        <p:spPr>
          <a:xfrm>
            <a:off x="953669" y="143277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86E496-7A7E-452C-9CAE-202DBE8D8011}"/>
              </a:ext>
            </a:extLst>
          </p:cNvPr>
          <p:cNvSpPr txBox="1"/>
          <p:nvPr/>
        </p:nvSpPr>
        <p:spPr>
          <a:xfrm>
            <a:off x="1390991" y="1432776"/>
            <a:ext cx="305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Bạn khối cầu sẽ rơi vào </a:t>
            </a:r>
            <a:r>
              <a:rPr lang="vi-VN" sz="2800">
                <a:solidFill>
                  <a:srgbClr val="FF0000"/>
                </a:solidFill>
              </a:rPr>
              <a:t>khoang </a:t>
            </a:r>
            <a:r>
              <a:rPr lang="en-US" sz="2800">
                <a:solidFill>
                  <a:srgbClr val="FF0000"/>
                </a:solidFill>
              </a:rPr>
              <a:t>gh</a:t>
            </a:r>
            <a:r>
              <a:rPr lang="vi-VN" sz="2800">
                <a:solidFill>
                  <a:srgbClr val="FF0000"/>
                </a:solidFill>
              </a:rPr>
              <a:t>i </a:t>
            </a:r>
            <a:r>
              <a:rPr lang="vi-VN" sz="2800" dirty="0">
                <a:solidFill>
                  <a:srgbClr val="FF0000"/>
                </a:solidFill>
              </a:rPr>
              <a:t>phép tính có kết quả lớn nhất</a:t>
            </a:r>
            <a:r>
              <a:rPr lang="vi-VN" sz="2800" dirty="0"/>
              <a:t>. </a:t>
            </a:r>
            <a:r>
              <a:rPr lang="vi-VN" sz="2800" dirty="0">
                <a:solidFill>
                  <a:schemeClr val="accent3"/>
                </a:solidFill>
              </a:rPr>
              <a:t>Khoang đó có dạng khối trụ hay khối cầu?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E84F3C-2462-43BB-B3BA-86AFF2C64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44406"/>
            <a:ext cx="6666331" cy="617109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D2F2558-6979-4F12-AB2A-4806E75DAC02}"/>
              </a:ext>
            </a:extLst>
          </p:cNvPr>
          <p:cNvGrpSpPr/>
          <p:nvPr/>
        </p:nvGrpSpPr>
        <p:grpSpPr>
          <a:xfrm>
            <a:off x="5578691" y="3878491"/>
            <a:ext cx="662828" cy="662828"/>
            <a:chOff x="1750173" y="2926500"/>
            <a:chExt cx="662828" cy="66282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807C4C6-34D7-43BB-B808-86DF5CA9939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B48A0F-3ACD-4F04-8BEF-765BA8367046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46E286-EA23-46F0-86B2-5F567BB94690}"/>
              </a:ext>
            </a:extLst>
          </p:cNvPr>
          <p:cNvGrpSpPr/>
          <p:nvPr/>
        </p:nvGrpSpPr>
        <p:grpSpPr>
          <a:xfrm>
            <a:off x="9011208" y="2766172"/>
            <a:ext cx="662828" cy="662828"/>
            <a:chOff x="1750173" y="2926500"/>
            <a:chExt cx="662828" cy="66282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F242EE6-1327-4CE3-86AB-F6DF8FD1304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5D0E6EE-314C-4BF9-8E0D-66D12821ED1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73107F1-AB3E-4926-99ED-C899A9EB6CE8}"/>
              </a:ext>
            </a:extLst>
          </p:cNvPr>
          <p:cNvGrpSpPr/>
          <p:nvPr/>
        </p:nvGrpSpPr>
        <p:grpSpPr>
          <a:xfrm>
            <a:off x="5764586" y="5407820"/>
            <a:ext cx="662828" cy="662828"/>
            <a:chOff x="1750173" y="2926500"/>
            <a:chExt cx="662828" cy="66282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8830ABB-AF1D-413B-87EC-16D75E7D0A0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DA6D842-E1D0-4460-91D1-8157DE83032B}"/>
                </a:ext>
              </a:extLst>
            </p:cNvPr>
            <p:cNvSpPr txBox="1"/>
            <p:nvPr/>
          </p:nvSpPr>
          <p:spPr>
            <a:xfrm>
              <a:off x="1762608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A46B023-8F28-4892-B4D7-B2A58E68B08A}"/>
              </a:ext>
            </a:extLst>
          </p:cNvPr>
          <p:cNvGrpSpPr/>
          <p:nvPr/>
        </p:nvGrpSpPr>
        <p:grpSpPr>
          <a:xfrm>
            <a:off x="8992604" y="4389783"/>
            <a:ext cx="662828" cy="662828"/>
            <a:chOff x="1750173" y="2926500"/>
            <a:chExt cx="662828" cy="66282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0092F05-289C-47B7-B0DA-1A09E6C4186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442385-D1C4-470D-86ED-63A0653D396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4F39BDA-4E1D-4910-841D-A4D34C9BF46E}"/>
              </a:ext>
            </a:extLst>
          </p:cNvPr>
          <p:cNvSpPr/>
          <p:nvPr/>
        </p:nvSpPr>
        <p:spPr>
          <a:xfrm>
            <a:off x="6850380" y="1805940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AA3C34E-316C-434C-A416-46780009D440}"/>
              </a:ext>
            </a:extLst>
          </p:cNvPr>
          <p:cNvSpPr txBox="1"/>
          <p:nvPr/>
        </p:nvSpPr>
        <p:spPr>
          <a:xfrm>
            <a:off x="676923" y="4721197"/>
            <a:ext cx="3973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Khoang đó có dạng khối trụ.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8" grpId="0" animBg="1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599B812-4801-4BE4-911B-CA757092FF9B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BE8C2-B457-4A5C-8458-AB56C969DF68}"/>
              </a:ext>
            </a:extLst>
          </p:cNvPr>
          <p:cNvSpPr txBox="1"/>
          <p:nvPr/>
        </p:nvSpPr>
        <p:spPr>
          <a:xfrm>
            <a:off x="3405258" y="618543"/>
            <a:ext cx="7748517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400" dirty="0"/>
              <a:t>Nếu xếp các hộp có dạng khối trụ theo cách dưới đây thì hình </a:t>
            </a:r>
            <a:r>
              <a:rPr lang="vi-VN" sz="2400" dirty="0">
                <a:solidFill>
                  <a:srgbClr val="ED008C"/>
                </a:solidFill>
              </a:rPr>
              <a:t>D</a:t>
            </a:r>
            <a:r>
              <a:rPr lang="vi-VN" sz="2400" dirty="0"/>
              <a:t> sẽ cần bao nhiêu hộp?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778416E-57E5-4EA3-B3C7-DA23AC63C494}"/>
              </a:ext>
            </a:extLst>
          </p:cNvPr>
          <p:cNvGrpSpPr/>
          <p:nvPr/>
        </p:nvGrpSpPr>
        <p:grpSpPr>
          <a:xfrm>
            <a:off x="1339242" y="1116923"/>
            <a:ext cx="10565941" cy="3691384"/>
            <a:chOff x="1339242" y="1116923"/>
            <a:chExt cx="10565941" cy="369138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32D8098-7C6E-4921-8EAC-23715FCAB4C3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6A9B8AB1-6741-4DD1-AE08-FAFBDF1DAA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E568A27-27B9-425C-9CF9-0E7E18BE5A9E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E597B8-093A-41C0-A2AC-8ECD7FFD13A7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3445976-9E01-49FE-91A8-8141EE79C1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7161EBA-660D-414C-A039-507BC43C3647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413594-C599-471F-916A-19D1D7726069}"/>
              </a:ext>
            </a:extLst>
          </p:cNvPr>
          <p:cNvGrpSpPr/>
          <p:nvPr/>
        </p:nvGrpSpPr>
        <p:grpSpPr>
          <a:xfrm>
            <a:off x="6335582" y="1688094"/>
            <a:ext cx="2615727" cy="2604597"/>
            <a:chOff x="5224234" y="3693947"/>
            <a:chExt cx="2615727" cy="260459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9B7910-AB4A-483E-9409-E7D440FF7E66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4004BB9-E085-414D-B4D1-19A5FF0BC619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3A700C8-F505-48FA-BB26-346741AF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C2A76CD-F4F5-4E56-8C6C-F4FEAA12C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225B134A-E782-4CEB-85DD-CB1623A7A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672DCD38-2B97-4F43-B521-0ADE26070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2828E40-6A97-4D64-8557-1AA345693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36421852-96A1-4B98-90F9-678CCDA90C79}"/>
              </a:ext>
            </a:extLst>
          </p:cNvPr>
          <p:cNvSpPr/>
          <p:nvPr/>
        </p:nvSpPr>
        <p:spPr>
          <a:xfrm>
            <a:off x="1479390" y="3429000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737437C-1CF7-4DFA-9A56-64EA1A090E49}"/>
              </a:ext>
            </a:extLst>
          </p:cNvPr>
          <p:cNvSpPr/>
          <p:nvPr/>
        </p:nvSpPr>
        <p:spPr>
          <a:xfrm>
            <a:off x="2649277" y="3429000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631DCAB-A0F3-4347-9F53-62969DEFF08E}"/>
              </a:ext>
            </a:extLst>
          </p:cNvPr>
          <p:cNvSpPr/>
          <p:nvPr/>
        </p:nvSpPr>
        <p:spPr>
          <a:xfrm>
            <a:off x="4281130" y="3431045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EF9C169-B00F-4C97-A979-54775CEBACFC}"/>
              </a:ext>
            </a:extLst>
          </p:cNvPr>
          <p:cNvSpPr/>
          <p:nvPr/>
        </p:nvSpPr>
        <p:spPr>
          <a:xfrm>
            <a:off x="6491277" y="3435498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A05AAF4-1A63-490E-A1A2-050AE3DFEFD4}"/>
              </a:ext>
            </a:extLst>
          </p:cNvPr>
          <p:cNvSpPr/>
          <p:nvPr/>
        </p:nvSpPr>
        <p:spPr>
          <a:xfrm>
            <a:off x="2896601" y="2819680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8E9D588-B5E2-4283-AF45-92FCD59187E2}"/>
              </a:ext>
            </a:extLst>
          </p:cNvPr>
          <p:cNvSpPr/>
          <p:nvPr/>
        </p:nvSpPr>
        <p:spPr>
          <a:xfrm>
            <a:off x="1681587" y="2819680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497EA5F-3415-4A01-81C6-A245B2B3D1CF}"/>
              </a:ext>
            </a:extLst>
          </p:cNvPr>
          <p:cNvSpPr/>
          <p:nvPr/>
        </p:nvSpPr>
        <p:spPr>
          <a:xfrm>
            <a:off x="4628503" y="2819680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BE28BD2-A43B-41AE-AAFC-C921AD18AE35}"/>
              </a:ext>
            </a:extLst>
          </p:cNvPr>
          <p:cNvSpPr/>
          <p:nvPr/>
        </p:nvSpPr>
        <p:spPr>
          <a:xfrm>
            <a:off x="6586280" y="2821724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EECDC3-E48E-4E3E-A8ED-CBB774CCF0DE}"/>
              </a:ext>
            </a:extLst>
          </p:cNvPr>
          <p:cNvSpPr/>
          <p:nvPr/>
        </p:nvSpPr>
        <p:spPr>
          <a:xfrm>
            <a:off x="4849141" y="2264319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4BC1AE8-0159-4FF4-A0CB-99478B84D256}"/>
              </a:ext>
            </a:extLst>
          </p:cNvPr>
          <p:cNvSpPr txBox="1"/>
          <p:nvPr/>
        </p:nvSpPr>
        <p:spPr>
          <a:xfrm>
            <a:off x="7399653" y="3506756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FF7A312-F029-4BB7-9DAD-A577F28ABCD3}"/>
              </a:ext>
            </a:extLst>
          </p:cNvPr>
          <p:cNvSpPr/>
          <p:nvPr/>
        </p:nvSpPr>
        <p:spPr>
          <a:xfrm>
            <a:off x="3027008" y="2280699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5465B40-F375-4E01-AF6B-B8A29FD54CB7}"/>
              </a:ext>
            </a:extLst>
          </p:cNvPr>
          <p:cNvSpPr/>
          <p:nvPr/>
        </p:nvSpPr>
        <p:spPr>
          <a:xfrm>
            <a:off x="6818212" y="2264222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24BEFBE-D526-4CD0-8B7B-55FB00AC48BF}"/>
              </a:ext>
            </a:extLst>
          </p:cNvPr>
          <p:cNvSpPr/>
          <p:nvPr/>
        </p:nvSpPr>
        <p:spPr>
          <a:xfrm>
            <a:off x="7218842" y="1732941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3042DD-C489-4FA3-BB7C-C2F3021924E2}"/>
              </a:ext>
            </a:extLst>
          </p:cNvPr>
          <p:cNvSpPr txBox="1"/>
          <p:nvPr/>
        </p:nvSpPr>
        <p:spPr>
          <a:xfrm>
            <a:off x="833297" y="3501667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B6D23AC-FE7B-4735-B5A6-95BBDEBC4E30}"/>
              </a:ext>
            </a:extLst>
          </p:cNvPr>
          <p:cNvSpPr txBox="1"/>
          <p:nvPr/>
        </p:nvSpPr>
        <p:spPr>
          <a:xfrm>
            <a:off x="833297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34441A7-D70C-45EC-B3FB-1F135F694165}"/>
              </a:ext>
            </a:extLst>
          </p:cNvPr>
          <p:cNvSpPr txBox="1"/>
          <p:nvPr/>
        </p:nvSpPr>
        <p:spPr>
          <a:xfrm>
            <a:off x="833297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2D2071A-739F-4F48-91CA-1015C262841E}"/>
              </a:ext>
            </a:extLst>
          </p:cNvPr>
          <p:cNvSpPr txBox="1"/>
          <p:nvPr/>
        </p:nvSpPr>
        <p:spPr>
          <a:xfrm>
            <a:off x="833297" y="162541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44E34BC-D153-4E2E-9394-4DA82E1ECE48}"/>
              </a:ext>
            </a:extLst>
          </p:cNvPr>
          <p:cNvSpPr txBox="1"/>
          <p:nvPr/>
        </p:nvSpPr>
        <p:spPr>
          <a:xfrm>
            <a:off x="833297" y="4796736"/>
            <a:ext cx="10224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Mỗi hình sẽ tăng thêm 1 hộp theo hàng ngang và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giảm</a:t>
            </a:r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  1 hàng theo hàng dọc. Vậy hình D sẽ có 10 hộp.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CC83A8-3174-4613-96FF-CEC070636CBD}"/>
              </a:ext>
            </a:extLst>
          </p:cNvPr>
          <p:cNvSpPr txBox="1"/>
          <p:nvPr/>
        </p:nvSpPr>
        <p:spPr>
          <a:xfrm>
            <a:off x="7399653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DF16937-3DD4-4972-A4CF-DD5B1B53D810}"/>
              </a:ext>
            </a:extLst>
          </p:cNvPr>
          <p:cNvSpPr txBox="1"/>
          <p:nvPr/>
        </p:nvSpPr>
        <p:spPr>
          <a:xfrm>
            <a:off x="7407809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8773AAD-55E3-42A0-903D-2C7928AC2A2F}"/>
              </a:ext>
            </a:extLst>
          </p:cNvPr>
          <p:cNvSpPr txBox="1"/>
          <p:nvPr/>
        </p:nvSpPr>
        <p:spPr>
          <a:xfrm>
            <a:off x="7380154" y="160990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12305 0.003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12331 0.00162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2266 -0.0002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2539 0.00209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81" grpId="0" animBg="1"/>
      <p:bldP spid="81" grpId="2" animBg="1"/>
      <p:bldP spid="70" grpId="0" animBg="1"/>
      <p:bldP spid="70" grpId="1" animBg="1"/>
      <p:bldP spid="71" grpId="0" animBg="1"/>
      <p:bldP spid="71" grpId="1" animBg="1"/>
      <p:bldP spid="75" grpId="0" animBg="1"/>
      <p:bldP spid="75" grpId="1" animBg="1"/>
      <p:bldP spid="16" grpId="0" animBg="1"/>
      <p:bldP spid="76" grpId="0" animBg="1"/>
      <p:bldP spid="78" grpId="0" animBg="1"/>
      <p:bldP spid="79" grpId="0" animBg="1"/>
      <p:bldP spid="80" grpId="0"/>
      <p:bldP spid="82" grpId="0" animBg="1"/>
      <p:bldP spid="82" grpId="2" animBg="1"/>
      <p:bldP spid="84" grpId="0" animBg="1"/>
      <p:bldP spid="84" grpId="2" animBg="1"/>
      <p:bldP spid="85" grpId="0" animBg="1"/>
      <p:bldP spid="85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2950</TotalTime>
  <Words>261</Words>
  <Application>Microsoft Office PowerPoint</Application>
  <PresentationFormat>Widescreen</PresentationFormat>
  <Paragraphs>81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.VnBlack</vt:lpstr>
      <vt:lpstr>Arial</vt:lpstr>
      <vt:lpstr>Calibri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Y</cp:lastModifiedBy>
  <cp:revision>226</cp:revision>
  <dcterms:created xsi:type="dcterms:W3CDTF">2021-06-02T01:34:28Z</dcterms:created>
  <dcterms:modified xsi:type="dcterms:W3CDTF">2025-04-05T14:28:10Z</dcterms:modified>
</cp:coreProperties>
</file>