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15" r:id="rId2"/>
    <p:sldId id="257" r:id="rId3"/>
    <p:sldId id="258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310" r:id="rId16"/>
    <p:sldId id="313" r:id="rId17"/>
    <p:sldId id="314" r:id="rId18"/>
    <p:sldId id="312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32" y="53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8497A-F596-4327-9C83-34434D9A47E3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9A41E-6330-4B88-97A9-B48B5D6ED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4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9A41E-6330-4B88-97A9-B48B5D6EDE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8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D29C736-A393-4174-8841-B8394854C417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wa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wa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.gif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655E7-2BCD-4E8C-B789-9B759CBD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>
            <a:extLst>
              <a:ext uri="{FF2B5EF4-FFF2-40B4-BE49-F238E27FC236}">
                <a16:creationId xmlns:a16="http://schemas.microsoft.com/office/drawing/2014/main" id="{92FE8BA4-D5E2-185A-7DC2-3EFC2D438081}"/>
              </a:ext>
            </a:extLst>
          </p:cNvPr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84421" y="86940"/>
            <a:ext cx="10870739" cy="6870569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>
            <a:extLst>
              <a:ext uri="{FF2B5EF4-FFF2-40B4-BE49-F238E27FC236}">
                <a16:creationId xmlns:a16="http://schemas.microsoft.com/office/drawing/2014/main" id="{FE7855F2-68E0-7B22-A0DE-3FDAD0C84203}"/>
              </a:ext>
            </a:extLst>
          </p:cNvPr>
          <p:cNvPicPr/>
          <p:nvPr/>
        </p:nvPicPr>
        <p:blipFill>
          <a:blip r:embed="rId4">
            <a:lum contrast="40000"/>
          </a:blip>
          <a:stretch/>
        </p:blipFill>
        <p:spPr>
          <a:xfrm>
            <a:off x="428500" y="1344502"/>
            <a:ext cx="10215720" cy="4306086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>
            <a:extLst>
              <a:ext uri="{FF2B5EF4-FFF2-40B4-BE49-F238E27FC236}">
                <a16:creationId xmlns:a16="http://schemas.microsoft.com/office/drawing/2014/main" id="{B013BB3B-3595-4941-4042-ABE74426B7C5}"/>
              </a:ext>
            </a:extLst>
          </p:cNvPr>
          <p:cNvSpPr/>
          <p:nvPr/>
        </p:nvSpPr>
        <p:spPr>
          <a:xfrm>
            <a:off x="2128680" y="1515960"/>
            <a:ext cx="6558120" cy="484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err="1">
                <a:latin typeface="Times New Roman"/>
                <a:ea typeface="Times New Roman"/>
              </a:rPr>
              <a:t>Ôn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tập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bài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hát</a:t>
            </a:r>
            <a:r>
              <a:rPr lang="en-US" sz="2400" b="1" strike="noStrike" spc="-1" dirty="0">
                <a:latin typeface="Times New Roman"/>
                <a:ea typeface="Times New Roman"/>
              </a:rPr>
              <a:t>: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Xúc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xắc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xúc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xẻ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endParaRPr lang="en-US" sz="2400" b="0" strike="noStrike" spc="-1" dirty="0">
              <a:latin typeface="Times New Roman"/>
            </a:endParaRPr>
          </a:p>
        </p:txBody>
      </p:sp>
      <p:pic>
        <p:nvPicPr>
          <p:cNvPr id="282" name="Picture 8" descr="000o">
            <a:extLst>
              <a:ext uri="{FF2B5EF4-FFF2-40B4-BE49-F238E27FC236}">
                <a16:creationId xmlns:a16="http://schemas.microsoft.com/office/drawing/2014/main" id="{190A1055-0141-54C0-E859-CB7F2ED259D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57240" y="-145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>
            <a:extLst>
              <a:ext uri="{FF2B5EF4-FFF2-40B4-BE49-F238E27FC236}">
                <a16:creationId xmlns:a16="http://schemas.microsoft.com/office/drawing/2014/main" id="{675F9380-97D8-3362-BC3B-CF3A8AD5D72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>
            <a:extLst>
              <a:ext uri="{FF2B5EF4-FFF2-40B4-BE49-F238E27FC236}">
                <a16:creationId xmlns:a16="http://schemas.microsoft.com/office/drawing/2014/main" id="{2FF503E8-8CD0-9125-55DE-DF558A374FDD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>
            <a:extLst>
              <a:ext uri="{FF2B5EF4-FFF2-40B4-BE49-F238E27FC236}">
                <a16:creationId xmlns:a16="http://schemas.microsoft.com/office/drawing/2014/main" id="{6B62052F-3602-3675-E14A-5BE4A04224D3}"/>
              </a:ext>
            </a:extLst>
          </p:cNvPr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>
            <a:extLst>
              <a:ext uri="{FF2B5EF4-FFF2-40B4-BE49-F238E27FC236}">
                <a16:creationId xmlns:a16="http://schemas.microsoft.com/office/drawing/2014/main" id="{A6DF2FCD-4704-ADF6-0B55-ACA1B59C412D}"/>
              </a:ext>
            </a:extLst>
          </p:cNvPr>
          <p:cNvSpPr/>
          <p:nvPr/>
        </p:nvSpPr>
        <p:spPr>
          <a:xfrm>
            <a:off x="428500" y="367130"/>
            <a:ext cx="9415440" cy="977372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latin typeface="Times New Roman"/>
              </a:rPr>
              <a:t>ỦY BAN </a:t>
            </a:r>
            <a:r>
              <a:rPr lang="en-US" sz="2800" b="1" spc="-1" dirty="0">
                <a:latin typeface="Times New Roman"/>
              </a:rPr>
              <a:t>NHÂN DÂN QUẬN HỒNG BÀNG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latin typeface="Times New Roman"/>
              </a:rPr>
              <a:t>TRƯỜNG TIỂU HỌC AN HỒNG</a:t>
            </a:r>
            <a:endParaRPr lang="en-US" sz="2800" b="0" strike="noStrike" spc="-1" dirty="0">
              <a:latin typeface="Times New Roman"/>
            </a:endParaRPr>
          </a:p>
        </p:txBody>
      </p:sp>
      <p:sp>
        <p:nvSpPr>
          <p:cNvPr id="287" name="Text Box 10">
            <a:extLst>
              <a:ext uri="{FF2B5EF4-FFF2-40B4-BE49-F238E27FC236}">
                <a16:creationId xmlns:a16="http://schemas.microsoft.com/office/drawing/2014/main" id="{EC7B6C78-E99C-DE76-1E6B-2E8CFB6C8A77}"/>
              </a:ext>
            </a:extLst>
          </p:cNvPr>
          <p:cNvSpPr/>
          <p:nvPr/>
        </p:nvSpPr>
        <p:spPr>
          <a:xfrm>
            <a:off x="328580" y="2000160"/>
            <a:ext cx="7672420" cy="484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</a:rPr>
              <a:t>Vận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</a:rPr>
              <a:t>dụng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</a:rPr>
              <a:t>sáng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</a:rPr>
              <a:t>tạo</a:t>
            </a:r>
            <a:r>
              <a:rPr lang="en-US" sz="2400" b="1" strike="noStrike" spc="-1" dirty="0">
                <a:solidFill>
                  <a:srgbClr val="000000"/>
                </a:solidFill>
                <a:latin typeface="Times New Roman"/>
              </a:rPr>
              <a:t>: Dài - </a:t>
            </a: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</a:rPr>
              <a:t>Ngắn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>
            <a:extLst>
              <a:ext uri="{FF2B5EF4-FFF2-40B4-BE49-F238E27FC236}">
                <a16:creationId xmlns:a16="http://schemas.microsoft.com/office/drawing/2014/main" id="{A6B2B294-28B2-8732-F6CB-05B8FE9F9749}"/>
              </a:ext>
            </a:extLst>
          </p:cNvPr>
          <p:cNvSpPr/>
          <p:nvPr/>
        </p:nvSpPr>
        <p:spPr>
          <a:xfrm>
            <a:off x="2130480" y="2571840"/>
            <a:ext cx="5108520" cy="484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err="1">
                <a:latin typeface="Times New Roman"/>
                <a:ea typeface="Times New Roman"/>
              </a:rPr>
              <a:t>Giáo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viên</a:t>
            </a:r>
            <a:r>
              <a:rPr lang="en-US" sz="2400" b="1" strike="noStrike" spc="-1" dirty="0">
                <a:latin typeface="Times New Roman"/>
                <a:ea typeface="Times New Roman"/>
              </a:rPr>
              <a:t>: Vũ Thị </a:t>
            </a:r>
            <a:r>
              <a:rPr lang="en-US" sz="2400" b="1" spc="-1" dirty="0" err="1">
                <a:latin typeface="Times New Roman"/>
                <a:ea typeface="Times New Roman"/>
              </a:rPr>
              <a:t>H</a:t>
            </a:r>
            <a:r>
              <a:rPr lang="en-US" sz="2400" b="1" strike="noStrike" spc="-1" dirty="0" err="1">
                <a:latin typeface="Times New Roman"/>
                <a:ea typeface="Times New Roman"/>
              </a:rPr>
              <a:t>uyền</a:t>
            </a:r>
            <a:r>
              <a:rPr lang="en-US" sz="2400" b="1" strike="noStrike" spc="-1" dirty="0">
                <a:latin typeface="Times New Roman"/>
                <a:ea typeface="Times New Roman"/>
              </a:rPr>
              <a:t> Trang</a:t>
            </a:r>
            <a:endParaRPr lang="en-US" sz="2400" b="0" strike="noStrike" spc="-1" dirty="0">
              <a:latin typeface="Times New Roman"/>
            </a:endParaRPr>
          </a:p>
        </p:txBody>
      </p:sp>
      <p:sp>
        <p:nvSpPr>
          <p:cNvPr id="289" name="Text Box 10">
            <a:extLst>
              <a:ext uri="{FF2B5EF4-FFF2-40B4-BE49-F238E27FC236}">
                <a16:creationId xmlns:a16="http://schemas.microsoft.com/office/drawing/2014/main" id="{277F162D-8F7D-CCCC-5907-EEEA756EEDB0}"/>
              </a:ext>
            </a:extLst>
          </p:cNvPr>
          <p:cNvSpPr/>
          <p:nvPr/>
        </p:nvSpPr>
        <p:spPr>
          <a:xfrm>
            <a:off x="552162" y="2990880"/>
            <a:ext cx="4629438" cy="48493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 dirty="0" err="1">
                <a:solidFill>
                  <a:srgbClr val="000000"/>
                </a:solidFill>
                <a:latin typeface="Times New Roman"/>
              </a:rPr>
              <a:t>Lớp</a:t>
            </a:r>
            <a:r>
              <a:rPr lang="en-US" sz="2400" b="1" spc="-1" dirty="0">
                <a:solidFill>
                  <a:srgbClr val="000000"/>
                </a:solidFill>
                <a:latin typeface="Times New Roman"/>
              </a:rPr>
              <a:t>: 1A1</a:t>
            </a:r>
            <a:endParaRPr lang="en-US" sz="2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85291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63" name="Rectangle 1"/>
          <p:cNvSpPr/>
          <p:nvPr/>
        </p:nvSpPr>
        <p:spPr>
          <a:xfrm>
            <a:off x="1311840" y="2428920"/>
            <a:ext cx="792828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MINH HỌA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3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0" name="Rectangle 7"/>
          <p:cNvSpPr/>
          <p:nvPr/>
        </p:nvSpPr>
        <p:spPr>
          <a:xfrm>
            <a:off x="-299880" y="249120"/>
            <a:ext cx="59292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2727" r="6619" b="44967"/>
          <a:stretch/>
        </p:blipFill>
        <p:spPr>
          <a:xfrm>
            <a:off x="471600" y="1928880"/>
            <a:ext cx="9858240" cy="3714840"/>
          </a:xfrm>
          <a:prstGeom prst="rect">
            <a:avLst/>
          </a:prstGeom>
          <a:ln w="0">
            <a:noFill/>
          </a:ln>
        </p:spPr>
      </p:pic>
      <p:sp>
        <p:nvSpPr>
          <p:cNvPr id="272" name="Rectangle 7"/>
          <p:cNvSpPr/>
          <p:nvPr/>
        </p:nvSpPr>
        <p:spPr>
          <a:xfrm>
            <a:off x="2486160" y="1143000"/>
            <a:ext cx="592920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74" name="Rectangle 7"/>
          <p:cNvSpPr/>
          <p:nvPr/>
        </p:nvSpPr>
        <p:spPr>
          <a:xfrm>
            <a:off x="-299880" y="71280"/>
            <a:ext cx="592920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strike="noStrike" spc="-1" dirty="0">
                <a:solidFill>
                  <a:srgbClr val="FFFFFF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FFFF00"/>
                </a:solidFill>
                <a:latin typeface="Times New Roman"/>
                <a:ea typeface="Times New Roman"/>
              </a:rPr>
              <a:t>DÀI - NGẮN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30000"/>
          </a:blip>
          <a:srcRect l="7925" t="6570" r="56972" b="49989"/>
          <a:stretch/>
        </p:blipFill>
        <p:spPr>
          <a:xfrm>
            <a:off x="557280" y="1071720"/>
            <a:ext cx="4714920" cy="285732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9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76093" r="12810" b="737"/>
          <a:stretch/>
        </p:blipFill>
        <p:spPr>
          <a:xfrm>
            <a:off x="5700600" y="4286160"/>
            <a:ext cx="4643640" cy="114300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10" descr="D:\GIÁO ÁN 1 2020-2021\HÌNH SOẠN GIÁO ÁN\Vận dụng sáng tạo\Dài ngắn\Dài ngắn - Copy (3).jpg"/>
          <p:cNvPicPr/>
          <p:nvPr/>
        </p:nvPicPr>
        <p:blipFill>
          <a:blip r:embed="rId3">
            <a:lum contrast="10000"/>
          </a:blip>
          <a:srcRect l="13591" t="54362" r="43387" b="23914"/>
          <a:stretch/>
        </p:blipFill>
        <p:spPr>
          <a:xfrm>
            <a:off x="1200240" y="4214880"/>
            <a:ext cx="3143160" cy="107136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11" descr="D:\GIÁO ÁN 1 2020-2021\HÌNH SOẠN GIÁO ÁN\Vận dụng sáng tạo\Dài ngắn\Dài ngắn - Copy (3).jpg"/>
          <p:cNvPicPr/>
          <p:nvPr/>
        </p:nvPicPr>
        <p:blipFill>
          <a:blip r:embed="rId3">
            <a:lum contrast="20000"/>
          </a:blip>
          <a:srcRect l="43033" t="6570" r="6328" b="45646"/>
          <a:stretch/>
        </p:blipFill>
        <p:spPr>
          <a:xfrm>
            <a:off x="5308336" y="1149645"/>
            <a:ext cx="5214960" cy="3071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772817"/>
            <a:ext cx="9906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4205387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1772817"/>
            <a:ext cx="982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205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14352-FDD2-E0AF-C5BB-36C9E905B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07E645-5F54-7CD7-0B4A-B16D9EBB9FE9}"/>
              </a:ext>
            </a:extLst>
          </p:cNvPr>
          <p:cNvSpPr/>
          <p:nvPr/>
        </p:nvSpPr>
        <p:spPr>
          <a:xfrm>
            <a:off x="838200" y="1772817"/>
            <a:ext cx="9829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?Em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âm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thanh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dài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ngắn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n-US" sz="40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4000" b="0" strike="noStrike" spc="-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6387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18360-5DA4-5595-AE9C-4FA80EA28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5DE8D2-EF56-106F-53CE-874A88AAA3CF}"/>
              </a:ext>
            </a:extLst>
          </p:cNvPr>
          <p:cNvSpPr/>
          <p:nvPr/>
        </p:nvSpPr>
        <p:spPr>
          <a:xfrm>
            <a:off x="914400" y="685800"/>
            <a:ext cx="9753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xịch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xịch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xịch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Ò </a:t>
            </a:r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o.....................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Chíp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chíp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chíp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Bíp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bíp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bíp</a:t>
            </a:r>
            <a:r>
              <a:rPr lang="es-E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894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772817"/>
            <a:ext cx="9982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Liên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hệ</a:t>
            </a:r>
            <a:r>
              <a:rPr lang="es-E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giáo</a:t>
            </a:r>
            <a:r>
              <a:rPr lang="es-E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latin typeface="Times New Roman" panose="02020603050405020304" pitchFamily="18" charset="0"/>
                <a:ea typeface="Arial" panose="020B0604020202020204" pitchFamily="34" charset="0"/>
              </a:rPr>
              <a:t>dục</a:t>
            </a:r>
            <a:r>
              <a:rPr lang="es-ES" sz="2800" kern="0" dirty="0"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tố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dài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-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ngắn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âm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thanh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rất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nhiều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cuộc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em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lắng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nghe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mọi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âm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thanh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quanh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hiểu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cảm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âm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nhạc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cũng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vậy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tố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dài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ngắn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vai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trọng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nhạc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tính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chất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âm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nhạc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s-ES" sz="2800" kern="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nhau</a:t>
            </a:r>
            <a:r>
              <a:rPr lang="es-ES" sz="2800" kern="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685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 dirty="0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giai điệu đoán tên bài hát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2000" y="1546920"/>
                    <a:ext cx="181080" cy="100080"/>
                    <a:chOff x="9162000" y="1546920"/>
                    <a:chExt cx="181080" cy="10008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2000" y="1546920"/>
                      <a:ext cx="18108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6760" y="1564560"/>
                      <a:ext cx="15156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2000" y="1546920"/>
                    <a:ext cx="199440" cy="100080"/>
                    <a:chOff x="8802000" y="1546920"/>
                    <a:chExt cx="199440" cy="10008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2000" y="1546920"/>
                      <a:ext cx="19944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0720" y="1564560"/>
                      <a:ext cx="1620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8800" y="1546920"/>
                    <a:ext cx="178200" cy="100080"/>
                    <a:chOff x="8488800" y="1546920"/>
                    <a:chExt cx="178200" cy="1000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88800" y="1546920"/>
                      <a:ext cx="1782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3200" y="1564560"/>
                      <a:ext cx="1490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9920" y="1546920"/>
                    <a:ext cx="198000" cy="100080"/>
                    <a:chOff x="8179920" y="1546920"/>
                    <a:chExt cx="198000" cy="1000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79920" y="1546920"/>
                      <a:ext cx="19800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8280" y="1564560"/>
                      <a:ext cx="1609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60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4400" y="1546920"/>
                    <a:ext cx="183960" cy="100080"/>
                    <a:chOff x="7844400" y="1546920"/>
                    <a:chExt cx="183960" cy="1000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4400" y="1546920"/>
                      <a:ext cx="183960" cy="1000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9160" y="1564560"/>
                      <a:ext cx="15408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8520" y="1544760"/>
                    <a:ext cx="212760" cy="101880"/>
                    <a:chOff x="7508520" y="1544760"/>
                    <a:chExt cx="21276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08520" y="1544760"/>
                      <a:ext cx="2127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7960" y="1562760"/>
                      <a:ext cx="172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24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9920" y="1544760"/>
                    <a:ext cx="169920" cy="101880"/>
                    <a:chOff x="71899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899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32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5400" y="1544760"/>
                    <a:ext cx="166320" cy="101880"/>
                    <a:chOff x="68454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54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05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9040" y="1544760"/>
                    <a:ext cx="204480" cy="101880"/>
                    <a:chOff x="6539040" y="1544760"/>
                    <a:chExt cx="20448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39040" y="1544760"/>
                      <a:ext cx="204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488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7400" y="1544760"/>
                    <a:ext cx="222120" cy="101880"/>
                    <a:chOff x="6197400" y="1544760"/>
                    <a:chExt cx="2221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7400" y="1544760"/>
                      <a:ext cx="2221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7200" y="1562760"/>
                      <a:ext cx="180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6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5200" y="1544760"/>
                    <a:ext cx="217440" cy="101880"/>
                    <a:chOff x="5875200" y="1544760"/>
                    <a:chExt cx="2174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5200" y="1544760"/>
                      <a:ext cx="2174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1760" y="1562760"/>
                      <a:ext cx="1818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19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5120"/>
                    <a:ext cx="218160" cy="101160"/>
                    <a:chOff x="5598720" y="1545120"/>
                    <a:chExt cx="218160" cy="1011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5120"/>
                      <a:ext cx="2181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2760"/>
                      <a:ext cx="177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28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4160" y="1545120"/>
                    <a:ext cx="201600" cy="101160"/>
                    <a:chOff x="5294160" y="1545120"/>
                    <a:chExt cx="201600" cy="1011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416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0720" y="1562760"/>
                      <a:ext cx="168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340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5560" y="1545120"/>
                    <a:ext cx="185760" cy="101160"/>
                    <a:chOff x="4975560" y="1545120"/>
                    <a:chExt cx="185760" cy="1011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5560" y="1545120"/>
                      <a:ext cx="18576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2840" y="1562760"/>
                      <a:ext cx="1508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1840" y="1545120"/>
                    <a:ext cx="194040" cy="101160"/>
                    <a:chOff x="4641840" y="1545120"/>
                    <a:chExt cx="194040" cy="1011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1840" y="1545120"/>
                      <a:ext cx="19404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7320" y="1562760"/>
                      <a:ext cx="1623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364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0640" y="1545120"/>
                    <a:ext cx="201600" cy="101160"/>
                    <a:chOff x="4310640" y="1545120"/>
                    <a:chExt cx="201600" cy="1011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0640" y="1545120"/>
                      <a:ext cx="201600" cy="101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9360" y="1562760"/>
                      <a:ext cx="16380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8680" cy="31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9240" y="1543320"/>
                    <a:ext cx="180000" cy="102960"/>
                    <a:chOff x="3999240" y="1543320"/>
                    <a:chExt cx="18000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99924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3640" y="1560960"/>
                      <a:ext cx="150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11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7880" y="1543320"/>
                    <a:ext cx="204480" cy="102960"/>
                    <a:chOff x="3647880" y="1543320"/>
                    <a:chExt cx="20448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47880" y="1543320"/>
                      <a:ext cx="204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6600" y="1560960"/>
                      <a:ext cx="165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7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8920" y="1543320"/>
                    <a:ext cx="199440" cy="102960"/>
                    <a:chOff x="3328920" y="1543320"/>
                    <a:chExt cx="1994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28920" y="1543320"/>
                      <a:ext cx="1994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4400" y="1560960"/>
                      <a:ext cx="166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7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6800" y="1543320"/>
                    <a:ext cx="184680" cy="102960"/>
                    <a:chOff x="3016800" y="1543320"/>
                    <a:chExt cx="1846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1680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336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7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9280" y="1543320"/>
                    <a:ext cx="178200" cy="102960"/>
                    <a:chOff x="2699280" y="1543320"/>
                    <a:chExt cx="17820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699280" y="1543320"/>
                      <a:ext cx="1782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2960" y="1560960"/>
                      <a:ext cx="1490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0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0880" y="1543320"/>
                    <a:ext cx="189720" cy="102960"/>
                    <a:chOff x="2360880" y="1543320"/>
                    <a:chExt cx="1897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0880" y="1543320"/>
                      <a:ext cx="1897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7800" y="1560960"/>
                      <a:ext cx="1540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27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3"/>
          <p:cNvSpPr/>
          <p:nvPr/>
        </p:nvSpPr>
        <p:spPr>
          <a:xfrm>
            <a:off x="3414600" y="2500200"/>
            <a:ext cx="5429520" cy="4287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104"/>
          <p:cNvSpPr/>
          <p:nvPr/>
        </p:nvSpPr>
        <p:spPr>
          <a:xfrm>
            <a:off x="2414520" y="4429080"/>
            <a:ext cx="6572160" cy="2858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3" name="Picture 2"/>
          <p:cNvPicPr/>
          <p:nvPr/>
        </p:nvPicPr>
        <p:blipFill>
          <a:blip r:embed="rId16"/>
          <a:stretch/>
        </p:blipFill>
        <p:spPr>
          <a:xfrm>
            <a:off x="1797120" y="1500120"/>
            <a:ext cx="3760560" cy="207180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3"/>
          <p:cNvPicPr/>
          <p:nvPr/>
        </p:nvPicPr>
        <p:blipFill>
          <a:blip r:embed="rId17"/>
          <a:stretch/>
        </p:blipFill>
        <p:spPr>
          <a:xfrm>
            <a:off x="5486400" y="1500120"/>
            <a:ext cx="3938760" cy="207180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2" descr="D:\GIÁO ÁN 1 2020-2021\HÌNH SOẠN GIÁO ÁN\Học hát\Xuc xac xúc xe\4.png"/>
          <p:cNvPicPr/>
          <p:nvPr/>
        </p:nvPicPr>
        <p:blipFill>
          <a:blip r:embed="rId18"/>
          <a:stretch/>
        </p:blipFill>
        <p:spPr>
          <a:xfrm>
            <a:off x="1795320" y="3571920"/>
            <a:ext cx="3691080" cy="192888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3" descr="D:\GIÁO ÁN 1 2020-2021\HÌNH SOẠN GIÁO ÁN\Học hát\Xuc xac xúc xe\2.png"/>
          <p:cNvPicPr/>
          <p:nvPr/>
        </p:nvPicPr>
        <p:blipFill>
          <a:blip r:embed="rId19"/>
          <a:stretch/>
        </p:blipFill>
        <p:spPr>
          <a:xfrm>
            <a:off x="5486400" y="3571920"/>
            <a:ext cx="3935520" cy="1928880"/>
          </a:xfrm>
          <a:prstGeom prst="rect">
            <a:avLst/>
          </a:prstGeom>
          <a:ln w="0"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750197" y="4089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37" descr="D:\GIÁO ÁN 1 2020-2021\HÌNH SOẠN GIÁO ÁN\Học hát\Xuc xac xúc xe\4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00080"/>
            <a:ext cx="10215720" cy="4619520"/>
          </a:xfrm>
          <a:prstGeom prst="rect">
            <a:avLst/>
          </a:prstGeom>
          <a:ln w="0">
            <a:noFill/>
          </a:ln>
        </p:spPr>
      </p:pic>
      <p:sp>
        <p:nvSpPr>
          <p:cNvPr id="281" name="Text Box 9"/>
          <p:cNvSpPr/>
          <p:nvPr/>
        </p:nvSpPr>
        <p:spPr>
          <a:xfrm>
            <a:off x="2128680" y="1515960"/>
            <a:ext cx="257184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6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Tiết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7" name="Text Box 10"/>
          <p:cNvSpPr/>
          <p:nvPr/>
        </p:nvSpPr>
        <p:spPr>
          <a:xfrm>
            <a:off x="3343320" y="2000160"/>
            <a:ext cx="41432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XÚC XẮC XÚC XẺ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Text Box 9"/>
          <p:cNvSpPr/>
          <p:nvPr/>
        </p:nvSpPr>
        <p:spPr>
          <a:xfrm>
            <a:off x="2130480" y="2571840"/>
            <a:ext cx="31417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9" name="Text Box 10"/>
          <p:cNvSpPr/>
          <p:nvPr/>
        </p:nvSpPr>
        <p:spPr>
          <a:xfrm>
            <a:off x="2914560" y="299088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000000"/>
                </a:solidFill>
                <a:latin typeface="Times New Roman"/>
              </a:rPr>
              <a:t>DÀI - NGẮN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21" name="Rectangle 1"/>
          <p:cNvSpPr/>
          <p:nvPr/>
        </p:nvSpPr>
        <p:spPr>
          <a:xfrm>
            <a:off x="1077304" y="2057400"/>
            <a:ext cx="8276390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1430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058240" y="350028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986600" y="49291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2914560" y="21891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377208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6700680" y="21747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7558200" y="218124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914400" y="35463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343480" y="361800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86520" y="357192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43120" y="5008680"/>
            <a:ext cx="653760" cy="42516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97496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5843520" y="49942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904080" y="5000760"/>
            <a:ext cx="654120" cy="42516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831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1832040" y="642456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han.png"/>
          <p:cNvPicPr/>
          <p:nvPr/>
        </p:nvPicPr>
        <p:blipFill>
          <a:blip r:embed="rId6"/>
          <a:stretch/>
        </p:blipFill>
        <p:spPr>
          <a:xfrm>
            <a:off x="4772160" y="6440400"/>
            <a:ext cx="653760" cy="42552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han.png"/>
          <p:cNvPicPr/>
          <p:nvPr/>
        </p:nvPicPr>
        <p:blipFill>
          <a:blip r:embed="rId7"/>
          <a:stretch/>
        </p:blipFill>
        <p:spPr>
          <a:xfrm>
            <a:off x="6546960" y="6432480"/>
            <a:ext cx="654120" cy="425520"/>
          </a:xfrm>
          <a:prstGeom prst="rect">
            <a:avLst/>
          </a:prstGeom>
          <a:ln w="0">
            <a:noFill/>
          </a:ln>
        </p:spPr>
      </p:pic>
      <p:pic>
        <p:nvPicPr>
          <p:cNvPr id="2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52" name="Rectangle 1"/>
          <p:cNvSpPr/>
          <p:nvPr/>
        </p:nvSpPr>
        <p:spPr>
          <a:xfrm>
            <a:off x="1733400" y="2714760"/>
            <a:ext cx="7461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THEO SẮC THÁI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TO - NHỎ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2"/>
          <p:cNvPicPr/>
          <p:nvPr/>
        </p:nvPicPr>
        <p:blipFill>
          <a:blip r:embed="rId4"/>
          <a:stretch/>
        </p:blipFill>
        <p:spPr>
          <a:xfrm>
            <a:off x="0" y="17640"/>
            <a:ext cx="10972800" cy="684036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1486080" y="1857240"/>
            <a:ext cx="428400" cy="422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201240" y="1785960"/>
            <a:ext cx="531720" cy="64296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8986680" y="3143160"/>
            <a:ext cx="581040" cy="74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8" descr="Hình ảnh Loa Vector Biểu Tượng Nền Trắng, Lớn, Giọng Nói, Diễn Giả Vector  và PNG với nền trong suốt để tải xuống miễn phí"/>
          <p:cNvPicPr/>
          <p:nvPr/>
        </p:nvPicPr>
        <p:blipFill>
          <a:blip r:embed="rId5">
            <a:lum contrast="30000"/>
          </a:blip>
          <a:srcRect l="10547" t="11717" r="10937" b="10937"/>
          <a:stretch/>
        </p:blipFill>
        <p:spPr>
          <a:xfrm>
            <a:off x="9058320" y="4643280"/>
            <a:ext cx="428760" cy="422280"/>
          </a:xfrm>
          <a:prstGeom prst="rect">
            <a:avLst/>
          </a:prstGeom>
          <a:ln w="0">
            <a:noFill/>
          </a:ln>
        </p:spPr>
      </p:pic>
      <p:pic>
        <p:nvPicPr>
          <p:cNvPr id="7" name="BEAT XÚC XẮC XÚC X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0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7178</TotalTime>
  <Words>265</Words>
  <Application>Microsoft Office PowerPoint</Application>
  <PresentationFormat>Custom</PresentationFormat>
  <Paragraphs>39</Paragraphs>
  <Slides>18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QUANG</cp:lastModifiedBy>
  <cp:revision>624</cp:revision>
  <dcterms:created xsi:type="dcterms:W3CDTF">2010-04-30T20:19:48Z</dcterms:created>
  <dcterms:modified xsi:type="dcterms:W3CDTF">2025-04-03T09:42:09Z</dcterms:modified>
  <dc:language>en-US</dc:language>
</cp:coreProperties>
</file>