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720" r:id="rId4"/>
    <p:sldMasterId id="2147483732" r:id="rId5"/>
  </p:sldMasterIdLst>
  <p:notesMasterIdLst>
    <p:notesMasterId r:id="rId21"/>
  </p:notesMasterIdLst>
  <p:sldIdLst>
    <p:sldId id="315" r:id="rId6"/>
    <p:sldId id="259" r:id="rId7"/>
    <p:sldId id="284" r:id="rId8"/>
    <p:sldId id="257" r:id="rId9"/>
    <p:sldId id="285" r:id="rId10"/>
    <p:sldId id="289" r:id="rId11"/>
    <p:sldId id="286" r:id="rId12"/>
    <p:sldId id="287" r:id="rId13"/>
    <p:sldId id="292" r:id="rId14"/>
    <p:sldId id="272" r:id="rId15"/>
    <p:sldId id="293" r:id="rId16"/>
    <p:sldId id="294" r:id="rId17"/>
    <p:sldId id="295" r:id="rId18"/>
    <p:sldId id="282" r:id="rId19"/>
    <p:sldId id="283"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9D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498" y="53"/>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8B3246-DD7C-463C-8BEF-BCDC7CC89618}" type="datetimeFigureOut">
              <a:rPr lang="en-US" smtClean="0"/>
              <a:t>4/3/2025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661ABF-3971-4E26-9941-9071765770DD}" type="slidenum">
              <a:rPr lang="en-US" smtClean="0"/>
              <a:t>‹#›</a:t>
            </a:fld>
            <a:endParaRPr lang="en-US"/>
          </a:p>
        </p:txBody>
      </p:sp>
    </p:spTree>
    <p:extLst>
      <p:ext uri="{BB962C8B-B14F-4D97-AF65-F5344CB8AC3E}">
        <p14:creationId xmlns:p14="http://schemas.microsoft.com/office/powerpoint/2010/main" val="324114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E9A41E-6330-4B88-97A9-B48B5D6EDE86}" type="slidenum">
              <a:rPr lang="en-US" smtClean="0"/>
              <a:t>1</a:t>
            </a:fld>
            <a:endParaRPr lang="en-US"/>
          </a:p>
        </p:txBody>
      </p:sp>
    </p:spTree>
    <p:extLst>
      <p:ext uri="{BB962C8B-B14F-4D97-AF65-F5344CB8AC3E}">
        <p14:creationId xmlns:p14="http://schemas.microsoft.com/office/powerpoint/2010/main" val="4187285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661ABF-3971-4E26-9941-9071765770DD}" type="slidenum">
              <a:rPr lang="en-US" smtClean="0"/>
              <a:t>3</a:t>
            </a:fld>
            <a:endParaRPr lang="en-US"/>
          </a:p>
        </p:txBody>
      </p:sp>
    </p:spTree>
    <p:extLst>
      <p:ext uri="{BB962C8B-B14F-4D97-AF65-F5344CB8AC3E}">
        <p14:creationId xmlns:p14="http://schemas.microsoft.com/office/powerpoint/2010/main" val="59080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661ABF-3971-4E26-9941-9071765770DD}" type="slidenum">
              <a:rPr lang="en-US" smtClean="0"/>
              <a:t>4</a:t>
            </a:fld>
            <a:endParaRPr lang="en-US"/>
          </a:p>
        </p:txBody>
      </p:sp>
    </p:spTree>
    <p:extLst>
      <p:ext uri="{BB962C8B-B14F-4D97-AF65-F5344CB8AC3E}">
        <p14:creationId xmlns:p14="http://schemas.microsoft.com/office/powerpoint/2010/main" val="2918327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EDD629E-10BD-45C1-9C6A-589D2DD61795}"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2386663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DD629E-10BD-45C1-9C6A-589D2DD61795}"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2761913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DD629E-10BD-45C1-9C6A-589D2DD61795}"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1623812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EDD629E-10BD-45C1-9C6A-589D2DD61795}" type="datetimeFigureOut">
              <a:rPr lang="en-US">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3712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DD629E-10BD-45C1-9C6A-589D2DD61795}" type="datetimeFigureOut">
              <a:rPr lang="en-US">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9905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DD629E-10BD-45C1-9C6A-589D2DD61795}" type="datetimeFigureOut">
              <a:rPr lang="en-US">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1919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DD629E-10BD-45C1-9C6A-589D2DD61795}" type="datetimeFigureOut">
              <a:rPr lang="en-US">
                <a:solidFill>
                  <a:prstClr val="black">
                    <a:tint val="75000"/>
                  </a:prstClr>
                </a:solidFill>
              </a:rPr>
              <a:p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14827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DD629E-10BD-45C1-9C6A-589D2DD61795}" type="datetimeFigureOut">
              <a:rPr lang="en-US">
                <a:solidFill>
                  <a:prstClr val="black">
                    <a:tint val="75000"/>
                  </a:prstClr>
                </a:solidFill>
              </a:rPr>
              <a:pPr/>
              <a:t>4/3/2025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8503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DD629E-10BD-45C1-9C6A-589D2DD61795}" type="datetimeFigureOut">
              <a:rPr lang="en-US">
                <a:solidFill>
                  <a:prstClr val="black">
                    <a:tint val="75000"/>
                  </a:prstClr>
                </a:solidFill>
              </a:rPr>
              <a:pPr/>
              <a:t>4/3/2025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0490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DD629E-10BD-45C1-9C6A-589D2DD61795}" type="datetimeFigureOut">
              <a:rPr lang="en-US">
                <a:solidFill>
                  <a:prstClr val="black">
                    <a:tint val="75000"/>
                  </a:prstClr>
                </a:solidFill>
              </a:rPr>
              <a:pPr/>
              <a:t>4/3/2025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31687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DD629E-10BD-45C1-9C6A-589D2DD61795}" type="datetimeFigureOut">
              <a:rPr lang="en-US">
                <a:solidFill>
                  <a:prstClr val="black">
                    <a:tint val="75000"/>
                  </a:prstClr>
                </a:solidFill>
              </a:rPr>
              <a:p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2082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DD629E-10BD-45C1-9C6A-589D2DD61795}"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679984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DD629E-10BD-45C1-9C6A-589D2DD61795}" type="datetimeFigureOut">
              <a:rPr lang="en-US">
                <a:solidFill>
                  <a:prstClr val="black">
                    <a:tint val="75000"/>
                  </a:prstClr>
                </a:solidFill>
              </a:rPr>
              <a:p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7622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DD629E-10BD-45C1-9C6A-589D2DD61795}" type="datetimeFigureOut">
              <a:rPr lang="en-US">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7441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DD629E-10BD-45C1-9C6A-589D2DD61795}" type="datetimeFigureOut">
              <a:rPr lang="en-US">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24719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CEAD27-88DA-4343-A648-C591357880FA}"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74634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CEAD27-88DA-4343-A648-C591357880FA}"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91183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CEAD27-88DA-4343-A648-C591357880FA}"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87511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CEAD27-88DA-4343-A648-C591357880FA}" type="datetimeFigureOut">
              <a:rPr lang="en-US" smtClean="0">
                <a:solidFill>
                  <a:prstClr val="black">
                    <a:tint val="75000"/>
                  </a:prstClr>
                </a:solidFill>
              </a:rPr>
              <a:p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19529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CEAD27-88DA-4343-A648-C591357880FA}" type="datetimeFigureOut">
              <a:rPr lang="en-US" smtClean="0">
                <a:solidFill>
                  <a:prstClr val="black">
                    <a:tint val="75000"/>
                  </a:prstClr>
                </a:solidFill>
              </a:rPr>
              <a:pPr/>
              <a:t>4/3/2025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3743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CEAD27-88DA-4343-A648-C591357880FA}" type="datetimeFigureOut">
              <a:rPr lang="en-US" smtClean="0">
                <a:solidFill>
                  <a:prstClr val="black">
                    <a:tint val="75000"/>
                  </a:prstClr>
                </a:solidFill>
              </a:rPr>
              <a:pPr/>
              <a:t>4/3/2025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72585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CEAD27-88DA-4343-A648-C591357880FA}" type="datetimeFigureOut">
              <a:rPr lang="en-US" smtClean="0">
                <a:solidFill>
                  <a:prstClr val="black">
                    <a:tint val="75000"/>
                  </a:prstClr>
                </a:solidFill>
              </a:rPr>
              <a:pPr/>
              <a:t>4/3/2025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5346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DD629E-10BD-45C1-9C6A-589D2DD61795}"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22871960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CEAD27-88DA-4343-A648-C591357880FA}" type="datetimeFigureOut">
              <a:rPr lang="en-US" smtClean="0">
                <a:solidFill>
                  <a:prstClr val="black">
                    <a:tint val="75000"/>
                  </a:prstClr>
                </a:solidFill>
              </a:rPr>
              <a:p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85943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CEAD27-88DA-4343-A648-C591357880FA}" type="datetimeFigureOut">
              <a:rPr lang="en-US" smtClean="0">
                <a:solidFill>
                  <a:prstClr val="black">
                    <a:tint val="75000"/>
                  </a:prstClr>
                </a:solidFill>
              </a:rPr>
              <a:p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69788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CEAD27-88DA-4343-A648-C591357880FA}"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30050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CEAD27-88DA-4343-A648-C591357880FA}"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9371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33E29CD-CF13-4584-8CD7-08B1064F13D0}"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62809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3E29CD-CF13-4584-8CD7-08B1064F13D0}"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08318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3E29CD-CF13-4584-8CD7-08B1064F13D0}"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28868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3E29CD-CF13-4584-8CD7-08B1064F13D0}" type="datetimeFigureOut">
              <a:rPr lang="en-US" smtClean="0">
                <a:solidFill>
                  <a:prstClr val="black">
                    <a:tint val="75000"/>
                  </a:prstClr>
                </a:solidFill>
              </a:rPr>
              <a:p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22669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3E29CD-CF13-4584-8CD7-08B1064F13D0}" type="datetimeFigureOut">
              <a:rPr lang="en-US" smtClean="0">
                <a:solidFill>
                  <a:prstClr val="black">
                    <a:tint val="75000"/>
                  </a:prstClr>
                </a:solidFill>
              </a:rPr>
              <a:pPr/>
              <a:t>4/3/2025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81395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3E29CD-CF13-4584-8CD7-08B1064F13D0}" type="datetimeFigureOut">
              <a:rPr lang="en-US" smtClean="0">
                <a:solidFill>
                  <a:prstClr val="black">
                    <a:tint val="75000"/>
                  </a:prstClr>
                </a:solidFill>
              </a:rPr>
              <a:pPr/>
              <a:t>4/3/2025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5617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DD629E-10BD-45C1-9C6A-589D2DD61795}"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40935484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3E29CD-CF13-4584-8CD7-08B1064F13D0}" type="datetimeFigureOut">
              <a:rPr lang="en-US" smtClean="0">
                <a:solidFill>
                  <a:prstClr val="black">
                    <a:tint val="75000"/>
                  </a:prstClr>
                </a:solidFill>
              </a:rPr>
              <a:pPr/>
              <a:t>4/3/2025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71347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3E29CD-CF13-4584-8CD7-08B1064F13D0}" type="datetimeFigureOut">
              <a:rPr lang="en-US" smtClean="0">
                <a:solidFill>
                  <a:prstClr val="black">
                    <a:tint val="75000"/>
                  </a:prstClr>
                </a:solidFill>
              </a:rPr>
              <a:p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9317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3E29CD-CF13-4584-8CD7-08B1064F13D0}" type="datetimeFigureOut">
              <a:rPr lang="en-US" smtClean="0">
                <a:solidFill>
                  <a:prstClr val="black">
                    <a:tint val="75000"/>
                  </a:prstClr>
                </a:solidFill>
              </a:rPr>
              <a:p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60332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3E29CD-CF13-4584-8CD7-08B1064F13D0}"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57042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3E29CD-CF13-4584-8CD7-08B1064F13D0}"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992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C4AC-25A9-491E-BBD3-D3D152D58F0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8B84F6-1954-40C3-A7AF-7E2294BBB3F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CB4F6B-F893-4B93-AAD3-4FCFAFE111E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44055D8-30CC-4187-86DA-DCE85B6F255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5BC04DA-24C5-49D8-A115-4F404AFE6D8C}"/>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12379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3A36-3F20-45B0-8F59-0A175A7D3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EDCE2-0D27-4CC2-9C58-321096BD3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5E8FF-543E-4D24-A361-F07C99816BC2}"/>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6C68C3-2E4E-4FDC-8456-5122FC11FD0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40F0203-5DB1-4E1C-9543-BE2612B8D511}"/>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27787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D8FD-4D9E-40A4-9CFB-A7787B95C70D}"/>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E88001-C3EF-4B05-99E1-A25298FD04A8}"/>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34B3D1-5A64-46DB-8327-D6ECF83BD371}"/>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9AAFD04-EE1E-4EEC-828A-472CC50225C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574EB26-D95E-4BD0-B938-71E7A3609D10}"/>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60677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7B6B-8372-407F-B987-F6C1D2DC6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24B212-ED9E-4EB4-973D-D4AD680607D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EF93D0-B8D3-4E25-8FA4-852D6D11414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41E08E-E320-4178-9EE0-FD42FE9E993F}"/>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4/3/2025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EBF787D-9CF5-4F7F-8A6B-06B6F20D9E7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B87AB96-08D3-4021-A2C1-136E10A8BCEC}"/>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7858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57D9-0A70-4ECC-9E6C-BB0E45118A2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1BB4E1-F3E9-497F-B4ED-147984214123}"/>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B6B213-7731-4FDC-BA32-A68DF9A08731}"/>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86657-9EB5-4ED4-8EEE-83A31077595E}"/>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4A6765-5EB5-4FDE-91D1-632B93FB882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70E046-BD4B-46E7-A774-D802E8E55419}"/>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4/3/2025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B03A516-7FC3-4881-841E-BBE9472A2CB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7F54FED7-81AD-428E-8F0E-FCF8BA4CD76E}"/>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2598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DD629E-10BD-45C1-9C6A-589D2DD61795}" type="datetimeFigureOut">
              <a:rPr lang="en-US" smtClean="0"/>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35158785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0E8B-4FD3-4FA0-A519-2EE129645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901383-2F5E-4791-A20E-63D368F33C23}"/>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4/3/2025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2CBD843-9E63-4E24-89C2-5BC785E6D3B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CDE01F9-170C-4F29-A923-384B409BFC24}"/>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19651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BB03A2-7346-4A43-8AA7-771C023F7B5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4/3/2025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84B70C1-6F7F-493F-AB8F-5C405D6BACA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F617DE1-0DE6-4335-AEE4-263F436B0165}"/>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00493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96CF-F646-4939-A585-83B97885A8F9}"/>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C23DA7-C34D-4EBF-9E9B-F847FA0EB470}"/>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6C1FAF-EE86-4CF5-8793-E4516249EEC2}"/>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338509-4BF3-449D-9325-329EDD1E1D8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4/3/2025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5F8B8F9-7254-4B1A-8F02-9695B059237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31797EF-37F6-4296-BFC8-B782CA42E15A}"/>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49783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748F1-15E0-4B6E-9F9F-2088CAD59260}"/>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8DF8ED-0EC1-4DA7-BC94-CDE7FBD3CCAB}"/>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5A1D4F-F643-45E7-8865-4B5EBAD2E24C}"/>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29EB9C-B33D-49BC-9AFA-03722285D243}"/>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4/3/2025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8FB90EA-375A-4025-9DA1-C750A8D9188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15F5239-D086-44A7-81FD-23EE505B2869}"/>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67682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BB7D-3453-4BF7-9C3A-F6CAEDE7C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3EAF4-F55E-4E30-BD63-71328DD2E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C259D-81BF-48A8-9910-0E76F9534C7B}"/>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BD62E6-66D2-49E7-884A-825B61AC06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5344F3F-1C8D-40AE-90C9-A6A22FEC03C1}"/>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68319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A3EEE-4F00-4A37-AE0B-526234C6C4B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0A4511-05C3-4BF9-8EEE-7ECF6706E38F}"/>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9F5CA-AF6A-4E51-91EB-8FD4534AE379}"/>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7893D3-B08B-40BB-9FCD-F0BCEA04C2A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367CF8C-074A-4D39-B1BD-41EB65F114FA}"/>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5858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DD629E-10BD-45C1-9C6A-589D2DD61795}" type="datetimeFigureOut">
              <a:rPr lang="en-US" smtClean="0"/>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3027480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DD629E-10BD-45C1-9C6A-589D2DD61795}" type="datetimeFigureOut">
              <a:rPr lang="en-US" smtClean="0"/>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3358215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DD629E-10BD-45C1-9C6A-589D2DD61795}"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3053853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DD629E-10BD-45C1-9C6A-589D2DD61795}"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1195296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DD629E-10BD-45C1-9C6A-589D2DD61795}" type="datetimeFigureOut">
              <a:rPr lang="en-US" smtClean="0"/>
              <a:t>4/3/2025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637FC8-47B1-4A5E-A41C-EEF06F66B8A1}" type="slidenum">
              <a:rPr lang="en-US" smtClean="0"/>
              <a:t>‹#›</a:t>
            </a:fld>
            <a:endParaRPr lang="en-US"/>
          </a:p>
        </p:txBody>
      </p:sp>
    </p:spTree>
    <p:extLst>
      <p:ext uri="{BB962C8B-B14F-4D97-AF65-F5344CB8AC3E}">
        <p14:creationId xmlns:p14="http://schemas.microsoft.com/office/powerpoint/2010/main" val="1157549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DD629E-10BD-45C1-9C6A-589D2DD61795}" type="datetimeFigureOut">
              <a:rPr lang="en-US">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79328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CEAD27-88DA-4343-A648-C591357880FA}"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36558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3E29CD-CF13-4584-8CD7-08B1064F13D0}"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76359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F7718C-FB26-482D-9722-35308CE1B08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F083D-058D-40FC-99F8-67C635DEA7B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67060-E362-494B-AF2A-CFD15370A0C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E8769ED-8439-4760-B04A-FA28692B44B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95B1515-6AB0-4E4D-9D99-0B7384AFB4F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538333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5.png"/><Relationship Id="rId5" Type="http://schemas.openxmlformats.org/officeDocument/2006/relationships/image" Target="../media/image13.gif"/><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slideLayout" Target="../slideLayouts/slideLayout24.xml"/><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13.gif"/><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2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5" Type="http://schemas.openxmlformats.org/officeDocument/2006/relationships/image" Target="../media/image13.gif"/><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3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6.png"/><Relationship Id="rId5" Type="http://schemas.openxmlformats.org/officeDocument/2006/relationships/image" Target="../media/image13.gif"/><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2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0.jpeg"/><Relationship Id="rId5" Type="http://schemas.openxmlformats.org/officeDocument/2006/relationships/image" Target="../media/image9.jp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hyperlink" Target="https://vi.wikipedia.org/wiki/12_th%C3%A1ng_1" TargetMode="External"/><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46.xml"/><Relationship Id="rId6" Type="http://schemas.openxmlformats.org/officeDocument/2006/relationships/hyperlink" Target="https://vi.wikipedia.org/wiki/H%E1%BA%A3i_D%C6%B0%C6%A1ng" TargetMode="External"/><Relationship Id="rId5" Type="http://schemas.openxmlformats.org/officeDocument/2006/relationships/hyperlink" Target="https://vi.wikipedia.org/wiki/B%C3%ACnh_Giang" TargetMode="External"/><Relationship Id="rId4" Type="http://schemas.openxmlformats.org/officeDocument/2006/relationships/hyperlink" Target="https://vi.wikipedia.org/wiki/193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46.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46.xml"/><Relationship Id="rId7"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jp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655E7-2BCD-4E8C-B789-9B759CBD26E2}"/>
            </a:ext>
          </a:extLst>
        </p:cNvPr>
        <p:cNvGrpSpPr/>
        <p:nvPr/>
      </p:nvGrpSpPr>
      <p:grpSpPr>
        <a:xfrm>
          <a:off x="0" y="0"/>
          <a:ext cx="0" cy="0"/>
          <a:chOff x="0" y="0"/>
          <a:chExt cx="0" cy="0"/>
        </a:xfrm>
      </p:grpSpPr>
      <p:pic>
        <p:nvPicPr>
          <p:cNvPr id="279" name="Picture 11" descr="14">
            <a:extLst>
              <a:ext uri="{FF2B5EF4-FFF2-40B4-BE49-F238E27FC236}">
                <a16:creationId xmlns:a16="http://schemas.microsoft.com/office/drawing/2014/main" id="{92FE8BA4-D5E2-185A-7DC2-3EFC2D438081}"/>
              </a:ext>
            </a:extLst>
          </p:cNvPr>
          <p:cNvPicPr/>
          <p:nvPr/>
        </p:nvPicPr>
        <p:blipFill>
          <a:blip r:embed="rId3"/>
          <a:srcRect l="11783" t="3337" r="31020" b="8888"/>
          <a:stretch/>
        </p:blipFill>
        <p:spPr>
          <a:xfrm>
            <a:off x="70351" y="643951"/>
            <a:ext cx="9058949" cy="5725474"/>
          </a:xfrm>
          <a:prstGeom prst="rect">
            <a:avLst/>
          </a:prstGeom>
          <a:ln w="0">
            <a:noFill/>
          </a:ln>
        </p:spPr>
      </p:pic>
      <p:pic>
        <p:nvPicPr>
          <p:cNvPr id="280" name="Picture 137" descr="D:\GIÁO ÁN 1 2020-2021\HÌNH SOẠN GIÁO ÁN\Học hát\Xuc xac xúc xe\4.png">
            <a:extLst>
              <a:ext uri="{FF2B5EF4-FFF2-40B4-BE49-F238E27FC236}">
                <a16:creationId xmlns:a16="http://schemas.microsoft.com/office/drawing/2014/main" id="{FE7855F2-68E0-7B22-A0DE-3FDAD0C84203}"/>
              </a:ext>
            </a:extLst>
          </p:cNvPr>
          <p:cNvPicPr/>
          <p:nvPr/>
        </p:nvPicPr>
        <p:blipFill>
          <a:blip r:embed="rId4">
            <a:lum contrast="40000"/>
          </a:blip>
          <a:stretch/>
        </p:blipFill>
        <p:spPr>
          <a:xfrm>
            <a:off x="357083" y="1691918"/>
            <a:ext cx="8513100" cy="3588405"/>
          </a:xfrm>
          <a:prstGeom prst="rect">
            <a:avLst/>
          </a:prstGeom>
          <a:ln w="0">
            <a:noFill/>
          </a:ln>
        </p:spPr>
      </p:pic>
      <p:sp>
        <p:nvSpPr>
          <p:cNvPr id="281" name="Text Box 9">
            <a:extLst>
              <a:ext uri="{FF2B5EF4-FFF2-40B4-BE49-F238E27FC236}">
                <a16:creationId xmlns:a16="http://schemas.microsoft.com/office/drawing/2014/main" id="{B013BB3B-3595-4941-4042-ABE74426B7C5}"/>
              </a:ext>
            </a:extLst>
          </p:cNvPr>
          <p:cNvSpPr/>
          <p:nvPr/>
        </p:nvSpPr>
        <p:spPr>
          <a:xfrm>
            <a:off x="1773900" y="1834800"/>
            <a:ext cx="5465100" cy="404108"/>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square" lIns="95100" tIns="47700" rIns="95100" bIns="47700">
            <a:spAutoFit/>
          </a:bodyPr>
          <a:lstStyle/>
          <a:p>
            <a:pPr>
              <a:spcBef>
                <a:spcPts val="1250"/>
              </a:spcBef>
              <a:tabLst>
                <a:tab pos="0" algn="l"/>
                <a:tab pos="761970" algn="l"/>
                <a:tab pos="1523939" algn="l"/>
                <a:tab pos="2285909" algn="l"/>
                <a:tab pos="3047878" algn="l"/>
                <a:tab pos="3809848" algn="l"/>
                <a:tab pos="4571817" algn="l"/>
                <a:tab pos="5333787" algn="l"/>
                <a:tab pos="6095756" algn="l"/>
                <a:tab pos="6857726" algn="l"/>
                <a:tab pos="7619695" algn="l"/>
                <a:tab pos="8381665" algn="l"/>
              </a:tabLst>
            </a:pPr>
            <a:r>
              <a:rPr lang="en-US" sz="2000" b="1" spc="-1" dirty="0">
                <a:latin typeface="Times New Roman"/>
                <a:ea typeface="Times New Roman"/>
              </a:rPr>
              <a:t>Nghe </a:t>
            </a:r>
            <a:r>
              <a:rPr lang="en-US" sz="2000" b="1" spc="-1" dirty="0" err="1">
                <a:latin typeface="Times New Roman"/>
                <a:ea typeface="Times New Roman"/>
              </a:rPr>
              <a:t>nhạc</a:t>
            </a:r>
            <a:r>
              <a:rPr lang="en-US" sz="2000" b="1" spc="-1" dirty="0">
                <a:latin typeface="Times New Roman"/>
                <a:ea typeface="Times New Roman"/>
              </a:rPr>
              <a:t>: </a:t>
            </a:r>
            <a:r>
              <a:rPr lang="en-US" sz="2000" b="1" spc="-1" dirty="0" err="1">
                <a:latin typeface="Times New Roman"/>
                <a:ea typeface="Times New Roman"/>
              </a:rPr>
              <a:t>Múa</a:t>
            </a:r>
            <a:r>
              <a:rPr lang="en-US" sz="2000" b="1" spc="-1" dirty="0">
                <a:latin typeface="Times New Roman"/>
                <a:ea typeface="Times New Roman"/>
              </a:rPr>
              <a:t> </a:t>
            </a:r>
            <a:r>
              <a:rPr lang="en-US" sz="2000" b="1" spc="-1" dirty="0" err="1">
                <a:latin typeface="Times New Roman"/>
                <a:ea typeface="Times New Roman"/>
              </a:rPr>
              <a:t>sư</a:t>
            </a:r>
            <a:r>
              <a:rPr lang="en-US" sz="2000" b="1" spc="-1" dirty="0">
                <a:latin typeface="Times New Roman"/>
                <a:ea typeface="Times New Roman"/>
              </a:rPr>
              <a:t> </a:t>
            </a:r>
            <a:r>
              <a:rPr lang="en-US" sz="2000" b="1" spc="-1" dirty="0" err="1">
                <a:latin typeface="Times New Roman"/>
                <a:ea typeface="Times New Roman"/>
              </a:rPr>
              <a:t>tử</a:t>
            </a:r>
            <a:r>
              <a:rPr lang="en-US" sz="2000" b="1" spc="-1" dirty="0">
                <a:latin typeface="Times New Roman"/>
                <a:ea typeface="Times New Roman"/>
              </a:rPr>
              <a:t> </a:t>
            </a:r>
            <a:r>
              <a:rPr lang="en-US" sz="2000" b="1" spc="-1" dirty="0" err="1">
                <a:latin typeface="Times New Roman"/>
                <a:ea typeface="Times New Roman"/>
              </a:rPr>
              <a:t>thật</a:t>
            </a:r>
            <a:r>
              <a:rPr lang="en-US" sz="2000" b="1" spc="-1" dirty="0">
                <a:latin typeface="Times New Roman"/>
                <a:ea typeface="Times New Roman"/>
              </a:rPr>
              <a:t> </a:t>
            </a:r>
            <a:r>
              <a:rPr lang="en-US" sz="2000" b="1" spc="-1" dirty="0" err="1">
                <a:latin typeface="Times New Roman"/>
                <a:ea typeface="Times New Roman"/>
              </a:rPr>
              <a:t>vui</a:t>
            </a:r>
            <a:endParaRPr lang="en-US" sz="2000" spc="-1" dirty="0">
              <a:latin typeface="Times New Roman"/>
            </a:endParaRPr>
          </a:p>
        </p:txBody>
      </p:sp>
      <p:pic>
        <p:nvPicPr>
          <p:cNvPr id="282" name="Picture 8" descr="000o">
            <a:extLst>
              <a:ext uri="{FF2B5EF4-FFF2-40B4-BE49-F238E27FC236}">
                <a16:creationId xmlns:a16="http://schemas.microsoft.com/office/drawing/2014/main" id="{190A1055-0141-54C0-E859-CB7F2ED259D9}"/>
              </a:ext>
            </a:extLst>
          </p:cNvPr>
          <p:cNvPicPr/>
          <p:nvPr/>
        </p:nvPicPr>
        <p:blipFill>
          <a:blip r:embed="rId5"/>
          <a:stretch/>
        </p:blipFill>
        <p:spPr>
          <a:xfrm>
            <a:off x="-47700" y="559350"/>
            <a:ext cx="9177000" cy="84600"/>
          </a:xfrm>
          <a:prstGeom prst="rect">
            <a:avLst/>
          </a:prstGeom>
          <a:ln w="0">
            <a:noFill/>
          </a:ln>
        </p:spPr>
      </p:pic>
      <p:pic>
        <p:nvPicPr>
          <p:cNvPr id="283" name="Picture 9" descr="000o">
            <a:extLst>
              <a:ext uri="{FF2B5EF4-FFF2-40B4-BE49-F238E27FC236}">
                <a16:creationId xmlns:a16="http://schemas.microsoft.com/office/drawing/2014/main" id="{675F9380-97D8-3362-BC3B-CF3A8AD5D726}"/>
              </a:ext>
            </a:extLst>
          </p:cNvPr>
          <p:cNvPicPr/>
          <p:nvPr/>
        </p:nvPicPr>
        <p:blipFill>
          <a:blip r:embed="rId5"/>
          <a:stretch/>
        </p:blipFill>
        <p:spPr>
          <a:xfrm>
            <a:off x="-33000" y="6199200"/>
            <a:ext cx="9162300" cy="84600"/>
          </a:xfrm>
          <a:prstGeom prst="rect">
            <a:avLst/>
          </a:prstGeom>
          <a:ln w="0">
            <a:noFill/>
          </a:ln>
        </p:spPr>
      </p:pic>
      <p:pic>
        <p:nvPicPr>
          <p:cNvPr id="284" name="Picture 10" descr="000o">
            <a:extLst>
              <a:ext uri="{FF2B5EF4-FFF2-40B4-BE49-F238E27FC236}">
                <a16:creationId xmlns:a16="http://schemas.microsoft.com/office/drawing/2014/main" id="{2FF503E8-8CD0-9125-55DE-DF558A374FDD}"/>
              </a:ext>
            </a:extLst>
          </p:cNvPr>
          <p:cNvPicPr/>
          <p:nvPr/>
        </p:nvPicPr>
        <p:blipFill>
          <a:blip r:embed="rId5"/>
          <a:stretch/>
        </p:blipFill>
        <p:spPr>
          <a:xfrm rot="16200000">
            <a:off x="-2775900" y="3387000"/>
            <a:ext cx="5589300" cy="103200"/>
          </a:xfrm>
          <a:prstGeom prst="rect">
            <a:avLst/>
          </a:prstGeom>
          <a:ln w="0">
            <a:noFill/>
          </a:ln>
        </p:spPr>
      </p:pic>
      <p:pic>
        <p:nvPicPr>
          <p:cNvPr id="285" name="Picture 11" descr="000o">
            <a:extLst>
              <a:ext uri="{FF2B5EF4-FFF2-40B4-BE49-F238E27FC236}">
                <a16:creationId xmlns:a16="http://schemas.microsoft.com/office/drawing/2014/main" id="{6B62052F-3602-3675-E14A-5BE4A04224D3}"/>
              </a:ext>
            </a:extLst>
          </p:cNvPr>
          <p:cNvPicPr/>
          <p:nvPr/>
        </p:nvPicPr>
        <p:blipFill>
          <a:blip r:embed="rId5"/>
          <a:stretch/>
        </p:blipFill>
        <p:spPr>
          <a:xfrm rot="16200000">
            <a:off x="6297600" y="3387000"/>
            <a:ext cx="5589300" cy="103200"/>
          </a:xfrm>
          <a:prstGeom prst="rect">
            <a:avLst/>
          </a:prstGeom>
          <a:ln w="0">
            <a:noFill/>
          </a:ln>
        </p:spPr>
      </p:pic>
      <p:sp>
        <p:nvSpPr>
          <p:cNvPr id="286" name="Rectangle 3">
            <a:extLst>
              <a:ext uri="{FF2B5EF4-FFF2-40B4-BE49-F238E27FC236}">
                <a16:creationId xmlns:a16="http://schemas.microsoft.com/office/drawing/2014/main" id="{A6DF2FCD-4704-ADF6-0B55-ACA1B59C412D}"/>
              </a:ext>
            </a:extLst>
          </p:cNvPr>
          <p:cNvSpPr/>
          <p:nvPr/>
        </p:nvSpPr>
        <p:spPr>
          <a:xfrm>
            <a:off x="357083" y="877442"/>
            <a:ext cx="7846200" cy="814349"/>
          </a:xfrm>
          <a:prstGeom prst="rect">
            <a:avLst/>
          </a:prstGeom>
          <a:solidFill>
            <a:srgbClr val="66FF66"/>
          </a:solidFill>
          <a:ln w="0">
            <a:noFill/>
          </a:ln>
        </p:spPr>
        <p:style>
          <a:lnRef idx="0">
            <a:scrgbClr r="0" g="0" b="0"/>
          </a:lnRef>
          <a:fillRef idx="0">
            <a:scrgbClr r="0" g="0" b="0"/>
          </a:fillRef>
          <a:effectRef idx="0">
            <a:scrgbClr r="0" g="0" b="0"/>
          </a:effectRef>
          <a:fontRef idx="minor"/>
        </p:style>
        <p:txBody>
          <a:bodyPr wrap="square" lIns="95100" tIns="47700" rIns="95100" bIns="47700">
            <a:spAutoFit/>
          </a:bodyPr>
          <a:lstStyle/>
          <a:p>
            <a:pPr algn="ctr">
              <a:tabLst>
                <a:tab pos="0" algn="l"/>
                <a:tab pos="761970" algn="l"/>
                <a:tab pos="1523939" algn="l"/>
                <a:tab pos="2285909" algn="l"/>
                <a:tab pos="3047878" algn="l"/>
                <a:tab pos="3809848" algn="l"/>
                <a:tab pos="4571817" algn="l"/>
                <a:tab pos="5333787" algn="l"/>
                <a:tab pos="6095756" algn="l"/>
                <a:tab pos="6857726" algn="l"/>
                <a:tab pos="7619695" algn="l"/>
                <a:tab pos="8381665" algn="l"/>
              </a:tabLst>
            </a:pPr>
            <a:r>
              <a:rPr lang="en-US" sz="2333" b="1" spc="-1" dirty="0">
                <a:latin typeface="Times New Roman"/>
              </a:rPr>
              <a:t>ỦY BAN NHÂN DÂN QUẬN HỒNG BÀNG</a:t>
            </a:r>
          </a:p>
          <a:p>
            <a:pPr algn="ctr">
              <a:tabLst>
                <a:tab pos="0" algn="l"/>
                <a:tab pos="761970" algn="l"/>
                <a:tab pos="1523939" algn="l"/>
                <a:tab pos="2285909" algn="l"/>
                <a:tab pos="3047878" algn="l"/>
                <a:tab pos="3809848" algn="l"/>
                <a:tab pos="4571817" algn="l"/>
                <a:tab pos="5333787" algn="l"/>
                <a:tab pos="6095756" algn="l"/>
                <a:tab pos="6857726" algn="l"/>
                <a:tab pos="7619695" algn="l"/>
                <a:tab pos="8381665" algn="l"/>
              </a:tabLst>
            </a:pPr>
            <a:r>
              <a:rPr lang="en-US" sz="2333" b="1" spc="-1" dirty="0">
                <a:latin typeface="Times New Roman"/>
              </a:rPr>
              <a:t>TRƯỜNG TIỂU HỌC AN HỒNG</a:t>
            </a:r>
            <a:endParaRPr lang="en-US" sz="2333" spc="-1" dirty="0">
              <a:latin typeface="Times New Roman"/>
            </a:endParaRPr>
          </a:p>
        </p:txBody>
      </p:sp>
      <p:sp>
        <p:nvSpPr>
          <p:cNvPr id="287" name="Text Box 10">
            <a:extLst>
              <a:ext uri="{FF2B5EF4-FFF2-40B4-BE49-F238E27FC236}">
                <a16:creationId xmlns:a16="http://schemas.microsoft.com/office/drawing/2014/main" id="{EC7B6C78-E99C-DE76-1E6B-2E8CFB6C8A77}"/>
              </a:ext>
            </a:extLst>
          </p:cNvPr>
          <p:cNvSpPr/>
          <p:nvPr/>
        </p:nvSpPr>
        <p:spPr>
          <a:xfrm>
            <a:off x="1331640" y="2238300"/>
            <a:ext cx="5335860" cy="404108"/>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square" lIns="95100" tIns="47700" rIns="95100" bIns="47700">
            <a:spAutoFit/>
          </a:bodyPr>
          <a:lstStyle/>
          <a:p>
            <a:pPr algn="ctr">
              <a:spcBef>
                <a:spcPts val="1457"/>
              </a:spcBef>
              <a:tabLst>
                <a:tab pos="0" algn="l"/>
                <a:tab pos="761970" algn="l"/>
                <a:tab pos="1523939" algn="l"/>
                <a:tab pos="2285909" algn="l"/>
                <a:tab pos="3047878" algn="l"/>
                <a:tab pos="3809848" algn="l"/>
                <a:tab pos="4571817" algn="l"/>
                <a:tab pos="5333787" algn="l"/>
                <a:tab pos="6095756" algn="l"/>
                <a:tab pos="6857726" algn="l"/>
                <a:tab pos="7619695" algn="l"/>
                <a:tab pos="8381665" algn="l"/>
              </a:tabLst>
            </a:pPr>
            <a:r>
              <a:rPr lang="en-US" sz="2000" b="1" spc="-1" dirty="0" err="1">
                <a:solidFill>
                  <a:srgbClr val="000000"/>
                </a:solidFill>
                <a:latin typeface="Times New Roman"/>
              </a:rPr>
              <a:t>Ôn</a:t>
            </a:r>
            <a:r>
              <a:rPr lang="en-US" sz="2000" b="1" spc="-1" dirty="0">
                <a:solidFill>
                  <a:srgbClr val="000000"/>
                </a:solidFill>
                <a:latin typeface="Times New Roman"/>
              </a:rPr>
              <a:t> </a:t>
            </a:r>
            <a:r>
              <a:rPr lang="en-US" sz="2000" b="1" spc="-1" dirty="0" err="1">
                <a:solidFill>
                  <a:srgbClr val="000000"/>
                </a:solidFill>
                <a:latin typeface="Times New Roman"/>
              </a:rPr>
              <a:t>tập</a:t>
            </a:r>
            <a:r>
              <a:rPr lang="en-US" sz="2000" b="1" spc="-1" dirty="0">
                <a:solidFill>
                  <a:srgbClr val="000000"/>
                </a:solidFill>
                <a:latin typeface="Times New Roman"/>
              </a:rPr>
              <a:t> </a:t>
            </a:r>
            <a:r>
              <a:rPr lang="en-US" sz="2000" b="1" spc="-1" dirty="0" err="1">
                <a:solidFill>
                  <a:srgbClr val="000000"/>
                </a:solidFill>
                <a:latin typeface="Times New Roman"/>
              </a:rPr>
              <a:t>bài</a:t>
            </a:r>
            <a:r>
              <a:rPr lang="en-US" sz="2000" b="1" spc="-1" dirty="0">
                <a:solidFill>
                  <a:srgbClr val="000000"/>
                </a:solidFill>
                <a:latin typeface="Times New Roman"/>
              </a:rPr>
              <a:t> </a:t>
            </a:r>
            <a:r>
              <a:rPr lang="en-US" sz="2000" b="1" spc="-1" dirty="0" err="1">
                <a:solidFill>
                  <a:srgbClr val="000000"/>
                </a:solidFill>
                <a:latin typeface="Times New Roman"/>
              </a:rPr>
              <a:t>hát</a:t>
            </a:r>
            <a:r>
              <a:rPr lang="en-US" sz="2000" b="1" spc="-1" dirty="0">
                <a:solidFill>
                  <a:srgbClr val="000000"/>
                </a:solidFill>
                <a:latin typeface="Times New Roman"/>
              </a:rPr>
              <a:t>: </a:t>
            </a:r>
            <a:r>
              <a:rPr lang="en-US" sz="2000" b="1" spc="-1" dirty="0" err="1">
                <a:solidFill>
                  <a:srgbClr val="000000"/>
                </a:solidFill>
                <a:latin typeface="Times New Roman"/>
              </a:rPr>
              <a:t>Chú</a:t>
            </a:r>
            <a:r>
              <a:rPr lang="en-US" sz="2000" b="1" spc="-1" dirty="0">
                <a:solidFill>
                  <a:srgbClr val="000000"/>
                </a:solidFill>
                <a:latin typeface="Times New Roman"/>
              </a:rPr>
              <a:t> </a:t>
            </a:r>
            <a:r>
              <a:rPr lang="en-US" sz="2000" b="1" spc="-1" dirty="0" err="1">
                <a:solidFill>
                  <a:srgbClr val="000000"/>
                </a:solidFill>
                <a:latin typeface="Times New Roman"/>
              </a:rPr>
              <a:t>chim</a:t>
            </a:r>
            <a:r>
              <a:rPr lang="en-US" sz="2000" b="1" spc="-1" dirty="0">
                <a:solidFill>
                  <a:srgbClr val="000000"/>
                </a:solidFill>
                <a:latin typeface="Times New Roman"/>
              </a:rPr>
              <a:t> </a:t>
            </a:r>
            <a:r>
              <a:rPr lang="en-US" sz="2000" b="1" spc="-1" dirty="0" err="1">
                <a:solidFill>
                  <a:srgbClr val="000000"/>
                </a:solidFill>
                <a:latin typeface="Times New Roman"/>
              </a:rPr>
              <a:t>nhỏ</a:t>
            </a:r>
            <a:r>
              <a:rPr lang="en-US" sz="2000" b="1" spc="-1" dirty="0">
                <a:solidFill>
                  <a:srgbClr val="000000"/>
                </a:solidFill>
                <a:latin typeface="Times New Roman"/>
              </a:rPr>
              <a:t> </a:t>
            </a:r>
            <a:r>
              <a:rPr lang="en-US" sz="2000" b="1" spc="-1" dirty="0" err="1">
                <a:solidFill>
                  <a:srgbClr val="000000"/>
                </a:solidFill>
                <a:latin typeface="Times New Roman"/>
              </a:rPr>
              <a:t>dễ</a:t>
            </a:r>
            <a:r>
              <a:rPr lang="en-US" sz="2000" b="1" spc="-1" dirty="0">
                <a:solidFill>
                  <a:srgbClr val="000000"/>
                </a:solidFill>
                <a:latin typeface="Times New Roman"/>
              </a:rPr>
              <a:t> </a:t>
            </a:r>
            <a:r>
              <a:rPr lang="en-US" sz="2000" b="1" spc="-1" dirty="0" err="1">
                <a:solidFill>
                  <a:srgbClr val="000000"/>
                </a:solidFill>
                <a:latin typeface="Times New Roman"/>
              </a:rPr>
              <a:t>thương</a:t>
            </a:r>
            <a:endParaRPr lang="en-US" sz="2000" spc="-1" dirty="0">
              <a:solidFill>
                <a:srgbClr val="000000"/>
              </a:solidFill>
              <a:latin typeface="Times New Roman"/>
            </a:endParaRPr>
          </a:p>
        </p:txBody>
      </p:sp>
      <p:sp>
        <p:nvSpPr>
          <p:cNvPr id="288" name="Text Box 9">
            <a:extLst>
              <a:ext uri="{FF2B5EF4-FFF2-40B4-BE49-F238E27FC236}">
                <a16:creationId xmlns:a16="http://schemas.microsoft.com/office/drawing/2014/main" id="{A6B2B294-28B2-8732-F6CB-05B8FE9F9749}"/>
              </a:ext>
            </a:extLst>
          </p:cNvPr>
          <p:cNvSpPr/>
          <p:nvPr/>
        </p:nvSpPr>
        <p:spPr>
          <a:xfrm>
            <a:off x="1775400" y="2714700"/>
            <a:ext cx="4257100" cy="404108"/>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square" lIns="95100" tIns="47700" rIns="95100" bIns="47700">
            <a:spAutoFit/>
          </a:bodyPr>
          <a:lstStyle/>
          <a:p>
            <a:pPr>
              <a:spcBef>
                <a:spcPts val="1250"/>
              </a:spcBef>
              <a:tabLst>
                <a:tab pos="0" algn="l"/>
                <a:tab pos="761970" algn="l"/>
                <a:tab pos="1523939" algn="l"/>
                <a:tab pos="2285909" algn="l"/>
                <a:tab pos="3047878" algn="l"/>
                <a:tab pos="3809848" algn="l"/>
                <a:tab pos="4571817" algn="l"/>
                <a:tab pos="5333787" algn="l"/>
                <a:tab pos="6095756" algn="l"/>
                <a:tab pos="6857726" algn="l"/>
                <a:tab pos="7619695" algn="l"/>
                <a:tab pos="8381665" algn="l"/>
              </a:tabLst>
            </a:pPr>
            <a:r>
              <a:rPr lang="en-US" sz="2000" b="1" spc="-1" dirty="0" err="1">
                <a:latin typeface="Times New Roman"/>
                <a:ea typeface="Times New Roman"/>
              </a:rPr>
              <a:t>Giáo</a:t>
            </a:r>
            <a:r>
              <a:rPr lang="en-US" sz="2000" b="1" spc="-1" dirty="0">
                <a:latin typeface="Times New Roman"/>
                <a:ea typeface="Times New Roman"/>
              </a:rPr>
              <a:t> </a:t>
            </a:r>
            <a:r>
              <a:rPr lang="en-US" sz="2000" b="1" spc="-1" dirty="0" err="1">
                <a:latin typeface="Times New Roman"/>
                <a:ea typeface="Times New Roman"/>
              </a:rPr>
              <a:t>viên</a:t>
            </a:r>
            <a:r>
              <a:rPr lang="en-US" sz="2000" b="1" spc="-1" dirty="0">
                <a:latin typeface="Times New Roman"/>
                <a:ea typeface="Times New Roman"/>
              </a:rPr>
              <a:t>: Vũ Thị </a:t>
            </a:r>
            <a:r>
              <a:rPr lang="en-US" sz="2000" b="1" spc="-1" dirty="0" err="1">
                <a:latin typeface="Times New Roman"/>
                <a:ea typeface="Times New Roman"/>
              </a:rPr>
              <a:t>Huyền</a:t>
            </a:r>
            <a:r>
              <a:rPr lang="en-US" sz="2000" b="1" spc="-1" dirty="0">
                <a:latin typeface="Times New Roman"/>
                <a:ea typeface="Times New Roman"/>
              </a:rPr>
              <a:t> Trang</a:t>
            </a:r>
            <a:endParaRPr lang="en-US" sz="2000" spc="-1" dirty="0">
              <a:latin typeface="Times New Roman"/>
            </a:endParaRPr>
          </a:p>
        </p:txBody>
      </p:sp>
      <p:sp>
        <p:nvSpPr>
          <p:cNvPr id="289" name="Text Box 10">
            <a:extLst>
              <a:ext uri="{FF2B5EF4-FFF2-40B4-BE49-F238E27FC236}">
                <a16:creationId xmlns:a16="http://schemas.microsoft.com/office/drawing/2014/main" id="{277F162D-8F7D-CCCC-5907-EEEA756EEDB0}"/>
              </a:ext>
            </a:extLst>
          </p:cNvPr>
          <p:cNvSpPr/>
          <p:nvPr/>
        </p:nvSpPr>
        <p:spPr>
          <a:xfrm>
            <a:off x="460135" y="3063900"/>
            <a:ext cx="3857865" cy="404108"/>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square" lIns="95100" tIns="47700" rIns="95100" bIns="47700">
            <a:spAutoFit/>
          </a:bodyPr>
          <a:lstStyle/>
          <a:p>
            <a:pPr algn="ctr">
              <a:spcBef>
                <a:spcPts val="1457"/>
              </a:spcBef>
              <a:tabLst>
                <a:tab pos="0" algn="l"/>
                <a:tab pos="761970" algn="l"/>
                <a:tab pos="1523939" algn="l"/>
                <a:tab pos="2285909" algn="l"/>
                <a:tab pos="3047878" algn="l"/>
                <a:tab pos="3809848" algn="l"/>
                <a:tab pos="4571817" algn="l"/>
                <a:tab pos="5333787" algn="l"/>
                <a:tab pos="6095756" algn="l"/>
                <a:tab pos="6857726" algn="l"/>
                <a:tab pos="7619695" algn="l"/>
                <a:tab pos="8381665" algn="l"/>
              </a:tabLst>
            </a:pPr>
            <a:r>
              <a:rPr lang="en-US" sz="2000" b="1" spc="-1" dirty="0" err="1">
                <a:solidFill>
                  <a:srgbClr val="000000"/>
                </a:solidFill>
                <a:latin typeface="Times New Roman"/>
              </a:rPr>
              <a:t>Lớp</a:t>
            </a:r>
            <a:r>
              <a:rPr lang="en-US" sz="2000" b="1" spc="-1">
                <a:solidFill>
                  <a:srgbClr val="000000"/>
                </a:solidFill>
                <a:latin typeface="Times New Roman"/>
              </a:rPr>
              <a:t>: 2A2</a:t>
            </a:r>
            <a:endParaRPr lang="en-US" sz="2000" spc="-1" dirty="0">
              <a:solidFill>
                <a:srgbClr val="000000"/>
              </a:solidFill>
              <a:latin typeface="Times New Roman"/>
            </a:endParaRPr>
          </a:p>
        </p:txBody>
      </p:sp>
    </p:spTree>
    <p:extLst>
      <p:ext uri="{BB962C8B-B14F-4D97-AF65-F5344CB8AC3E}">
        <p14:creationId xmlns:p14="http://schemas.microsoft.com/office/powerpoint/2010/main" val="419852917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81"/>
                                        </p:tgtEl>
                                        <p:attrNameLst>
                                          <p:attrName>style.visibility</p:attrName>
                                        </p:attrNameLst>
                                      </p:cBhvr>
                                      <p:to>
                                        <p:strVal val="visible"/>
                                      </p:to>
                                    </p:set>
                                    <p:anim calcmode="lin" valueType="num">
                                      <p:cBhvr additive="repl">
                                        <p:cTn id="7" dur="500" fill="hold"/>
                                        <p:tgtEl>
                                          <p:spTgt spid="281"/>
                                        </p:tgtEl>
                                        <p:attrNameLst>
                                          <p:attrName>ppt_w</p:attrName>
                                        </p:attrNameLst>
                                      </p:cBhvr>
                                      <p:tavLst>
                                        <p:tav tm="0">
                                          <p:val>
                                            <p:fltVal val="0"/>
                                          </p:val>
                                        </p:tav>
                                        <p:tav tm="100000">
                                          <p:val>
                                            <p:strVal val="#ppt_w"/>
                                          </p:val>
                                        </p:tav>
                                      </p:tavLst>
                                    </p:anim>
                                    <p:anim calcmode="lin" valueType="num">
                                      <p:cBhvr additive="repl">
                                        <p:cTn id="8" dur="500" fill="hold"/>
                                        <p:tgtEl>
                                          <p:spTgt spid="28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287"/>
                                        </p:tgtEl>
                                        <p:attrNameLst>
                                          <p:attrName>style.visibility</p:attrName>
                                        </p:attrNameLst>
                                      </p:cBhvr>
                                      <p:to>
                                        <p:strVal val="visible"/>
                                      </p:to>
                                    </p:set>
                                    <p:anim calcmode="lin" valueType="num">
                                      <p:cBhvr additive="repl">
                                        <p:cTn id="12" dur="500" fill="hold"/>
                                        <p:tgtEl>
                                          <p:spTgt spid="287"/>
                                        </p:tgtEl>
                                        <p:attrNameLst>
                                          <p:attrName>ppt_w</p:attrName>
                                        </p:attrNameLst>
                                      </p:cBhvr>
                                      <p:tavLst>
                                        <p:tav tm="0">
                                          <p:val>
                                            <p:fltVal val="0"/>
                                          </p:val>
                                        </p:tav>
                                        <p:tav tm="100000">
                                          <p:val>
                                            <p:strVal val="#ppt_w"/>
                                          </p:val>
                                        </p:tav>
                                      </p:tavLst>
                                    </p:anim>
                                    <p:anim calcmode="lin" valueType="num">
                                      <p:cBhvr additive="repl">
                                        <p:cTn id="13" dur="500" fill="hold"/>
                                        <p:tgtEl>
                                          <p:spTgt spid="287"/>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288"/>
                                        </p:tgtEl>
                                        <p:attrNameLst>
                                          <p:attrName>style.visibility</p:attrName>
                                        </p:attrNameLst>
                                      </p:cBhvr>
                                      <p:to>
                                        <p:strVal val="visible"/>
                                      </p:to>
                                    </p:set>
                                    <p:anim calcmode="lin" valueType="num">
                                      <p:cBhvr additive="repl">
                                        <p:cTn id="18" dur="500" fill="hold"/>
                                        <p:tgtEl>
                                          <p:spTgt spid="288"/>
                                        </p:tgtEl>
                                        <p:attrNameLst>
                                          <p:attrName>ppt_w</p:attrName>
                                        </p:attrNameLst>
                                      </p:cBhvr>
                                      <p:tavLst>
                                        <p:tav tm="0">
                                          <p:val>
                                            <p:fltVal val="0"/>
                                          </p:val>
                                        </p:tav>
                                        <p:tav tm="100000">
                                          <p:val>
                                            <p:strVal val="#ppt_w"/>
                                          </p:val>
                                        </p:tav>
                                      </p:tavLst>
                                    </p:anim>
                                    <p:anim calcmode="lin" valueType="num">
                                      <p:cBhvr additive="repl">
                                        <p:cTn id="19" dur="500" fill="hold"/>
                                        <p:tgtEl>
                                          <p:spTgt spid="288"/>
                                        </p:tgtEl>
                                        <p:attrNameLst>
                                          <p:attrName>ppt_h</p:attrName>
                                        </p:attrNameLst>
                                      </p:cBhvr>
                                      <p:tavLst>
                                        <p:tav tm="0">
                                          <p:val>
                                            <p:fltVal val="0"/>
                                          </p:val>
                                        </p:tav>
                                        <p:tav tm="100000">
                                          <p:val>
                                            <p:strVal val="#ppt_h"/>
                                          </p:val>
                                        </p:tav>
                                      </p:tavLst>
                                    </p:anim>
                                  </p:childTnLst>
                                </p:cTn>
                              </p:par>
                            </p:childTnLst>
                          </p:cTn>
                        </p:par>
                        <p:par>
                          <p:cTn id="20" fill="hold">
                            <p:stCondLst>
                              <p:cond delay="500"/>
                            </p:stCondLst>
                            <p:childTnLst>
                              <p:par>
                                <p:cTn id="21" presetID="23" presetClass="entr" presetSubtype="16" fill="hold" nodeType="afterEffect">
                                  <p:stCondLst>
                                    <p:cond delay="0"/>
                                  </p:stCondLst>
                                  <p:childTnLst>
                                    <p:set>
                                      <p:cBhvr>
                                        <p:cTn id="22" dur="1" fill="hold">
                                          <p:stCondLst>
                                            <p:cond delay="0"/>
                                          </p:stCondLst>
                                        </p:cTn>
                                        <p:tgtEl>
                                          <p:spTgt spid="289"/>
                                        </p:tgtEl>
                                        <p:attrNameLst>
                                          <p:attrName>style.visibility</p:attrName>
                                        </p:attrNameLst>
                                      </p:cBhvr>
                                      <p:to>
                                        <p:strVal val="visible"/>
                                      </p:to>
                                    </p:set>
                                    <p:anim calcmode="lin" valueType="num">
                                      <p:cBhvr additive="repl">
                                        <p:cTn id="23" dur="500" fill="hold"/>
                                        <p:tgtEl>
                                          <p:spTgt spid="289"/>
                                        </p:tgtEl>
                                        <p:attrNameLst>
                                          <p:attrName>ppt_w</p:attrName>
                                        </p:attrNameLst>
                                      </p:cBhvr>
                                      <p:tavLst>
                                        <p:tav tm="0">
                                          <p:val>
                                            <p:fltVal val="0"/>
                                          </p:val>
                                        </p:tav>
                                        <p:tav tm="100000">
                                          <p:val>
                                            <p:strVal val="#ppt_w"/>
                                          </p:val>
                                        </p:tav>
                                      </p:tavLst>
                                    </p:anim>
                                    <p:anim calcmode="lin" valueType="num">
                                      <p:cBhvr additive="repl">
                                        <p:cTn id="24" dur="500" fill="hold"/>
                                        <p:tgtEl>
                                          <p:spTgt spid="28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79512" y="2060848"/>
            <a:ext cx="9125896" cy="707886"/>
          </a:xfrm>
          <a:prstGeom prst="rect">
            <a:avLst/>
          </a:prstGeom>
        </p:spPr>
        <p:txBody>
          <a:bodyPr wrap="none">
            <a:spAutoFit/>
          </a:bodyPr>
          <a:lstStyle/>
          <a:p>
            <a:r>
              <a:rPr lang="en-US" sz="4000" dirty="0" err="1">
                <a:solidFill>
                  <a:srgbClr val="FF0000"/>
                </a:solidFill>
              </a:rPr>
              <a:t>Ôn</a:t>
            </a:r>
            <a:r>
              <a:rPr lang="en-US" sz="4000" dirty="0">
                <a:solidFill>
                  <a:srgbClr val="FF0000"/>
                </a:solidFill>
              </a:rPr>
              <a:t> </a:t>
            </a:r>
            <a:r>
              <a:rPr lang="en-US" sz="4000" dirty="0" err="1">
                <a:solidFill>
                  <a:srgbClr val="FF0000"/>
                </a:solidFill>
              </a:rPr>
              <a:t>hát</a:t>
            </a:r>
            <a:r>
              <a:rPr lang="en-US" sz="4000" dirty="0">
                <a:solidFill>
                  <a:srgbClr val="FF0000"/>
                </a:solidFill>
              </a:rPr>
              <a:t> </a:t>
            </a:r>
            <a:r>
              <a:rPr lang="en-US" sz="4000" dirty="0" err="1">
                <a:solidFill>
                  <a:srgbClr val="FF0000"/>
                </a:solidFill>
              </a:rPr>
              <a:t>cả</a:t>
            </a:r>
            <a:r>
              <a:rPr lang="en-US" sz="4000" dirty="0">
                <a:solidFill>
                  <a:srgbClr val="FF0000"/>
                </a:solidFill>
              </a:rPr>
              <a:t> </a:t>
            </a:r>
            <a:r>
              <a:rPr lang="en-US" sz="4000" dirty="0" err="1">
                <a:solidFill>
                  <a:srgbClr val="FF0000"/>
                </a:solidFill>
              </a:rPr>
              <a:t>bài</a:t>
            </a:r>
            <a:r>
              <a:rPr lang="en-US" sz="4000" dirty="0">
                <a:solidFill>
                  <a:srgbClr val="FF0000"/>
                </a:solidFill>
              </a:rPr>
              <a:t> </a:t>
            </a:r>
            <a:r>
              <a:rPr lang="en-US" sz="4000" dirty="0" err="1">
                <a:solidFill>
                  <a:srgbClr val="FF0000"/>
                </a:solidFill>
              </a:rPr>
              <a:t>với</a:t>
            </a:r>
            <a:r>
              <a:rPr lang="en-US" sz="4000" dirty="0">
                <a:solidFill>
                  <a:srgbClr val="FF0000"/>
                </a:solidFill>
              </a:rPr>
              <a:t> </a:t>
            </a:r>
            <a:r>
              <a:rPr lang="en-US" sz="4000" dirty="0" err="1">
                <a:solidFill>
                  <a:srgbClr val="FF0000"/>
                </a:solidFill>
              </a:rPr>
              <a:t>các</a:t>
            </a:r>
            <a:r>
              <a:rPr lang="en-US" sz="4000" dirty="0">
                <a:solidFill>
                  <a:srgbClr val="FF0000"/>
                </a:solidFill>
              </a:rPr>
              <a:t> </a:t>
            </a:r>
            <a:r>
              <a:rPr lang="en-US" sz="4000" dirty="0" err="1">
                <a:solidFill>
                  <a:srgbClr val="FF0000"/>
                </a:solidFill>
              </a:rPr>
              <a:t>hình</a:t>
            </a:r>
            <a:r>
              <a:rPr lang="en-US" sz="4000" dirty="0">
                <a:solidFill>
                  <a:srgbClr val="FF0000"/>
                </a:solidFill>
              </a:rPr>
              <a:t> </a:t>
            </a:r>
            <a:r>
              <a:rPr lang="en-US" sz="4000" dirty="0" err="1">
                <a:solidFill>
                  <a:srgbClr val="FF0000"/>
                </a:solidFill>
              </a:rPr>
              <a:t>thức</a:t>
            </a:r>
            <a:r>
              <a:rPr lang="en-US" sz="4000" dirty="0">
                <a:solidFill>
                  <a:srgbClr val="FF0000"/>
                </a:solidFill>
              </a:rPr>
              <a:t> </a:t>
            </a:r>
            <a:r>
              <a:rPr lang="en-US" sz="4000" dirty="0" err="1">
                <a:solidFill>
                  <a:srgbClr val="FF0000"/>
                </a:solidFill>
              </a:rPr>
              <a:t>hòa</a:t>
            </a:r>
            <a:r>
              <a:rPr lang="en-US" sz="4000" dirty="0">
                <a:solidFill>
                  <a:srgbClr val="FF0000"/>
                </a:solidFill>
              </a:rPr>
              <a:t> </a:t>
            </a:r>
            <a:r>
              <a:rPr lang="en-US" sz="4000" dirty="0" err="1">
                <a:solidFill>
                  <a:srgbClr val="FF0000"/>
                </a:solidFill>
              </a:rPr>
              <a:t>giọng</a:t>
            </a:r>
            <a:r>
              <a:rPr lang="en-US" sz="4000" dirty="0">
                <a:solidFill>
                  <a:srgbClr val="FF0000"/>
                </a:solidFill>
              </a:rPr>
              <a:t>…</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1720" y="4830688"/>
            <a:ext cx="858120" cy="758006"/>
          </a:xfrm>
          <a:prstGeom prst="rect">
            <a:avLst/>
          </a:prstGeom>
        </p:spPr>
      </p:pic>
      <p:pic>
        <p:nvPicPr>
          <p:cNvPr id="7" name="CHU CHI NHO DEATH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18679" y="4221088"/>
            <a:ext cx="609600" cy="6096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3946" y="6521238"/>
            <a:ext cx="420054" cy="336761"/>
          </a:xfrm>
          <a:prstGeom prst="rect">
            <a:avLst/>
          </a:prstGeom>
        </p:spPr>
      </p:pic>
      <p:sp>
        <p:nvSpPr>
          <p:cNvPr id="2" name="Rectangle 1"/>
          <p:cNvSpPr/>
          <p:nvPr/>
        </p:nvSpPr>
        <p:spPr>
          <a:xfrm>
            <a:off x="179513" y="52956"/>
            <a:ext cx="7739166" cy="1481175"/>
          </a:xfrm>
          <a:prstGeom prst="rect">
            <a:avLst/>
          </a:prstGeom>
        </p:spPr>
        <p:txBody>
          <a:bodyPr wrap="square">
            <a:spAutoFit/>
          </a:bodyPr>
          <a:lstStyle/>
          <a:p>
            <a:pPr algn="just">
              <a:lnSpc>
                <a:spcPct val="150000"/>
              </a:lnSpc>
              <a:spcAft>
                <a:spcPts val="0"/>
              </a:spcAft>
            </a:pPr>
            <a:r>
              <a:rPr lang="en-US" sz="3200" b="1">
                <a:solidFill>
                  <a:srgbClr val="FC330E"/>
                </a:solidFill>
                <a:latin typeface="Times New Roman"/>
                <a:ea typeface="Arial"/>
              </a:rPr>
              <a:t>VẬN DỤNG – SÁNG TẠO</a:t>
            </a:r>
            <a:endParaRPr lang="en-US" sz="3200">
              <a:latin typeface="Times New Roman"/>
              <a:ea typeface="Calibri"/>
            </a:endParaRPr>
          </a:p>
          <a:p>
            <a:pPr algn="just">
              <a:lnSpc>
                <a:spcPct val="150000"/>
              </a:lnSpc>
              <a:spcAft>
                <a:spcPts val="0"/>
              </a:spcAft>
              <a:tabLst>
                <a:tab pos="165100" algn="l"/>
              </a:tabLst>
            </a:pPr>
            <a:r>
              <a:rPr lang="en-US" sz="3200" b="1">
                <a:latin typeface="Times New Roman"/>
                <a:ea typeface="Arial"/>
              </a:rPr>
              <a:t>Ôn tập bài hát </a:t>
            </a:r>
            <a:r>
              <a:rPr lang="en-US" sz="3200" b="1" i="1">
                <a:latin typeface="Times New Roman"/>
                <a:ea typeface="Arial"/>
              </a:rPr>
              <a:t>Chú chim nhỏ dễ thương</a:t>
            </a:r>
            <a:endParaRPr lang="en-US" sz="3200">
              <a:effectLst/>
              <a:latin typeface="Times New Roman"/>
              <a:ea typeface="Calibri"/>
            </a:endParaRPr>
          </a:p>
        </p:txBody>
      </p:sp>
    </p:spTree>
    <p:extLst>
      <p:ext uri="{BB962C8B-B14F-4D97-AF65-F5344CB8AC3E}">
        <p14:creationId xmlns:p14="http://schemas.microsoft.com/office/powerpoint/2010/main" val="20629409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13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1760" y="4850039"/>
            <a:ext cx="858120" cy="758006"/>
          </a:xfrm>
          <a:prstGeom prst="rect">
            <a:avLst/>
          </a:prstGeom>
        </p:spPr>
      </p:pic>
      <p:pic>
        <p:nvPicPr>
          <p:cNvPr id="7" name="CHU CHI NHO DEATH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27334" y="3648503"/>
            <a:ext cx="609600" cy="6096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3946" y="6521238"/>
            <a:ext cx="420054" cy="336761"/>
          </a:xfrm>
          <a:prstGeom prst="rect">
            <a:avLst/>
          </a:prstGeom>
        </p:spPr>
      </p:pic>
      <p:sp>
        <p:nvSpPr>
          <p:cNvPr id="3" name="Rectangle 2"/>
          <p:cNvSpPr/>
          <p:nvPr/>
        </p:nvSpPr>
        <p:spPr>
          <a:xfrm>
            <a:off x="0" y="2365"/>
            <a:ext cx="8964487" cy="523220"/>
          </a:xfrm>
          <a:prstGeom prst="rect">
            <a:avLst/>
          </a:prstGeom>
        </p:spPr>
        <p:txBody>
          <a:bodyPr wrap="square">
            <a:spAutoFit/>
          </a:bodyPr>
          <a:lstStyle/>
          <a:p>
            <a:r>
              <a:rPr lang="en-US" sz="2800" b="1">
                <a:latin typeface="Times New Roman"/>
                <a:ea typeface="Times New Roman"/>
              </a:rPr>
              <a:t>Hát và vận động cơ thể theo bài </a:t>
            </a:r>
            <a:r>
              <a:rPr lang="en-US" sz="2800" b="1" i="1">
                <a:latin typeface="Times New Roman"/>
                <a:ea typeface="Times New Roman"/>
              </a:rPr>
              <a:t>Chú chim nhỏ dễ thương</a:t>
            </a:r>
            <a:r>
              <a:rPr lang="en-US" sz="2800" b="1">
                <a:latin typeface="Times New Roman"/>
                <a:ea typeface="Times New Roman"/>
              </a:rPr>
              <a:t> </a:t>
            </a:r>
            <a:endParaRPr lang="en-US" sz="2800"/>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1124744"/>
            <a:ext cx="9144001" cy="1512168"/>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1368" y="2687781"/>
            <a:ext cx="513654" cy="701864"/>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62859" y="2768326"/>
            <a:ext cx="471110" cy="621319"/>
          </a:xfrm>
          <a:prstGeom prst="rect">
            <a:avLst/>
          </a:prstGeom>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95736" y="2827806"/>
            <a:ext cx="835169" cy="502357"/>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59295" y="2818160"/>
            <a:ext cx="865010" cy="521648"/>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17997" y="2670581"/>
            <a:ext cx="513654" cy="701864"/>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64088" y="2728053"/>
            <a:ext cx="471110" cy="621319"/>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6216" y="2768326"/>
            <a:ext cx="835169" cy="502357"/>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90974" y="2719271"/>
            <a:ext cx="865010" cy="521648"/>
          </a:xfrm>
          <a:prstGeom prst="rect">
            <a:avLst/>
          </a:prstGeom>
        </p:spPr>
      </p:pic>
    </p:spTree>
    <p:extLst>
      <p:ext uri="{BB962C8B-B14F-4D97-AF65-F5344CB8AC3E}">
        <p14:creationId xmlns:p14="http://schemas.microsoft.com/office/powerpoint/2010/main" val="29945598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13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1760" y="4850039"/>
            <a:ext cx="858120" cy="75800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3946" y="6521238"/>
            <a:ext cx="420054" cy="336761"/>
          </a:xfrm>
          <a:prstGeom prst="rect">
            <a:avLst/>
          </a:prstGeom>
        </p:spPr>
      </p:pic>
      <p:sp>
        <p:nvSpPr>
          <p:cNvPr id="2" name="Rectangle 1"/>
          <p:cNvSpPr/>
          <p:nvPr/>
        </p:nvSpPr>
        <p:spPr>
          <a:xfrm>
            <a:off x="13855" y="777839"/>
            <a:ext cx="8820473" cy="3323987"/>
          </a:xfrm>
          <a:prstGeom prst="rect">
            <a:avLst/>
          </a:prstGeom>
        </p:spPr>
        <p:txBody>
          <a:bodyPr wrap="square">
            <a:spAutoFit/>
          </a:bodyPr>
          <a:lstStyle/>
          <a:p>
            <a:pPr algn="just">
              <a:lnSpc>
                <a:spcPct val="150000"/>
              </a:lnSpc>
              <a:spcAft>
                <a:spcPts val="0"/>
              </a:spcAft>
              <a:tabLst>
                <a:tab pos="317500" algn="l"/>
              </a:tabLst>
            </a:pPr>
            <a:r>
              <a:rPr lang="en-US" sz="2800" i="1" dirty="0" err="1">
                <a:latin typeface="Times New Roman"/>
                <a:ea typeface="Times New Roman"/>
              </a:rPr>
              <a:t>Câu</a:t>
            </a:r>
            <a:r>
              <a:rPr lang="en-US" sz="2800" i="1" dirty="0">
                <a:latin typeface="Times New Roman"/>
                <a:ea typeface="Times New Roman"/>
              </a:rPr>
              <a:t> </a:t>
            </a:r>
            <a:r>
              <a:rPr lang="en-US" sz="2800" i="1" dirty="0" err="1">
                <a:latin typeface="Times New Roman"/>
                <a:ea typeface="Times New Roman"/>
              </a:rPr>
              <a:t>hát</a:t>
            </a:r>
            <a:r>
              <a:rPr lang="en-US" sz="2800" i="1" dirty="0">
                <a:latin typeface="Times New Roman"/>
                <a:ea typeface="Times New Roman"/>
              </a:rPr>
              <a:t> 1 </a:t>
            </a:r>
            <a:r>
              <a:rPr lang="en-US" sz="2800" i="1" dirty="0" err="1">
                <a:latin typeface="Times New Roman"/>
                <a:ea typeface="Times New Roman"/>
              </a:rPr>
              <a:t>và</a:t>
            </a:r>
            <a:r>
              <a:rPr lang="en-US" sz="2800" i="1" dirty="0">
                <a:latin typeface="Times New Roman"/>
                <a:ea typeface="Times New Roman"/>
              </a:rPr>
              <a:t> </a:t>
            </a:r>
            <a:r>
              <a:rPr lang="en-US" sz="2800" i="1" dirty="0" err="1">
                <a:latin typeface="Times New Roman"/>
                <a:ea typeface="Times New Roman"/>
              </a:rPr>
              <a:t>câu</a:t>
            </a:r>
            <a:r>
              <a:rPr lang="en-US" sz="2800" i="1" dirty="0">
                <a:latin typeface="Times New Roman"/>
                <a:ea typeface="Times New Roman"/>
              </a:rPr>
              <a:t> </a:t>
            </a:r>
            <a:r>
              <a:rPr lang="en-US" sz="2800" i="1" dirty="0" err="1">
                <a:latin typeface="Times New Roman"/>
                <a:ea typeface="Times New Roman"/>
              </a:rPr>
              <a:t>hát</a:t>
            </a:r>
            <a:r>
              <a:rPr lang="en-US" sz="2800" i="1" dirty="0">
                <a:latin typeface="Times New Roman"/>
                <a:ea typeface="Times New Roman"/>
              </a:rPr>
              <a:t> 2: Hai </a:t>
            </a:r>
            <a:r>
              <a:rPr lang="en-US" sz="2800" i="1" dirty="0" err="1">
                <a:latin typeface="Times New Roman"/>
                <a:ea typeface="Times New Roman"/>
              </a:rPr>
              <a:t>bàn</a:t>
            </a:r>
            <a:r>
              <a:rPr lang="en-US" sz="2800" i="1" dirty="0">
                <a:latin typeface="Times New Roman"/>
                <a:ea typeface="Times New Roman"/>
              </a:rPr>
              <a:t> </a:t>
            </a:r>
            <a:r>
              <a:rPr lang="en-US" sz="2800" i="1" dirty="0" err="1">
                <a:latin typeface="Times New Roman"/>
                <a:ea typeface="Times New Roman"/>
              </a:rPr>
              <a:t>tay</a:t>
            </a:r>
            <a:r>
              <a:rPr lang="en-US" sz="2800" i="1" dirty="0">
                <a:latin typeface="Times New Roman"/>
                <a:ea typeface="Times New Roman"/>
              </a:rPr>
              <a:t> </a:t>
            </a:r>
            <a:r>
              <a:rPr lang="en-US" sz="2800" i="1" dirty="0" err="1">
                <a:latin typeface="Times New Roman"/>
                <a:ea typeface="Times New Roman"/>
              </a:rPr>
              <a:t>vỗ</a:t>
            </a:r>
            <a:r>
              <a:rPr lang="en-US" sz="2800" i="1" dirty="0">
                <a:latin typeface="Times New Roman"/>
                <a:ea typeface="Times New Roman"/>
              </a:rPr>
              <a:t> </a:t>
            </a:r>
            <a:r>
              <a:rPr lang="en-US" sz="2800" i="1" dirty="0" err="1">
                <a:latin typeface="Times New Roman"/>
                <a:ea typeface="Times New Roman"/>
              </a:rPr>
              <a:t>vào</a:t>
            </a:r>
            <a:r>
              <a:rPr lang="en-US" sz="2800" i="1" dirty="0">
                <a:latin typeface="Times New Roman"/>
                <a:ea typeface="Times New Roman"/>
              </a:rPr>
              <a:t> </a:t>
            </a:r>
            <a:r>
              <a:rPr lang="en-US" sz="2800" i="1" dirty="0" err="1">
                <a:latin typeface="Times New Roman"/>
                <a:ea typeface="Times New Roman"/>
              </a:rPr>
              <a:t>nhau</a:t>
            </a:r>
            <a:r>
              <a:rPr lang="en-US" sz="2800" i="1" dirty="0">
                <a:latin typeface="Times New Roman"/>
                <a:ea typeface="Times New Roman"/>
              </a:rPr>
              <a:t> </a:t>
            </a:r>
            <a:r>
              <a:rPr lang="en-US" sz="2800" i="1" dirty="0" err="1">
                <a:latin typeface="Times New Roman"/>
                <a:ea typeface="Times New Roman"/>
              </a:rPr>
              <a:t>theo</a:t>
            </a:r>
            <a:r>
              <a:rPr lang="en-US" sz="2800" i="1" dirty="0">
                <a:latin typeface="Times New Roman"/>
                <a:ea typeface="Times New Roman"/>
              </a:rPr>
              <a:t> </a:t>
            </a:r>
            <a:r>
              <a:rPr lang="en-US" sz="2800" i="1" dirty="0" err="1">
                <a:latin typeface="Times New Roman"/>
                <a:ea typeface="Times New Roman"/>
              </a:rPr>
              <a:t>lời</a:t>
            </a:r>
            <a:r>
              <a:rPr lang="en-US" sz="2800" i="1" dirty="0">
                <a:latin typeface="Times New Roman"/>
                <a:ea typeface="Times New Roman"/>
              </a:rPr>
              <a:t> ca.</a:t>
            </a:r>
            <a:endParaRPr lang="en-US" sz="2800" dirty="0">
              <a:latin typeface="Times New Roman"/>
              <a:ea typeface="Calibri"/>
            </a:endParaRPr>
          </a:p>
          <a:p>
            <a:pPr algn="just">
              <a:lnSpc>
                <a:spcPct val="150000"/>
              </a:lnSpc>
              <a:spcAft>
                <a:spcPts val="0"/>
              </a:spcAft>
              <a:tabLst>
                <a:tab pos="317500" algn="l"/>
              </a:tabLst>
            </a:pPr>
            <a:r>
              <a:rPr lang="en-US" sz="2800" i="1" dirty="0" err="1">
                <a:latin typeface="Times New Roman"/>
                <a:ea typeface="Times New Roman"/>
              </a:rPr>
              <a:t>Câu</a:t>
            </a:r>
            <a:r>
              <a:rPr lang="en-US" sz="2800" i="1" dirty="0">
                <a:latin typeface="Times New Roman"/>
                <a:ea typeface="Times New Roman"/>
              </a:rPr>
              <a:t> </a:t>
            </a:r>
            <a:r>
              <a:rPr lang="en-US" sz="2800" i="1" dirty="0" err="1">
                <a:latin typeface="Times New Roman"/>
                <a:ea typeface="Times New Roman"/>
              </a:rPr>
              <a:t>hát</a:t>
            </a:r>
            <a:r>
              <a:rPr lang="en-US" sz="2800" i="1" dirty="0">
                <a:latin typeface="Times New Roman"/>
                <a:ea typeface="Times New Roman"/>
              </a:rPr>
              <a:t> 3: Hai </a:t>
            </a:r>
            <a:r>
              <a:rPr lang="en-US" sz="2800" i="1" dirty="0" err="1">
                <a:latin typeface="Times New Roman"/>
                <a:ea typeface="Times New Roman"/>
              </a:rPr>
              <a:t>bàn</a:t>
            </a:r>
            <a:r>
              <a:rPr lang="en-US" sz="2800" i="1" dirty="0">
                <a:latin typeface="Times New Roman"/>
                <a:ea typeface="Times New Roman"/>
              </a:rPr>
              <a:t> </a:t>
            </a:r>
            <a:r>
              <a:rPr lang="en-US" sz="2800" i="1" dirty="0" err="1">
                <a:latin typeface="Times New Roman"/>
                <a:ea typeface="Times New Roman"/>
              </a:rPr>
              <a:t>tay</a:t>
            </a:r>
            <a:r>
              <a:rPr lang="en-US" sz="2800" i="1" dirty="0">
                <a:latin typeface="Times New Roman"/>
                <a:ea typeface="Times New Roman"/>
              </a:rPr>
              <a:t> </a:t>
            </a:r>
            <a:r>
              <a:rPr lang="en-US" sz="2800" i="1" dirty="0" err="1">
                <a:latin typeface="Times New Roman"/>
                <a:ea typeface="Times New Roman"/>
              </a:rPr>
              <a:t>vỗ</a:t>
            </a:r>
            <a:r>
              <a:rPr lang="en-US" sz="2800" i="1" dirty="0">
                <a:latin typeface="Times New Roman"/>
                <a:ea typeface="Times New Roman"/>
              </a:rPr>
              <a:t> </a:t>
            </a:r>
            <a:r>
              <a:rPr lang="en-US" sz="2800" i="1" dirty="0" err="1">
                <a:latin typeface="Times New Roman"/>
                <a:ea typeface="Times New Roman"/>
              </a:rPr>
              <a:t>lên</a:t>
            </a:r>
            <a:r>
              <a:rPr lang="en-US" sz="2800" i="1" dirty="0">
                <a:latin typeface="Times New Roman"/>
                <a:ea typeface="Times New Roman"/>
              </a:rPr>
              <a:t> </a:t>
            </a:r>
            <a:r>
              <a:rPr lang="en-US" sz="2800" i="1" dirty="0" err="1">
                <a:latin typeface="Times New Roman"/>
                <a:ea typeface="Times New Roman"/>
              </a:rPr>
              <a:t>đùi</a:t>
            </a:r>
            <a:r>
              <a:rPr lang="en-US" sz="2800" i="1" dirty="0">
                <a:latin typeface="Times New Roman"/>
                <a:ea typeface="Times New Roman"/>
              </a:rPr>
              <a:t> </a:t>
            </a:r>
            <a:r>
              <a:rPr lang="en-US" sz="2800" i="1" dirty="0" err="1">
                <a:latin typeface="Times New Roman"/>
                <a:ea typeface="Times New Roman"/>
              </a:rPr>
              <a:t>theo</a:t>
            </a:r>
            <a:r>
              <a:rPr lang="en-US" sz="2800" i="1" dirty="0">
                <a:latin typeface="Times New Roman"/>
                <a:ea typeface="Times New Roman"/>
              </a:rPr>
              <a:t> </a:t>
            </a:r>
            <a:r>
              <a:rPr lang="en-US" sz="2800" i="1" dirty="0" err="1">
                <a:latin typeface="Times New Roman"/>
                <a:ea typeface="Times New Roman"/>
              </a:rPr>
              <a:t>lời</a:t>
            </a:r>
            <a:r>
              <a:rPr lang="en-US" sz="2800" i="1" dirty="0">
                <a:latin typeface="Times New Roman"/>
                <a:ea typeface="Times New Roman"/>
              </a:rPr>
              <a:t> ca.</a:t>
            </a:r>
            <a:endParaRPr lang="en-US" sz="2800" dirty="0">
              <a:latin typeface="Times New Roman"/>
              <a:ea typeface="Calibri"/>
            </a:endParaRPr>
          </a:p>
          <a:p>
            <a:pPr algn="just">
              <a:lnSpc>
                <a:spcPct val="150000"/>
              </a:lnSpc>
              <a:spcAft>
                <a:spcPts val="0"/>
              </a:spcAft>
              <a:tabLst>
                <a:tab pos="317500" algn="l"/>
              </a:tabLst>
            </a:pPr>
            <a:r>
              <a:rPr lang="en-US" sz="2800" i="1" dirty="0" err="1">
                <a:latin typeface="Times New Roman"/>
                <a:ea typeface="Times New Roman"/>
              </a:rPr>
              <a:t>Câu</a:t>
            </a:r>
            <a:r>
              <a:rPr lang="en-US" sz="2800" i="1" dirty="0">
                <a:latin typeface="Times New Roman"/>
                <a:ea typeface="Times New Roman"/>
              </a:rPr>
              <a:t> </a:t>
            </a:r>
            <a:r>
              <a:rPr lang="en-US" sz="2800" i="1" dirty="0" err="1">
                <a:latin typeface="Times New Roman"/>
                <a:ea typeface="Times New Roman"/>
              </a:rPr>
              <a:t>hát</a:t>
            </a:r>
            <a:r>
              <a:rPr lang="en-US" sz="2800" i="1" dirty="0">
                <a:latin typeface="Times New Roman"/>
                <a:ea typeface="Times New Roman"/>
              </a:rPr>
              <a:t> 4: Hai </a:t>
            </a:r>
            <a:r>
              <a:rPr lang="en-US" sz="2800" i="1" dirty="0" err="1">
                <a:latin typeface="Times New Roman"/>
                <a:ea typeface="Times New Roman"/>
              </a:rPr>
              <a:t>tay</a:t>
            </a:r>
            <a:r>
              <a:rPr lang="en-US" sz="2800" i="1" dirty="0">
                <a:latin typeface="Times New Roman"/>
                <a:ea typeface="Times New Roman"/>
              </a:rPr>
              <a:t> </a:t>
            </a:r>
            <a:r>
              <a:rPr lang="en-US" sz="2800" i="1" dirty="0" err="1">
                <a:latin typeface="Times New Roman"/>
                <a:ea typeface="Times New Roman"/>
              </a:rPr>
              <a:t>bắt</a:t>
            </a:r>
            <a:r>
              <a:rPr lang="en-US" sz="2800" i="1" dirty="0">
                <a:latin typeface="Times New Roman"/>
                <a:ea typeface="Times New Roman"/>
              </a:rPr>
              <a:t> </a:t>
            </a:r>
            <a:r>
              <a:rPr lang="en-US" sz="2800" i="1" dirty="0" err="1">
                <a:latin typeface="Times New Roman"/>
                <a:ea typeface="Times New Roman"/>
              </a:rPr>
              <a:t>chéo</a:t>
            </a:r>
            <a:r>
              <a:rPr lang="en-US" sz="2800" i="1" dirty="0">
                <a:latin typeface="Times New Roman"/>
                <a:ea typeface="Times New Roman"/>
              </a:rPr>
              <a:t> </a:t>
            </a:r>
            <a:r>
              <a:rPr lang="en-US" sz="2800" i="1" dirty="0" err="1">
                <a:latin typeface="Times New Roman"/>
                <a:ea typeface="Times New Roman"/>
              </a:rPr>
              <a:t>vỗ</a:t>
            </a:r>
            <a:r>
              <a:rPr lang="en-US" sz="2800" i="1" dirty="0">
                <a:latin typeface="Times New Roman"/>
                <a:ea typeface="Times New Roman"/>
              </a:rPr>
              <a:t> </a:t>
            </a:r>
            <a:r>
              <a:rPr lang="en-US" sz="2800" i="1" dirty="0" err="1">
                <a:latin typeface="Times New Roman"/>
                <a:ea typeface="Times New Roman"/>
              </a:rPr>
              <a:t>lên</a:t>
            </a:r>
            <a:r>
              <a:rPr lang="en-US" sz="2800" i="1" dirty="0">
                <a:latin typeface="Times New Roman"/>
                <a:ea typeface="Times New Roman"/>
              </a:rPr>
              <a:t> </a:t>
            </a:r>
            <a:r>
              <a:rPr lang="en-US" sz="2800" i="1" dirty="0" err="1">
                <a:latin typeface="Times New Roman"/>
                <a:ea typeface="Times New Roman"/>
              </a:rPr>
              <a:t>hai</a:t>
            </a:r>
            <a:r>
              <a:rPr lang="en-US" sz="2800" i="1" dirty="0">
                <a:latin typeface="Times New Roman"/>
                <a:ea typeface="Times New Roman"/>
              </a:rPr>
              <a:t> </a:t>
            </a:r>
            <a:r>
              <a:rPr lang="en-US" sz="2800" i="1" dirty="0" err="1">
                <a:latin typeface="Times New Roman"/>
                <a:ea typeface="Times New Roman"/>
              </a:rPr>
              <a:t>vai</a:t>
            </a:r>
            <a:r>
              <a:rPr lang="en-US" sz="2800" i="1" dirty="0">
                <a:latin typeface="Times New Roman"/>
                <a:ea typeface="Times New Roman"/>
              </a:rPr>
              <a:t> </a:t>
            </a:r>
            <a:r>
              <a:rPr lang="en-US" sz="2800" i="1" dirty="0" err="1">
                <a:latin typeface="Times New Roman"/>
                <a:ea typeface="Times New Roman"/>
              </a:rPr>
              <a:t>theo</a:t>
            </a:r>
            <a:r>
              <a:rPr lang="en-US" sz="2800" i="1" dirty="0">
                <a:latin typeface="Times New Roman"/>
                <a:ea typeface="Times New Roman"/>
              </a:rPr>
              <a:t> </a:t>
            </a:r>
            <a:r>
              <a:rPr lang="en-US" sz="2800" i="1" dirty="0" err="1">
                <a:latin typeface="Times New Roman"/>
                <a:ea typeface="Times New Roman"/>
              </a:rPr>
              <a:t>lời</a:t>
            </a:r>
            <a:r>
              <a:rPr lang="en-US" sz="2800" i="1" dirty="0">
                <a:latin typeface="Times New Roman"/>
                <a:ea typeface="Times New Roman"/>
              </a:rPr>
              <a:t> ca.</a:t>
            </a:r>
            <a:endParaRPr lang="en-US" sz="2800" dirty="0">
              <a:latin typeface="Times New Roman"/>
              <a:ea typeface="Calibri"/>
            </a:endParaRPr>
          </a:p>
          <a:p>
            <a:pPr algn="just">
              <a:lnSpc>
                <a:spcPct val="150000"/>
              </a:lnSpc>
              <a:spcAft>
                <a:spcPts val="0"/>
              </a:spcAft>
              <a:tabLst>
                <a:tab pos="317500" algn="l"/>
              </a:tabLst>
            </a:pPr>
            <a:r>
              <a:rPr lang="en-US" sz="2800" i="1" dirty="0" err="1">
                <a:latin typeface="Times New Roman"/>
                <a:ea typeface="Times New Roman"/>
              </a:rPr>
              <a:t>Câu</a:t>
            </a:r>
            <a:r>
              <a:rPr lang="en-US" sz="2800" i="1" dirty="0">
                <a:latin typeface="Times New Roman"/>
                <a:ea typeface="Times New Roman"/>
              </a:rPr>
              <a:t> </a:t>
            </a:r>
            <a:r>
              <a:rPr lang="en-US" sz="2800" i="1" dirty="0" err="1">
                <a:latin typeface="Times New Roman"/>
                <a:ea typeface="Times New Roman"/>
              </a:rPr>
              <a:t>hát</a:t>
            </a:r>
            <a:r>
              <a:rPr lang="en-US" sz="2800" i="1" dirty="0">
                <a:latin typeface="Times New Roman"/>
                <a:ea typeface="Times New Roman"/>
              </a:rPr>
              <a:t> 5 </a:t>
            </a:r>
            <a:r>
              <a:rPr lang="en-US" sz="2800" i="1" dirty="0" err="1">
                <a:latin typeface="Times New Roman"/>
                <a:ea typeface="Times New Roman"/>
              </a:rPr>
              <a:t>và</a:t>
            </a:r>
            <a:r>
              <a:rPr lang="en-US" sz="2800" i="1" dirty="0">
                <a:latin typeface="Times New Roman"/>
                <a:ea typeface="Times New Roman"/>
              </a:rPr>
              <a:t> </a:t>
            </a:r>
            <a:r>
              <a:rPr lang="en-US" sz="2800" i="1" dirty="0" err="1">
                <a:latin typeface="Times New Roman"/>
                <a:ea typeface="Times New Roman"/>
              </a:rPr>
              <a:t>câu</a:t>
            </a:r>
            <a:r>
              <a:rPr lang="en-US" sz="2800" i="1" dirty="0">
                <a:latin typeface="Times New Roman"/>
                <a:ea typeface="Times New Roman"/>
              </a:rPr>
              <a:t> </a:t>
            </a:r>
            <a:r>
              <a:rPr lang="en-US" sz="2800" i="1" dirty="0" err="1">
                <a:latin typeface="Times New Roman"/>
                <a:ea typeface="Times New Roman"/>
              </a:rPr>
              <a:t>hát</a:t>
            </a:r>
            <a:r>
              <a:rPr lang="en-US" sz="2800" i="1" dirty="0">
                <a:latin typeface="Times New Roman"/>
                <a:ea typeface="Times New Roman"/>
              </a:rPr>
              <a:t> 6: Hai </a:t>
            </a:r>
            <a:r>
              <a:rPr lang="en-US" sz="2800" i="1" dirty="0" err="1">
                <a:latin typeface="Times New Roman"/>
                <a:ea typeface="Times New Roman"/>
              </a:rPr>
              <a:t>bàn</a:t>
            </a:r>
            <a:r>
              <a:rPr lang="en-US" sz="2800" i="1" dirty="0">
                <a:latin typeface="Times New Roman"/>
                <a:ea typeface="Times New Roman"/>
              </a:rPr>
              <a:t> </a:t>
            </a:r>
            <a:r>
              <a:rPr lang="en-US" sz="2800" i="1" dirty="0" err="1">
                <a:latin typeface="Times New Roman"/>
                <a:ea typeface="Times New Roman"/>
              </a:rPr>
              <a:t>tay</a:t>
            </a:r>
            <a:r>
              <a:rPr lang="en-US" sz="2800" i="1" dirty="0">
                <a:latin typeface="Times New Roman"/>
                <a:ea typeface="Times New Roman"/>
              </a:rPr>
              <a:t> </a:t>
            </a:r>
            <a:r>
              <a:rPr lang="en-US" sz="2800" i="1" dirty="0" err="1">
                <a:latin typeface="Times New Roman"/>
                <a:ea typeface="Times New Roman"/>
              </a:rPr>
              <a:t>vỗ</a:t>
            </a:r>
            <a:r>
              <a:rPr lang="en-US" sz="2800" i="1" dirty="0">
                <a:latin typeface="Times New Roman"/>
                <a:ea typeface="Times New Roman"/>
              </a:rPr>
              <a:t> </a:t>
            </a:r>
            <a:r>
              <a:rPr lang="en-US" sz="2800" i="1" dirty="0" err="1">
                <a:latin typeface="Times New Roman"/>
                <a:ea typeface="Times New Roman"/>
              </a:rPr>
              <a:t>vào</a:t>
            </a:r>
            <a:r>
              <a:rPr lang="en-US" sz="2800" i="1" dirty="0">
                <a:latin typeface="Times New Roman"/>
                <a:ea typeface="Times New Roman"/>
              </a:rPr>
              <a:t> </a:t>
            </a:r>
            <a:r>
              <a:rPr lang="en-US" sz="2800" i="1" dirty="0" err="1">
                <a:latin typeface="Times New Roman"/>
                <a:ea typeface="Times New Roman"/>
              </a:rPr>
              <a:t>nhau</a:t>
            </a:r>
            <a:r>
              <a:rPr lang="en-US" sz="2800" i="1" dirty="0">
                <a:latin typeface="Times New Roman"/>
                <a:ea typeface="Times New Roman"/>
              </a:rPr>
              <a:t> </a:t>
            </a:r>
            <a:r>
              <a:rPr lang="en-US" sz="2800" i="1" dirty="0" err="1">
                <a:latin typeface="Times New Roman"/>
                <a:ea typeface="Times New Roman"/>
              </a:rPr>
              <a:t>theo</a:t>
            </a:r>
            <a:r>
              <a:rPr lang="en-US" sz="2800" i="1" dirty="0">
                <a:latin typeface="Times New Roman"/>
                <a:ea typeface="Times New Roman"/>
              </a:rPr>
              <a:t> </a:t>
            </a:r>
            <a:r>
              <a:rPr lang="en-US" sz="2800" i="1" dirty="0" err="1">
                <a:latin typeface="Times New Roman"/>
                <a:ea typeface="Times New Roman"/>
              </a:rPr>
              <a:t>lời</a:t>
            </a:r>
            <a:r>
              <a:rPr lang="en-US" sz="2800" i="1" dirty="0">
                <a:latin typeface="Times New Roman"/>
                <a:ea typeface="Times New Roman"/>
              </a:rPr>
              <a:t> ca.</a:t>
            </a:r>
          </a:p>
          <a:p>
            <a:pPr algn="just">
              <a:lnSpc>
                <a:spcPct val="150000"/>
              </a:lnSpc>
              <a:spcAft>
                <a:spcPts val="0"/>
              </a:spcAft>
              <a:tabLst>
                <a:tab pos="317500" algn="l"/>
              </a:tabLst>
            </a:pPr>
            <a:r>
              <a:rPr lang="en-US" sz="2800" i="1" dirty="0" err="1">
                <a:effectLst/>
                <a:latin typeface="Times New Roman"/>
                <a:ea typeface="Calibri"/>
              </a:rPr>
              <a:t>Câu</a:t>
            </a:r>
            <a:r>
              <a:rPr lang="en-US" sz="2800" i="1" dirty="0">
                <a:effectLst/>
                <a:latin typeface="Times New Roman"/>
                <a:ea typeface="Calibri"/>
              </a:rPr>
              <a:t> 7,8: </a:t>
            </a:r>
            <a:r>
              <a:rPr lang="en-US" sz="2800" i="1" dirty="0" err="1">
                <a:effectLst/>
                <a:latin typeface="Times New Roman"/>
                <a:ea typeface="Calibri"/>
              </a:rPr>
              <a:t>Giống</a:t>
            </a:r>
            <a:r>
              <a:rPr lang="en-US" sz="2800" i="1" dirty="0">
                <a:effectLst/>
                <a:latin typeface="Times New Roman"/>
                <a:ea typeface="Calibri"/>
              </a:rPr>
              <a:t> </a:t>
            </a:r>
            <a:r>
              <a:rPr lang="en-US" sz="2800" i="1" dirty="0" err="1">
                <a:effectLst/>
                <a:latin typeface="Times New Roman"/>
                <a:ea typeface="Calibri"/>
              </a:rPr>
              <a:t>câu</a:t>
            </a:r>
            <a:r>
              <a:rPr lang="en-US" sz="2800" i="1" dirty="0">
                <a:effectLst/>
                <a:latin typeface="Times New Roman"/>
                <a:ea typeface="Calibri"/>
              </a:rPr>
              <a:t> 1,2.</a:t>
            </a:r>
            <a:endParaRPr lang="en-US" sz="2800" dirty="0">
              <a:effectLst/>
              <a:latin typeface="Times New Roman"/>
              <a:ea typeface="Calibri"/>
            </a:endParaRPr>
          </a:p>
        </p:txBody>
      </p:sp>
      <p:sp>
        <p:nvSpPr>
          <p:cNvPr id="4" name="Rectangle 3"/>
          <p:cNvSpPr/>
          <p:nvPr/>
        </p:nvSpPr>
        <p:spPr>
          <a:xfrm>
            <a:off x="1827542" y="0"/>
            <a:ext cx="4698722" cy="738664"/>
          </a:xfrm>
          <a:prstGeom prst="rect">
            <a:avLst/>
          </a:prstGeom>
        </p:spPr>
        <p:txBody>
          <a:bodyPr wrap="none">
            <a:spAutoFit/>
          </a:bodyPr>
          <a:lstStyle/>
          <a:p>
            <a:pPr lvl="0" algn="just">
              <a:lnSpc>
                <a:spcPct val="150000"/>
              </a:lnSpc>
            </a:pPr>
            <a:r>
              <a:rPr lang="en-US" sz="2800">
                <a:solidFill>
                  <a:prstClr val="black"/>
                </a:solidFill>
                <a:latin typeface="Times New Roman"/>
                <a:ea typeface="Times New Roman"/>
              </a:rPr>
              <a:t>–Hát kết hợp vận động phụ họa</a:t>
            </a:r>
            <a:endParaRPr lang="en-US" sz="2800">
              <a:solidFill>
                <a:prstClr val="black"/>
              </a:solidFill>
              <a:latin typeface="Times New Roman"/>
              <a:ea typeface="Calibri"/>
            </a:endParaRPr>
          </a:p>
        </p:txBody>
      </p:sp>
      <p:pic>
        <p:nvPicPr>
          <p:cNvPr id="17" name="CHU CHI NHO DEATH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60232" y="3579231"/>
            <a:ext cx="609600" cy="609600"/>
          </a:xfrm>
          <a:prstGeom prst="rect">
            <a:avLst/>
          </a:prstGeom>
        </p:spPr>
      </p:pic>
    </p:spTree>
    <p:extLst>
      <p:ext uri="{BB962C8B-B14F-4D97-AF65-F5344CB8AC3E}">
        <p14:creationId xmlns:p14="http://schemas.microsoft.com/office/powerpoint/2010/main" val="8453735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139" fill="hold"/>
                                        <p:tgtEl>
                                          <p:spTgt spid="17"/>
                                        </p:tgtEl>
                                      </p:cBhvr>
                                    </p:cmd>
                                  </p:childTnLst>
                                </p:cTn>
                              </p:par>
                            </p:childTnLst>
                          </p:cTn>
                        </p:par>
                      </p:childTnLst>
                    </p:cTn>
                  </p:par>
                </p:childTnLst>
              </p:cTn>
              <p:nextCondLst>
                <p:cond evt="onClick" delay="0">
                  <p:tgtEl>
                    <p:spTgt spid="17"/>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1760" y="4850039"/>
            <a:ext cx="858120" cy="75800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3946" y="6521238"/>
            <a:ext cx="420054" cy="336761"/>
          </a:xfrm>
          <a:prstGeom prst="rect">
            <a:avLst/>
          </a:prstGeom>
        </p:spPr>
      </p:pic>
      <p:sp>
        <p:nvSpPr>
          <p:cNvPr id="4" name="Rectangle 3"/>
          <p:cNvSpPr/>
          <p:nvPr/>
        </p:nvSpPr>
        <p:spPr>
          <a:xfrm>
            <a:off x="718265" y="0"/>
            <a:ext cx="6917278" cy="661207"/>
          </a:xfrm>
          <a:prstGeom prst="rect">
            <a:avLst/>
          </a:prstGeom>
        </p:spPr>
        <p:txBody>
          <a:bodyPr wrap="none">
            <a:spAutoFit/>
          </a:bodyPr>
          <a:lstStyle/>
          <a:p>
            <a:pPr lvl="0" algn="just">
              <a:lnSpc>
                <a:spcPct val="150000"/>
              </a:lnSpc>
            </a:pPr>
            <a:r>
              <a:rPr lang="en-US" sz="2800" dirty="0">
                <a:solidFill>
                  <a:prstClr val="black"/>
                </a:solidFill>
                <a:latin typeface="Times New Roman"/>
                <a:ea typeface="Times New Roman"/>
              </a:rPr>
              <a:t>Xem video </a:t>
            </a:r>
            <a:r>
              <a:rPr lang="en-US" sz="2800" dirty="0" err="1">
                <a:solidFill>
                  <a:prstClr val="black"/>
                </a:solidFill>
                <a:latin typeface="Times New Roman"/>
                <a:ea typeface="Times New Roman"/>
              </a:rPr>
              <a:t>để</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sáng</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tạo</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thêm</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động</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tác</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phụ</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họa</a:t>
            </a:r>
            <a:endParaRPr lang="en-US" sz="2800" dirty="0">
              <a:solidFill>
                <a:prstClr val="black"/>
              </a:solidFill>
              <a:latin typeface="Times New Roman"/>
              <a:ea typeface="Calibri"/>
            </a:endParaRPr>
          </a:p>
        </p:txBody>
      </p:sp>
      <p:pic>
        <p:nvPicPr>
          <p:cNvPr id="3" name="VAN DOG CHU CHIM NHO DE 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28496" y="862223"/>
            <a:ext cx="8095449" cy="3051339"/>
          </a:xfrm>
          <a:prstGeom prst="rect">
            <a:avLst/>
          </a:prstGeom>
        </p:spPr>
      </p:pic>
    </p:spTree>
    <p:extLst>
      <p:ext uri="{BB962C8B-B14F-4D97-AF65-F5344CB8AC3E}">
        <p14:creationId xmlns:p14="http://schemas.microsoft.com/office/powerpoint/2010/main" val="11354909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11560" y="4437112"/>
            <a:ext cx="8280920" cy="3960440"/>
          </a:xfrm>
          <a:prstGeom prst="rect">
            <a:avLst/>
          </a:prstGeom>
          <a:noFill/>
        </p:spPr>
        <p:txBody>
          <a:bodyPr wrap="square" rtlCol="0">
            <a:prstTxWarp prst="textArchUpPour">
              <a:avLst/>
            </a:prstTxWarp>
            <a:spAutoFit/>
          </a:bodyPr>
          <a:lstStyle/>
          <a:p>
            <a:r>
              <a:rPr lang="en-US" sz="4400" b="1" err="1">
                <a:solidFill>
                  <a:srgbClr val="FF0000"/>
                </a:solidFill>
                <a:latin typeface="Times New Roman" pitchFamily="18" charset="0"/>
                <a:cs typeface="Times New Roman" pitchFamily="18" charset="0"/>
              </a:rPr>
              <a:t>Giáo</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dục-củng</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cố-dặn</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dò</a:t>
            </a:r>
            <a:endParaRPr lang="en-US" sz="4400" b="1">
              <a:solidFill>
                <a:srgbClr val="FF0000"/>
              </a:solidFill>
              <a:latin typeface="Times New Roman" pitchFamily="18" charset="0"/>
              <a:cs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21806">
            <a:off x="7388425" y="929065"/>
            <a:ext cx="325538" cy="260987"/>
          </a:xfrm>
          <a:prstGeom prst="rect">
            <a:avLst/>
          </a:prstGeom>
        </p:spPr>
      </p:pic>
    </p:spTree>
    <p:extLst>
      <p:ext uri="{BB962C8B-B14F-4D97-AF65-F5344CB8AC3E}">
        <p14:creationId xmlns:p14="http://schemas.microsoft.com/office/powerpoint/2010/main" val="3373778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8" y="-169500"/>
            <a:ext cx="1148327" cy="1148327"/>
          </a:xfrm>
          <a:prstGeom prst="rect">
            <a:avLst/>
          </a:prstGeom>
        </p:spPr>
      </p:pic>
      <p:sp>
        <p:nvSpPr>
          <p:cNvPr id="5" name="TextBox 4"/>
          <p:cNvSpPr txBox="1"/>
          <p:nvPr/>
        </p:nvSpPr>
        <p:spPr>
          <a:xfrm>
            <a:off x="0" y="6546359"/>
            <a:ext cx="7092280" cy="369332"/>
          </a:xfrm>
          <a:prstGeom prst="rect">
            <a:avLst/>
          </a:prstGeom>
          <a:noFill/>
        </p:spPr>
        <p:txBody>
          <a:bodyPr wrap="square" rtlCol="0">
            <a:spAutoFit/>
          </a:bodyPr>
          <a:lstStyle/>
          <a:p>
            <a:r>
              <a:rPr lang="en-US" i="1">
                <a:solidFill>
                  <a:srgbClr val="FF0000"/>
                </a:solidFill>
              </a:rPr>
              <a:t>Bản quyền TT ÂN Phi Trường 0987508433 cấm chia sẻ dưới mọi hình thức</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6530" y="6546358"/>
            <a:ext cx="397469" cy="318655"/>
          </a:xfrm>
          <a:prstGeom prst="rect">
            <a:avLst/>
          </a:prstGeom>
        </p:spPr>
      </p:pic>
      <p:pic>
        <p:nvPicPr>
          <p:cNvPr id="8" name="CHU CHI NHO DEATH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27984" y="5157192"/>
            <a:ext cx="609600" cy="609600"/>
          </a:xfrm>
          <a:prstGeom prst="rect">
            <a:avLst/>
          </a:prstGeom>
        </p:spPr>
      </p:pic>
    </p:spTree>
    <p:extLst>
      <p:ext uri="{BB962C8B-B14F-4D97-AF65-F5344CB8AC3E}">
        <p14:creationId xmlns:p14="http://schemas.microsoft.com/office/powerpoint/2010/main" val="34731680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139"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3394096" y="4280"/>
            <a:ext cx="2327881" cy="661207"/>
          </a:xfrm>
          <a:prstGeom prst="rect">
            <a:avLst/>
          </a:prstGeom>
        </p:spPr>
        <p:txBody>
          <a:bodyPr wrap="none">
            <a:spAutoFit/>
          </a:bodyPr>
          <a:lstStyle/>
          <a:p>
            <a:pPr algn="just">
              <a:lnSpc>
                <a:spcPct val="150000"/>
              </a:lnSpc>
            </a:pPr>
            <a:r>
              <a:rPr lang="en-US" sz="2800" b="1">
                <a:solidFill>
                  <a:srgbClr val="FF0000"/>
                </a:solidFill>
                <a:latin typeface="Times New Roman"/>
                <a:ea typeface="Calibri"/>
              </a:rPr>
              <a:t>KHỞI ĐỘNG</a:t>
            </a:r>
            <a:endParaRPr lang="en-US" sz="2800">
              <a:solidFill>
                <a:prstClr val="black"/>
              </a:solidFill>
              <a:latin typeface="Times New Roman"/>
              <a:ea typeface="Calibri"/>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6815" y="6243938"/>
            <a:ext cx="341509" cy="273791"/>
          </a:xfrm>
          <a:prstGeom prst="rect">
            <a:avLst/>
          </a:prstGeom>
        </p:spPr>
      </p:pic>
      <p:sp>
        <p:nvSpPr>
          <p:cNvPr id="4" name="Rectangle 2"/>
          <p:cNvSpPr>
            <a:spLocks noChangeArrowheads="1"/>
          </p:cNvSpPr>
          <p:nvPr/>
        </p:nvSpPr>
        <p:spPr bwMode="auto">
          <a:xfrm>
            <a:off x="156143" y="836712"/>
            <a:ext cx="736818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3200" b="1" i="0" u="none" strike="noStrike" cap="none" normalizeH="0" baseline="0">
                <a:ln>
                  <a:noFill/>
                </a:ln>
                <a:solidFill>
                  <a:schemeClr val="tx1"/>
                </a:solidFill>
                <a:effectLst/>
                <a:latin typeface="Times New Roman" pitchFamily="18" charset="0"/>
                <a:ea typeface="Times New Roman" pitchFamily="18" charset="0"/>
                <a:cs typeface="Arial" pitchFamily="34" charset="0"/>
              </a:rPr>
              <a:t>* Cùng gõ hình tiết tấu kết hợp đọc từ tượng thanh với trống con.</a:t>
            </a:r>
            <a:endParaRPr kumimoji="0" lang="vi-VN" sz="3200" b="0" i="0" u="none" strike="noStrike" cap="none" normalizeH="0" baseline="0">
              <a:ln>
                <a:noFill/>
              </a:ln>
              <a:solidFill>
                <a:schemeClr val="tx1"/>
              </a:solidFill>
              <a:effectLst/>
              <a:latin typeface="Arial" pitchFamily="34" charset="0"/>
              <a:cs typeface="Arial" pitchFamily="34" charset="0"/>
            </a:endParaRPr>
          </a:p>
        </p:txBody>
      </p:sp>
      <p:pic>
        <p:nvPicPr>
          <p:cNvPr id="2049" name="Picture 1" descr="2021-06-12_0940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8683" y="2355742"/>
            <a:ext cx="5849661" cy="1106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847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901" y="942570"/>
            <a:ext cx="4573550" cy="27633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101" y="946049"/>
            <a:ext cx="3896011" cy="27633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900" y="3861048"/>
            <a:ext cx="4573551" cy="28254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4" name="Picture 2" descr="Cách làm bánh trung thu nhân thập cẩm chay cho ngày Tết Trung Th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5113101" y="3861047"/>
            <a:ext cx="3896009" cy="28254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03648" y="55714"/>
            <a:ext cx="7272808" cy="584775"/>
          </a:xfrm>
          <a:prstGeom prst="rect">
            <a:avLst/>
          </a:prstGeom>
          <a:noFill/>
        </p:spPr>
        <p:txBody>
          <a:bodyPr wrap="square" rtlCol="0">
            <a:spAutoFit/>
          </a:bodyPr>
          <a:lstStyle/>
          <a:p>
            <a:r>
              <a:rPr lang="en-US" sz="3200"/>
              <a:t>Hình ảnh em liên tưởng đến ngày tết nào</a:t>
            </a: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0991" y="4653136"/>
            <a:ext cx="341509" cy="273791"/>
          </a:xfrm>
          <a:prstGeom prst="rect">
            <a:avLst/>
          </a:prstGeom>
        </p:spPr>
      </p:pic>
    </p:spTree>
    <p:extLst>
      <p:ext uri="{BB962C8B-B14F-4D97-AF65-F5344CB8AC3E}">
        <p14:creationId xmlns:p14="http://schemas.microsoft.com/office/powerpoint/2010/main" val="3419983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95536" y="0"/>
            <a:ext cx="8609162" cy="2952328"/>
          </a:xfrm>
          <a:prstGeom prst="rect">
            <a:avLst/>
          </a:prstGeom>
          <a:noFill/>
        </p:spPr>
        <p:txBody>
          <a:bodyPr wrap="square" rtlCol="0">
            <a:prstTxWarp prst="textArchUpPour">
              <a:avLst/>
            </a:prstTxWarp>
            <a:spAutoFit/>
          </a:bodyPr>
          <a:lstStyle/>
          <a:p>
            <a:r>
              <a:rPr lang="en-US" sz="5400" b="1">
                <a:solidFill>
                  <a:srgbClr val="002060"/>
                </a:solidFill>
              </a:rPr>
              <a:t>ÂM NHẠC 2</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3948" y="567444"/>
            <a:ext cx="908720" cy="908720"/>
          </a:xfrm>
          <a:prstGeom prst="rect">
            <a:avLst/>
          </a:prstGeom>
        </p:spPr>
      </p:pic>
      <p:sp>
        <p:nvSpPr>
          <p:cNvPr id="7" name="Rectangle 6"/>
          <p:cNvSpPr/>
          <p:nvPr/>
        </p:nvSpPr>
        <p:spPr>
          <a:xfrm>
            <a:off x="3537676" y="1476164"/>
            <a:ext cx="1856277" cy="646331"/>
          </a:xfrm>
          <a:prstGeom prst="rect">
            <a:avLst/>
          </a:prstGeom>
        </p:spPr>
        <p:txBody>
          <a:bodyPr wrap="none">
            <a:spAutoFit/>
          </a:bodyPr>
          <a:lstStyle/>
          <a:p>
            <a:r>
              <a:rPr lang="en-US" sz="3600" b="1">
                <a:solidFill>
                  <a:srgbClr val="FF0000"/>
                </a:solidFill>
                <a:latin typeface="Times New Roman"/>
                <a:ea typeface="Calibri"/>
              </a:rPr>
              <a:t>TIẾT 14</a:t>
            </a:r>
            <a:endParaRPr lang="en-US" sz="360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9752" y="4797152"/>
            <a:ext cx="858120" cy="758006"/>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51232" y="6665254"/>
            <a:ext cx="240418" cy="192745"/>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008398"/>
            <a:ext cx="801374" cy="788754"/>
          </a:xfrm>
          <a:prstGeom prst="rect">
            <a:avLst/>
          </a:prstGeom>
        </p:spPr>
      </p:pic>
      <p:sp>
        <p:nvSpPr>
          <p:cNvPr id="3" name="Rectangle 2"/>
          <p:cNvSpPr/>
          <p:nvPr/>
        </p:nvSpPr>
        <p:spPr>
          <a:xfrm>
            <a:off x="1547664" y="2767063"/>
            <a:ext cx="7523038" cy="579967"/>
          </a:xfrm>
          <a:prstGeom prst="rect">
            <a:avLst/>
          </a:prstGeom>
        </p:spPr>
        <p:txBody>
          <a:bodyPr wrap="square">
            <a:spAutoFit/>
          </a:bodyPr>
          <a:lstStyle/>
          <a:p>
            <a:pPr algn="ctr" fontAlgn="base">
              <a:lnSpc>
                <a:spcPct val="150000"/>
              </a:lnSpc>
              <a:spcAft>
                <a:spcPts val="0"/>
              </a:spcAft>
            </a:pPr>
            <a:r>
              <a:rPr lang="vi-VN" sz="2400" b="1" dirty="0">
                <a:solidFill>
                  <a:srgbClr val="FC190F"/>
                </a:solidFill>
                <a:latin typeface="Times New Roman"/>
                <a:ea typeface="Arial"/>
              </a:rPr>
              <a:t>ÔN TẬP BÀI HÁT</a:t>
            </a:r>
            <a:r>
              <a:rPr lang="en-US" sz="2400" b="1" dirty="0">
                <a:solidFill>
                  <a:srgbClr val="FC190F"/>
                </a:solidFill>
                <a:latin typeface="Times New Roman"/>
                <a:ea typeface="Arial"/>
              </a:rPr>
              <a:t>:</a:t>
            </a:r>
            <a:r>
              <a:rPr lang="vi-VN" sz="2400" b="1" dirty="0">
                <a:solidFill>
                  <a:srgbClr val="FC190F"/>
                </a:solidFill>
                <a:latin typeface="Times New Roman"/>
                <a:ea typeface="Arial"/>
              </a:rPr>
              <a:t> </a:t>
            </a:r>
            <a:r>
              <a:rPr lang="vi-VN" sz="2400" b="1" i="1" dirty="0">
                <a:solidFill>
                  <a:srgbClr val="FC190F"/>
                </a:solidFill>
                <a:latin typeface="Times New Roman"/>
                <a:ea typeface="Arial"/>
              </a:rPr>
              <a:t>CHÚ CHIM NHỎ DỄ THƯƠNG</a:t>
            </a:r>
            <a:endParaRPr lang="en-US" sz="2400" dirty="0">
              <a:effectLst/>
              <a:latin typeface="Times New Roman"/>
              <a:ea typeface="Calibri"/>
            </a:endParaRPr>
          </a:p>
        </p:txBody>
      </p:sp>
      <p:sp>
        <p:nvSpPr>
          <p:cNvPr id="10" name="Rectangle 9"/>
          <p:cNvSpPr/>
          <p:nvPr/>
        </p:nvSpPr>
        <p:spPr>
          <a:xfrm>
            <a:off x="1599272" y="2120732"/>
            <a:ext cx="7233421" cy="579967"/>
          </a:xfrm>
          <a:prstGeom prst="rect">
            <a:avLst/>
          </a:prstGeom>
        </p:spPr>
        <p:txBody>
          <a:bodyPr wrap="square">
            <a:spAutoFit/>
          </a:bodyPr>
          <a:lstStyle/>
          <a:p>
            <a:pPr lvl="0" algn="ctr" fontAlgn="base">
              <a:lnSpc>
                <a:spcPct val="150000"/>
              </a:lnSpc>
            </a:pPr>
            <a:r>
              <a:rPr lang="vi-VN" sz="2400" b="1" dirty="0">
                <a:solidFill>
                  <a:srgbClr val="FF0000"/>
                </a:solidFill>
                <a:latin typeface="Times New Roman"/>
                <a:ea typeface="Times New Roman"/>
              </a:rPr>
              <a:t>NGHE NHẠC</a:t>
            </a:r>
            <a:r>
              <a:rPr lang="en-US" sz="2400" b="1" dirty="0">
                <a:solidFill>
                  <a:srgbClr val="FF0000"/>
                </a:solidFill>
                <a:latin typeface="Times New Roman"/>
                <a:ea typeface="Times New Roman"/>
              </a:rPr>
              <a:t>:</a:t>
            </a:r>
            <a:r>
              <a:rPr lang="vi-VN" sz="2400" b="1" dirty="0">
                <a:solidFill>
                  <a:srgbClr val="FF0000"/>
                </a:solidFill>
                <a:latin typeface="Times New Roman"/>
                <a:ea typeface="Times New Roman"/>
              </a:rPr>
              <a:t> </a:t>
            </a:r>
            <a:r>
              <a:rPr lang="en-US" sz="2400" b="1" i="1" dirty="0">
                <a:solidFill>
                  <a:srgbClr val="FF0000"/>
                </a:solidFill>
                <a:latin typeface="Times New Roman"/>
                <a:ea typeface="Times New Roman"/>
              </a:rPr>
              <a:t>MÚA SƯ TỬ THẬT VUI</a:t>
            </a:r>
            <a:endParaRPr lang="en-US" sz="2400" i="1" dirty="0">
              <a:solidFill>
                <a:prstClr val="black"/>
              </a:solidFill>
              <a:latin typeface="Times New Roman"/>
              <a:ea typeface="Calibri"/>
            </a:endParaRPr>
          </a:p>
        </p:txBody>
      </p:sp>
    </p:spTree>
    <p:extLst>
      <p:ext uri="{BB962C8B-B14F-4D97-AF65-F5344CB8AC3E}">
        <p14:creationId xmlns:p14="http://schemas.microsoft.com/office/powerpoint/2010/main" val="48506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37366" y="1267019"/>
            <a:ext cx="5651324" cy="2062103"/>
          </a:xfrm>
          <a:prstGeom prst="rect">
            <a:avLst/>
          </a:prstGeom>
        </p:spPr>
        <p:txBody>
          <a:bodyPr wrap="square">
            <a:spAutoFit/>
          </a:bodyPr>
          <a:lstStyle/>
          <a:p>
            <a:r>
              <a:rPr lang="vi-VN" sz="3200">
                <a:solidFill>
                  <a:srgbClr val="202122"/>
                </a:solidFill>
                <a:latin typeface="Times New Roman"/>
                <a:ea typeface="Calibri"/>
              </a:rPr>
              <a:t>Phạm Tuyên sinh ngày </a:t>
            </a:r>
            <a:r>
              <a:rPr lang="vi-VN" sz="3200">
                <a:solidFill>
                  <a:srgbClr val="0645AD"/>
                </a:solidFill>
                <a:latin typeface="Times New Roman"/>
                <a:ea typeface="Calibri"/>
                <a:hlinkClick r:id="rId3" tooltip="12 tháng 1"/>
              </a:rPr>
              <a:t>12 tháng 1</a:t>
            </a:r>
            <a:r>
              <a:rPr lang="vi-VN" sz="3200">
                <a:solidFill>
                  <a:srgbClr val="202122"/>
                </a:solidFill>
                <a:latin typeface="Times New Roman"/>
                <a:ea typeface="Calibri"/>
              </a:rPr>
              <a:t> năm </a:t>
            </a:r>
            <a:r>
              <a:rPr lang="vi-VN" sz="3200">
                <a:solidFill>
                  <a:srgbClr val="0645AD"/>
                </a:solidFill>
                <a:latin typeface="Times New Roman"/>
                <a:ea typeface="Calibri"/>
                <a:hlinkClick r:id="rId4" tooltip="1930"/>
              </a:rPr>
              <a:t>1930</a:t>
            </a:r>
            <a:r>
              <a:rPr lang="vi-VN" sz="3200">
                <a:solidFill>
                  <a:srgbClr val="202122"/>
                </a:solidFill>
                <a:latin typeface="Times New Roman"/>
                <a:ea typeface="Calibri"/>
              </a:rPr>
              <a:t>, quê ở làng Lương Ngọc, xã Thúc Kháng, huyện </a:t>
            </a:r>
            <a:r>
              <a:rPr lang="vi-VN" sz="3200">
                <a:solidFill>
                  <a:srgbClr val="0645AD"/>
                </a:solidFill>
                <a:latin typeface="Times New Roman"/>
                <a:ea typeface="Calibri"/>
                <a:hlinkClick r:id="rId5" tooltip="Đài Tiếng nói Việt Nam"/>
              </a:rPr>
              <a:t>Bình Giang</a:t>
            </a:r>
            <a:r>
              <a:rPr lang="vi-VN" sz="3200">
                <a:solidFill>
                  <a:srgbClr val="202122"/>
                </a:solidFill>
                <a:latin typeface="Times New Roman"/>
                <a:ea typeface="Calibri"/>
              </a:rPr>
              <a:t>, </a:t>
            </a:r>
            <a:r>
              <a:rPr lang="vi-VN" sz="3200">
                <a:solidFill>
                  <a:srgbClr val="0645AD"/>
                </a:solidFill>
                <a:latin typeface="Times New Roman"/>
                <a:ea typeface="Calibri"/>
                <a:hlinkClick r:id="rId6"/>
              </a:rPr>
              <a:t>Hải Dương</a:t>
            </a:r>
            <a:endParaRPr lang="en-US" sz="3200"/>
          </a:p>
        </p:txBody>
      </p:sp>
      <p:sp>
        <p:nvSpPr>
          <p:cNvPr id="5" name="Rectangle 4"/>
          <p:cNvSpPr/>
          <p:nvPr/>
        </p:nvSpPr>
        <p:spPr>
          <a:xfrm>
            <a:off x="2244971" y="620688"/>
            <a:ext cx="5057800" cy="646331"/>
          </a:xfrm>
          <a:prstGeom prst="rect">
            <a:avLst/>
          </a:prstGeom>
        </p:spPr>
        <p:txBody>
          <a:bodyPr wrap="square">
            <a:spAutoFit/>
          </a:bodyPr>
          <a:lstStyle/>
          <a:p>
            <a:pPr lvl="0">
              <a:lnSpc>
                <a:spcPct val="150000"/>
              </a:lnSpc>
              <a:tabLst>
                <a:tab pos="165100" algn="l"/>
              </a:tabLst>
            </a:pPr>
            <a:r>
              <a:rPr lang="en-US" sz="2400" b="1">
                <a:solidFill>
                  <a:prstClr val="black"/>
                </a:solidFill>
                <a:latin typeface="Arial"/>
                <a:ea typeface="Arial"/>
              </a:rPr>
              <a:t>Nghe nhạc </a:t>
            </a:r>
            <a:r>
              <a:rPr lang="en-US" sz="2400" b="1" i="1">
                <a:solidFill>
                  <a:prstClr val="black"/>
                </a:solidFill>
                <a:latin typeface="Arial"/>
                <a:ea typeface="Arial"/>
              </a:rPr>
              <a:t>Múa sư tử thật là vui</a:t>
            </a:r>
            <a:endParaRPr lang="en-US" sz="2400">
              <a:solidFill>
                <a:prstClr val="black"/>
              </a:solidFill>
              <a:latin typeface="Times New Roman"/>
              <a:ea typeface="Calibri"/>
            </a:endParaRPr>
          </a:p>
        </p:txBody>
      </p:sp>
      <p:sp>
        <p:nvSpPr>
          <p:cNvPr id="6" name="Rectangle 5"/>
          <p:cNvSpPr/>
          <p:nvPr/>
        </p:nvSpPr>
        <p:spPr>
          <a:xfrm>
            <a:off x="3491880" y="-174"/>
            <a:ext cx="2396810" cy="741998"/>
          </a:xfrm>
          <a:prstGeom prst="rect">
            <a:avLst/>
          </a:prstGeom>
        </p:spPr>
        <p:txBody>
          <a:bodyPr wrap="none">
            <a:spAutoFit/>
          </a:bodyPr>
          <a:lstStyle/>
          <a:p>
            <a:pPr lvl="0">
              <a:lnSpc>
                <a:spcPct val="150000"/>
              </a:lnSpc>
            </a:pPr>
            <a:r>
              <a:rPr lang="en-US" sz="3200" b="1">
                <a:solidFill>
                  <a:srgbClr val="FC330E"/>
                </a:solidFill>
                <a:latin typeface="Arial"/>
                <a:ea typeface="Arial"/>
              </a:rPr>
              <a:t>KHÁM PHÁ</a:t>
            </a:r>
            <a:endParaRPr lang="en-US" sz="3200">
              <a:solidFill>
                <a:prstClr val="black"/>
              </a:solidFill>
              <a:latin typeface="Times New Roman"/>
              <a:ea typeface="Calibri"/>
            </a:endParaRPr>
          </a:p>
        </p:txBody>
      </p:sp>
      <p:pic>
        <p:nvPicPr>
          <p:cNvPr id="7" name="Picture 2" descr="NS_Phạm_Tuyê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44208" y="1267019"/>
            <a:ext cx="2699792" cy="3170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8773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07504" y="116632"/>
            <a:ext cx="9036496" cy="3416320"/>
          </a:xfrm>
          <a:prstGeom prst="rect">
            <a:avLst/>
          </a:prstGeom>
        </p:spPr>
        <p:txBody>
          <a:bodyPr wrap="square">
            <a:spAutoFit/>
          </a:bodyPr>
          <a:lstStyle/>
          <a:p>
            <a:r>
              <a:rPr lang="vi-VN" sz="3600">
                <a:solidFill>
                  <a:srgbClr val="202122"/>
                </a:solidFill>
                <a:latin typeface="Times New Roman"/>
                <a:ea typeface="Calibri"/>
              </a:rPr>
              <a:t>Múa lân thường được biểu diễn trong dịp tết và các lễ hội truyền thống, văn hóa và tôn giáo khác của Trung Quốc. Nó cũng có thể được thực hiện tại các dịp quan trọng như sự kiện khai trương kinh doanh, lễ kỷ niệm đặc biệt hoặc lễ cưới. </a:t>
            </a:r>
            <a:endParaRPr lang="en-US" sz="360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9237" y="6580867"/>
            <a:ext cx="341509" cy="27379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008398"/>
            <a:ext cx="801374" cy="788754"/>
          </a:xfrm>
          <a:prstGeom prst="rect">
            <a:avLst/>
          </a:prstGeom>
        </p:spPr>
      </p:pic>
    </p:spTree>
    <p:extLst>
      <p:ext uri="{BB962C8B-B14F-4D97-AF65-F5344CB8AC3E}">
        <p14:creationId xmlns:p14="http://schemas.microsoft.com/office/powerpoint/2010/main" val="2121021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576" y="6309320"/>
            <a:ext cx="239006" cy="191613"/>
          </a:xfrm>
          <a:prstGeom prst="rect">
            <a:avLst/>
          </a:prstGeom>
        </p:spPr>
      </p:pic>
      <p:sp>
        <p:nvSpPr>
          <p:cNvPr id="2" name="Rectangle 1"/>
          <p:cNvSpPr/>
          <p:nvPr/>
        </p:nvSpPr>
        <p:spPr>
          <a:xfrm>
            <a:off x="0" y="188640"/>
            <a:ext cx="8964488" cy="3460563"/>
          </a:xfrm>
          <a:prstGeom prst="rect">
            <a:avLst/>
          </a:prstGeom>
        </p:spPr>
        <p:txBody>
          <a:bodyPr wrap="square">
            <a:spAutoFit/>
          </a:bodyPr>
          <a:lstStyle/>
          <a:p>
            <a:pPr algn="just">
              <a:spcAft>
                <a:spcPts val="800"/>
              </a:spcAft>
            </a:pPr>
            <a:r>
              <a:rPr lang="en-US" sz="2800">
                <a:latin typeface="Times New Roman"/>
                <a:ea typeface="Calibri"/>
              </a:rPr>
              <a:t>N</a:t>
            </a:r>
            <a:r>
              <a:rPr lang="vi-VN" sz="2800">
                <a:latin typeface="Times New Roman"/>
                <a:ea typeface="Calibri"/>
              </a:rPr>
              <a:t>ghe bài </a:t>
            </a:r>
            <a:r>
              <a:rPr lang="en-US" sz="2800" i="1">
                <a:latin typeface="Times New Roman"/>
                <a:ea typeface="Calibri"/>
              </a:rPr>
              <a:t>Múa sư tử thật vui </a:t>
            </a:r>
            <a:r>
              <a:rPr lang="vi-VN" sz="2800">
                <a:latin typeface="Times New Roman"/>
                <a:ea typeface="Calibri"/>
              </a:rPr>
              <a:t>có lời lần 1 </a:t>
            </a:r>
          </a:p>
          <a:p>
            <a:pPr marL="177800" indent="-180340">
              <a:lnSpc>
                <a:spcPct val="103000"/>
              </a:lnSpc>
              <a:spcAft>
                <a:spcPts val="0"/>
              </a:spcAft>
            </a:pPr>
            <a:r>
              <a:rPr lang="en-US" sz="2800">
                <a:latin typeface="Times New Roman"/>
                <a:ea typeface="Calibri"/>
              </a:rPr>
              <a:t>- Hỏi </a:t>
            </a:r>
            <a:r>
              <a:rPr lang="en-US" sz="2800">
                <a:latin typeface="Times New Roman"/>
                <a:ea typeface="Times New Roman"/>
                <a:cs typeface="Arial"/>
              </a:rPr>
              <a:t>Các em đã được tham gia vào trò chơi giống như thế này chưa? Trong bài hát mô tả đến âm thanh của nhạc cụ nào?</a:t>
            </a:r>
            <a:endParaRPr lang="en-US" sz="2800">
              <a:ea typeface="Calibri"/>
              <a:cs typeface="Arial"/>
            </a:endParaRPr>
          </a:p>
          <a:p>
            <a:pPr marL="177800" indent="-180340">
              <a:lnSpc>
                <a:spcPct val="103000"/>
              </a:lnSpc>
              <a:spcAft>
                <a:spcPts val="0"/>
              </a:spcAft>
            </a:pPr>
            <a:r>
              <a:rPr lang="en-US" sz="2800">
                <a:latin typeface="Times New Roman"/>
                <a:ea typeface="Times New Roman"/>
                <a:cs typeface="Arial"/>
              </a:rPr>
              <a:t>– Cảm xúc  khi nghe bài hát này ? Vui tươi rộn ràng hay vui tươi, nhẹ nhàng?</a:t>
            </a:r>
            <a:endParaRPr lang="en-US" sz="2800">
              <a:ea typeface="Calibri"/>
              <a:cs typeface="Arial"/>
            </a:endParaRPr>
          </a:p>
          <a:p>
            <a:pPr algn="just">
              <a:spcAft>
                <a:spcPts val="800"/>
              </a:spcAft>
            </a:pPr>
            <a:endParaRPr lang="en-US" sz="4000">
              <a:effectLst/>
              <a:latin typeface="Times New Roman"/>
              <a:ea typeface="Calibri"/>
            </a:endParaRPr>
          </a:p>
        </p:txBody>
      </p:sp>
      <p:pic>
        <p:nvPicPr>
          <p:cNvPr id="3" name="NGHE NHAC MUA SU TU THAT LA V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52161" y="3089564"/>
            <a:ext cx="609600" cy="6096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008398"/>
            <a:ext cx="801374" cy="788754"/>
          </a:xfrm>
          <a:prstGeom prst="rect">
            <a:avLst/>
          </a:prstGeom>
        </p:spPr>
      </p:pic>
    </p:spTree>
    <p:extLst>
      <p:ext uri="{BB962C8B-B14F-4D97-AF65-F5344CB8AC3E}">
        <p14:creationId xmlns:p14="http://schemas.microsoft.com/office/powerpoint/2010/main" val="16316300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6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07504" y="260648"/>
            <a:ext cx="8816241" cy="707886"/>
          </a:xfrm>
          <a:prstGeom prst="rect">
            <a:avLst/>
          </a:prstGeom>
          <a:noFill/>
        </p:spPr>
        <p:txBody>
          <a:bodyPr wrap="square" rtlCol="0">
            <a:spAutoFit/>
          </a:bodyPr>
          <a:lstStyle/>
          <a:p>
            <a:r>
              <a:rPr lang="en-US" sz="4000" dirty="0">
                <a:solidFill>
                  <a:prstClr val="black"/>
                </a:solidFill>
                <a:latin typeface="Times New Roman" panose="02020603050405020304" pitchFamily="18" charset="0"/>
                <a:cs typeface="Times New Roman" panose="02020603050405020304" pitchFamily="18" charset="0"/>
              </a:rPr>
              <a:t>Nghe </a:t>
            </a:r>
            <a:r>
              <a:rPr lang="en-US" sz="4000" dirty="0" err="1">
                <a:solidFill>
                  <a:prstClr val="black"/>
                </a:solidFill>
                <a:latin typeface="Times New Roman" panose="02020603050405020304" pitchFamily="18" charset="0"/>
                <a:cs typeface="Times New Roman" panose="02020603050405020304" pitchFamily="18" charset="0"/>
              </a:rPr>
              <a:t>lần</a:t>
            </a:r>
            <a:r>
              <a:rPr lang="en-US" sz="4000" dirty="0">
                <a:solidFill>
                  <a:prstClr val="black"/>
                </a:solidFill>
                <a:latin typeface="Times New Roman" panose="02020603050405020304" pitchFamily="18" charset="0"/>
                <a:cs typeface="Times New Roman" panose="02020603050405020304" pitchFamily="18" charset="0"/>
              </a:rPr>
              <a:t> 2: </a:t>
            </a:r>
            <a:r>
              <a:rPr lang="en-US" sz="4000" dirty="0" err="1">
                <a:solidFill>
                  <a:prstClr val="black"/>
                </a:solidFill>
                <a:latin typeface="Times New Roman" panose="02020603050405020304" pitchFamily="18" charset="0"/>
                <a:cs typeface="Times New Roman" panose="02020603050405020304" pitchFamily="18" charset="0"/>
              </a:rPr>
              <a:t>Mô</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tả</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lại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tiếng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trống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trong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bài</a:t>
            </a:r>
            <a:endParaRPr lang="en-US" sz="4000" dirty="0">
              <a:solidFill>
                <a:prstClr val="black"/>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712365" y="6525344"/>
            <a:ext cx="211381" cy="169466"/>
          </a:xfrm>
          <a:prstGeom prst="rect">
            <a:avLst/>
          </a:prstGeom>
        </p:spPr>
      </p:pic>
      <p:pic>
        <p:nvPicPr>
          <p:cNvPr id="7" name="NGHE NHAC MUA SU TU THAT LA V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46376" y="3068960"/>
            <a:ext cx="609600" cy="6096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008398"/>
            <a:ext cx="801374" cy="788754"/>
          </a:xfrm>
          <a:prstGeom prst="rect">
            <a:avLst/>
          </a:prstGeom>
        </p:spPr>
      </p:pic>
    </p:spTree>
    <p:extLst>
      <p:ext uri="{BB962C8B-B14F-4D97-AF65-F5344CB8AC3E}">
        <p14:creationId xmlns:p14="http://schemas.microsoft.com/office/powerpoint/2010/main" val="17706566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6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72816"/>
            <a:ext cx="9071190" cy="113084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 y="4149080"/>
            <a:ext cx="8964488" cy="1221441"/>
          </a:xfrm>
          <a:prstGeom prst="rect">
            <a:avLst/>
          </a:prstGeom>
        </p:spPr>
      </p:pic>
      <p:sp>
        <p:nvSpPr>
          <p:cNvPr id="6" name="Rectangle 5"/>
          <p:cNvSpPr/>
          <p:nvPr/>
        </p:nvSpPr>
        <p:spPr>
          <a:xfrm>
            <a:off x="2699792" y="0"/>
            <a:ext cx="3992696" cy="523220"/>
          </a:xfrm>
          <a:prstGeom prst="rect">
            <a:avLst/>
          </a:prstGeom>
        </p:spPr>
        <p:txBody>
          <a:bodyPr wrap="none">
            <a:spAutoFit/>
          </a:bodyPr>
          <a:lstStyle/>
          <a:p>
            <a:r>
              <a:rPr lang="en-US" sz="2800" b="1">
                <a:solidFill>
                  <a:srgbClr val="002060"/>
                </a:solidFill>
              </a:rPr>
              <a:t>THỰC HÀNH − LUYỆN TẬP</a:t>
            </a:r>
            <a:endParaRPr lang="en-US" sz="2800">
              <a:solidFill>
                <a:srgbClr val="002060"/>
              </a:solidFill>
            </a:endParaRPr>
          </a:p>
        </p:txBody>
      </p:sp>
      <p:sp>
        <p:nvSpPr>
          <p:cNvPr id="8" name="TextBox 7"/>
          <p:cNvSpPr txBox="1"/>
          <p:nvPr/>
        </p:nvSpPr>
        <p:spPr>
          <a:xfrm>
            <a:off x="395536" y="1487562"/>
            <a:ext cx="1080120" cy="369332"/>
          </a:xfrm>
          <a:prstGeom prst="rect">
            <a:avLst/>
          </a:prstGeom>
          <a:noFill/>
        </p:spPr>
        <p:txBody>
          <a:bodyPr wrap="square" rtlCol="0">
            <a:spAutoFit/>
          </a:bodyPr>
          <a:lstStyle/>
          <a:p>
            <a:r>
              <a:rPr lang="en-US">
                <a:solidFill>
                  <a:srgbClr val="FF0000"/>
                </a:solidFill>
              </a:rPr>
              <a:t>CÂU ĐẦU</a:t>
            </a:r>
          </a:p>
        </p:txBody>
      </p:sp>
      <p:sp>
        <p:nvSpPr>
          <p:cNvPr id="9" name="TextBox 8"/>
          <p:cNvSpPr txBox="1"/>
          <p:nvPr/>
        </p:nvSpPr>
        <p:spPr>
          <a:xfrm>
            <a:off x="-58573" y="3779748"/>
            <a:ext cx="1314694" cy="369332"/>
          </a:xfrm>
          <a:prstGeom prst="rect">
            <a:avLst/>
          </a:prstGeom>
          <a:noFill/>
        </p:spPr>
        <p:txBody>
          <a:bodyPr wrap="square" rtlCol="0">
            <a:spAutoFit/>
          </a:bodyPr>
          <a:lstStyle/>
          <a:p>
            <a:r>
              <a:rPr lang="en-US">
                <a:solidFill>
                  <a:srgbClr val="FF0000"/>
                </a:solidFill>
              </a:rPr>
              <a:t>CÂU CUỐI</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1423" y="3490184"/>
            <a:ext cx="688465" cy="546331"/>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9791" y="3490184"/>
            <a:ext cx="688465" cy="546331"/>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47130" y="3490183"/>
            <a:ext cx="688465" cy="546331"/>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9487" y="3506582"/>
            <a:ext cx="688465" cy="546331"/>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6121" y="2756984"/>
            <a:ext cx="723591" cy="543716"/>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59791" y="2756984"/>
            <a:ext cx="723591" cy="543716"/>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73052" y="2756984"/>
            <a:ext cx="723591" cy="543716"/>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45186" y="2756984"/>
            <a:ext cx="723591" cy="543716"/>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15816" y="5129690"/>
            <a:ext cx="723591" cy="543716"/>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9712" y="5129690"/>
            <a:ext cx="723591" cy="543716"/>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8953" y="5088127"/>
            <a:ext cx="723591" cy="543716"/>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1423" y="5098663"/>
            <a:ext cx="723591" cy="543716"/>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94179" y="5196978"/>
            <a:ext cx="723591" cy="543716"/>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59687" y="5098663"/>
            <a:ext cx="723591" cy="543716"/>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6096" y="5129690"/>
            <a:ext cx="723591" cy="543716"/>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6643" y="5146863"/>
            <a:ext cx="723591" cy="543716"/>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7878" y="5146863"/>
            <a:ext cx="723591" cy="543716"/>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17952" y="5169269"/>
            <a:ext cx="723591" cy="543716"/>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928" y="6021288"/>
            <a:ext cx="688465" cy="546331"/>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6096" y="5929983"/>
            <a:ext cx="688465" cy="546331"/>
          </a:xfrm>
          <a:prstGeom prst="rect">
            <a:avLst/>
          </a:prstGeom>
        </p:spPr>
      </p:pic>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2488" y="5949280"/>
            <a:ext cx="688465" cy="546331"/>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8908" y="6014004"/>
            <a:ext cx="688465" cy="546331"/>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4128" y="5929984"/>
            <a:ext cx="688465" cy="546331"/>
          </a:xfrm>
          <a:prstGeom prst="rect">
            <a:avLst/>
          </a:prstGeom>
        </p:spPr>
      </p:pic>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7878" y="5929985"/>
            <a:ext cx="688465" cy="546331"/>
          </a:xfrm>
          <a:prstGeom prst="rect">
            <a:avLst/>
          </a:prstGeom>
        </p:spPr>
      </p:pic>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5816" y="5949279"/>
            <a:ext cx="688465" cy="546331"/>
          </a:xfrm>
          <a:prstGeom prst="rect">
            <a:avLst/>
          </a:prstGeom>
        </p:spPr>
      </p:pic>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4368" y="5924894"/>
            <a:ext cx="688465" cy="546331"/>
          </a:xfrm>
          <a:prstGeom prst="rect">
            <a:avLst/>
          </a:prstGeom>
        </p:spPr>
      </p:pic>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94179" y="5929981"/>
            <a:ext cx="688465" cy="546331"/>
          </a:xfrm>
          <a:prstGeom prst="rect">
            <a:avLst/>
          </a:prstGeom>
        </p:spPr>
      </p:pic>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7249" y="5929982"/>
            <a:ext cx="688465" cy="546331"/>
          </a:xfrm>
          <a:prstGeom prst="rect">
            <a:avLst/>
          </a:prstGeom>
        </p:spPr>
      </p:pic>
      <p:pic>
        <p:nvPicPr>
          <p:cNvPr id="39" name="NGHE NHAC MUA SU TU THAT LA V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55659" y="855033"/>
            <a:ext cx="609600" cy="609600"/>
          </a:xfrm>
          <a:prstGeom prst="rect">
            <a:avLst/>
          </a:prstGeom>
        </p:spPr>
      </p:pic>
      <p:pic>
        <p:nvPicPr>
          <p:cNvPr id="40" name="Picture 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94446" y="6517729"/>
            <a:ext cx="341509" cy="273791"/>
          </a:xfrm>
          <a:prstGeom prst="rect">
            <a:avLst/>
          </a:prstGeom>
        </p:spPr>
      </p:pic>
    </p:spTree>
    <p:extLst>
      <p:ext uri="{BB962C8B-B14F-4D97-AF65-F5344CB8AC3E}">
        <p14:creationId xmlns:p14="http://schemas.microsoft.com/office/powerpoint/2010/main" val="35923246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24" fill="hold"/>
                                        <p:tgtEl>
                                          <p:spTgt spid="39"/>
                                        </p:tgtEl>
                                      </p:cBhvr>
                                    </p:cmd>
                                  </p:childTnLst>
                                </p:cTn>
                              </p:par>
                            </p:childTnLst>
                          </p:cTn>
                        </p:par>
                      </p:childTnLst>
                    </p:cTn>
                  </p:par>
                </p:childTnLst>
              </p:cTn>
              <p:nextCondLst>
                <p:cond evt="onClick" delay="0">
                  <p:tgtEl>
                    <p:spTgt spid="39"/>
                  </p:tgtEl>
                </p:cond>
              </p:nextCondLst>
            </p:seq>
            <p:audio>
              <p:cMediaNode vol="80000">
                <p:cTn id="7" fill="hold" display="0">
                  <p:stCondLst>
                    <p:cond delay="indefinite"/>
                  </p:stCondLst>
                  <p:endCondLst>
                    <p:cond evt="onStopAudio" delay="0">
                      <p:tgtEl>
                        <p:sldTgt/>
                      </p:tgtEl>
                    </p:cond>
                  </p:endCondLst>
                </p:cTn>
                <p:tgtEl>
                  <p:spTgt spid="3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380</TotalTime>
  <Words>413</Words>
  <Application>Microsoft Office PowerPoint</Application>
  <PresentationFormat>On-screen Show (4:3)</PresentationFormat>
  <Paragraphs>40</Paragraphs>
  <Slides>15</Slides>
  <Notes>3</Notes>
  <HiddenSlides>0</HiddenSlides>
  <MMClips>8</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15</vt:i4>
      </vt:variant>
    </vt:vector>
  </HeadingPairs>
  <TitlesOfParts>
    <vt:vector size="24" baseType="lpstr">
      <vt:lpstr>Arial</vt:lpstr>
      <vt:lpstr>Calibri</vt:lpstr>
      <vt:lpstr>Calibri Light</vt:lpstr>
      <vt:lpstr>Times New Roman</vt:lpstr>
      <vt:lpstr>Office Theme</vt:lpstr>
      <vt:lpstr>2_Office Theme</vt:lpstr>
      <vt:lpstr>1_Office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QUANG</cp:lastModifiedBy>
  <cp:revision>65</cp:revision>
  <dcterms:created xsi:type="dcterms:W3CDTF">2021-06-20T03:25:41Z</dcterms:created>
  <dcterms:modified xsi:type="dcterms:W3CDTF">2025-04-03T09:46:13Z</dcterms:modified>
</cp:coreProperties>
</file>