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5" r:id="rId2"/>
    <p:sldId id="260" r:id="rId3"/>
    <p:sldId id="290" r:id="rId4"/>
    <p:sldId id="280" r:id="rId5"/>
    <p:sldId id="285" r:id="rId6"/>
    <p:sldId id="286" r:id="rId7"/>
    <p:sldId id="307" r:id="rId8"/>
    <p:sldId id="309" r:id="rId9"/>
    <p:sldId id="291" r:id="rId10"/>
    <p:sldId id="292" r:id="rId11"/>
    <p:sldId id="293" r:id="rId12"/>
    <p:sldId id="294" r:id="rId13"/>
    <p:sldId id="295" r:id="rId14"/>
    <p:sldId id="297" r:id="rId15"/>
    <p:sldId id="298" r:id="rId16"/>
    <p:sldId id="299" r:id="rId17"/>
    <p:sldId id="31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81" d="100"/>
          <a:sy n="81" d="100"/>
        </p:scale>
        <p:origin x="151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8A6E-53D4-4D95-8A9F-E0D1494F639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DAE60-967E-48BA-A81A-627FEF2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9A41E-6330-4B88-97A9-B48B5D6EDE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DAE60-967E-48BA-A81A-627FEF27AD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655E7-2BCD-4E8C-B789-9B759CBD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>
            <a:extLst>
              <a:ext uri="{FF2B5EF4-FFF2-40B4-BE49-F238E27FC236}">
                <a16:creationId xmlns:a16="http://schemas.microsoft.com/office/drawing/2014/main" id="{92FE8BA4-D5E2-185A-7DC2-3EFC2D438081}"/>
              </a:ext>
            </a:extLst>
          </p:cNvPr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70351" y="643951"/>
            <a:ext cx="9058949" cy="5725474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>
            <a:extLst>
              <a:ext uri="{FF2B5EF4-FFF2-40B4-BE49-F238E27FC236}">
                <a16:creationId xmlns:a16="http://schemas.microsoft.com/office/drawing/2014/main" id="{FE7855F2-68E0-7B22-A0DE-3FDAD0C84203}"/>
              </a:ext>
            </a:extLst>
          </p:cNvPr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357083" y="1691918"/>
            <a:ext cx="8513100" cy="3588405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>
            <a:extLst>
              <a:ext uri="{FF2B5EF4-FFF2-40B4-BE49-F238E27FC236}">
                <a16:creationId xmlns:a16="http://schemas.microsoft.com/office/drawing/2014/main" id="{B013BB3B-3595-4941-4042-ABE74426B7C5}"/>
              </a:ext>
            </a:extLst>
          </p:cNvPr>
          <p:cNvSpPr/>
          <p:nvPr/>
        </p:nvSpPr>
        <p:spPr>
          <a:xfrm>
            <a:off x="1773900" y="1834800"/>
            <a:ext cx="5465100" cy="4041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5100" tIns="47700" rIns="95100" bIns="47700">
            <a:spAutoFit/>
          </a:bodyPr>
          <a:lstStyle/>
          <a:p>
            <a:pPr>
              <a:spcBef>
                <a:spcPts val="1250"/>
              </a:spcBef>
              <a:tabLst>
                <a:tab pos="0" algn="l"/>
                <a:tab pos="761970" algn="l"/>
                <a:tab pos="1523939" algn="l"/>
                <a:tab pos="2285909" algn="l"/>
                <a:tab pos="3047878" algn="l"/>
                <a:tab pos="3809848" algn="l"/>
                <a:tab pos="4571817" algn="l"/>
                <a:tab pos="5333787" algn="l"/>
                <a:tab pos="6095756" algn="l"/>
                <a:tab pos="6857726" algn="l"/>
                <a:tab pos="7619695" algn="l"/>
                <a:tab pos="8381665" algn="l"/>
              </a:tabLst>
            </a:pPr>
            <a:r>
              <a:rPr lang="en-US" sz="2000" b="1" spc="-1" dirty="0" err="1">
                <a:latin typeface="Times New Roman"/>
                <a:ea typeface="Times New Roman"/>
              </a:rPr>
              <a:t>Ôn</a:t>
            </a:r>
            <a:r>
              <a:rPr lang="en-US" sz="2000" b="1" spc="-1" dirty="0">
                <a:latin typeface="Times New Roman"/>
                <a:ea typeface="Times New Roman"/>
              </a:rPr>
              <a:t> </a:t>
            </a:r>
            <a:r>
              <a:rPr lang="en-US" sz="2000" b="1" spc="-1" dirty="0" err="1">
                <a:latin typeface="Times New Roman"/>
                <a:ea typeface="Times New Roman"/>
              </a:rPr>
              <a:t>đọc</a:t>
            </a:r>
            <a:r>
              <a:rPr lang="en-US" sz="2000" b="1" spc="-1" dirty="0">
                <a:latin typeface="Times New Roman"/>
                <a:ea typeface="Times New Roman"/>
              </a:rPr>
              <a:t> </a:t>
            </a:r>
            <a:r>
              <a:rPr lang="en-US" sz="2000" b="1" spc="-1" dirty="0" err="1">
                <a:latin typeface="Times New Roman"/>
                <a:ea typeface="Times New Roman"/>
              </a:rPr>
              <a:t>nhạc</a:t>
            </a:r>
            <a:r>
              <a:rPr lang="en-US" sz="2000" b="1" spc="-1" dirty="0">
                <a:latin typeface="Times New Roman"/>
                <a:ea typeface="Times New Roman"/>
              </a:rPr>
              <a:t>: </a:t>
            </a:r>
            <a:r>
              <a:rPr lang="en-US" sz="2000" b="1" spc="-1" dirty="0" err="1">
                <a:latin typeface="Times New Roman"/>
                <a:ea typeface="Times New Roman"/>
              </a:rPr>
              <a:t>Bài</a:t>
            </a:r>
            <a:r>
              <a:rPr lang="en-US" sz="2000" b="1" spc="-1" dirty="0">
                <a:latin typeface="Times New Roman"/>
                <a:ea typeface="Times New Roman"/>
              </a:rPr>
              <a:t> </a:t>
            </a:r>
            <a:r>
              <a:rPr lang="en-US" sz="2000" b="1" spc="-1" dirty="0" err="1">
                <a:latin typeface="Times New Roman"/>
                <a:ea typeface="Times New Roman"/>
              </a:rPr>
              <a:t>đọc</a:t>
            </a:r>
            <a:r>
              <a:rPr lang="en-US" sz="2000" b="1" spc="-1" dirty="0">
                <a:latin typeface="Times New Roman"/>
                <a:ea typeface="Times New Roman"/>
              </a:rPr>
              <a:t> </a:t>
            </a:r>
            <a:r>
              <a:rPr lang="en-US" sz="2000" b="1" spc="-1" dirty="0" err="1">
                <a:latin typeface="Times New Roman"/>
                <a:ea typeface="Times New Roman"/>
              </a:rPr>
              <a:t>nhạc</a:t>
            </a:r>
            <a:r>
              <a:rPr lang="en-US" sz="2000" b="1" spc="-1" dirty="0">
                <a:latin typeface="Times New Roman"/>
                <a:ea typeface="Times New Roman"/>
              </a:rPr>
              <a:t> </a:t>
            </a:r>
            <a:r>
              <a:rPr lang="en-US" sz="2000" b="1" spc="-1" dirty="0" err="1">
                <a:latin typeface="Times New Roman"/>
                <a:ea typeface="Times New Roman"/>
              </a:rPr>
              <a:t>số</a:t>
            </a:r>
            <a:r>
              <a:rPr lang="en-US" sz="2000" b="1" spc="-1" dirty="0">
                <a:latin typeface="Times New Roman"/>
                <a:ea typeface="Times New Roman"/>
              </a:rPr>
              <a:t> 3</a:t>
            </a:r>
            <a:endParaRPr lang="en-US" sz="2000" spc="-1" dirty="0">
              <a:latin typeface="Times New Roman"/>
            </a:endParaRPr>
          </a:p>
        </p:txBody>
      </p:sp>
      <p:pic>
        <p:nvPicPr>
          <p:cNvPr id="282" name="Picture 8" descr="000o">
            <a:extLst>
              <a:ext uri="{FF2B5EF4-FFF2-40B4-BE49-F238E27FC236}">
                <a16:creationId xmlns:a16="http://schemas.microsoft.com/office/drawing/2014/main" id="{190A1055-0141-54C0-E859-CB7F2ED259D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47700" y="559350"/>
            <a:ext cx="9177000" cy="846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>
            <a:extLst>
              <a:ext uri="{FF2B5EF4-FFF2-40B4-BE49-F238E27FC236}">
                <a16:creationId xmlns:a16="http://schemas.microsoft.com/office/drawing/2014/main" id="{675F9380-97D8-3362-BC3B-CF3A8AD5D72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33000" y="6199200"/>
            <a:ext cx="9162300" cy="846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>
            <a:extLst>
              <a:ext uri="{FF2B5EF4-FFF2-40B4-BE49-F238E27FC236}">
                <a16:creationId xmlns:a16="http://schemas.microsoft.com/office/drawing/2014/main" id="{2FF503E8-8CD0-9125-55DE-DF558A374FDD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6200000">
            <a:off x="-2775900" y="3387000"/>
            <a:ext cx="5589300" cy="10320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>
            <a:extLst>
              <a:ext uri="{FF2B5EF4-FFF2-40B4-BE49-F238E27FC236}">
                <a16:creationId xmlns:a16="http://schemas.microsoft.com/office/drawing/2014/main" id="{6B62052F-3602-3675-E14A-5BE4A04224D3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6200000">
            <a:off x="6297600" y="3387000"/>
            <a:ext cx="5589300" cy="10320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>
            <a:extLst>
              <a:ext uri="{FF2B5EF4-FFF2-40B4-BE49-F238E27FC236}">
                <a16:creationId xmlns:a16="http://schemas.microsoft.com/office/drawing/2014/main" id="{A6DF2FCD-4704-ADF6-0B55-ACA1B59C412D}"/>
              </a:ext>
            </a:extLst>
          </p:cNvPr>
          <p:cNvSpPr/>
          <p:nvPr/>
        </p:nvSpPr>
        <p:spPr>
          <a:xfrm>
            <a:off x="357083" y="877442"/>
            <a:ext cx="7846200" cy="814349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5100" tIns="47700" rIns="95100" bIns="47700">
            <a:spAutoFit/>
          </a:bodyPr>
          <a:lstStyle/>
          <a:p>
            <a:pPr algn="ctr">
              <a:tabLst>
                <a:tab pos="0" algn="l"/>
                <a:tab pos="761970" algn="l"/>
                <a:tab pos="1523939" algn="l"/>
                <a:tab pos="2285909" algn="l"/>
                <a:tab pos="3047878" algn="l"/>
                <a:tab pos="3809848" algn="l"/>
                <a:tab pos="4571817" algn="l"/>
                <a:tab pos="5333787" algn="l"/>
                <a:tab pos="6095756" algn="l"/>
                <a:tab pos="6857726" algn="l"/>
                <a:tab pos="7619695" algn="l"/>
                <a:tab pos="8381665" algn="l"/>
              </a:tabLst>
            </a:pPr>
            <a:r>
              <a:rPr lang="en-US" sz="2333" b="1" spc="-1" dirty="0">
                <a:latin typeface="Times New Roman"/>
              </a:rPr>
              <a:t>ỦY BAN NHÂN DÂN QUẬN HỒNG BÀNG</a:t>
            </a:r>
          </a:p>
          <a:p>
            <a:pPr algn="ctr">
              <a:tabLst>
                <a:tab pos="0" algn="l"/>
                <a:tab pos="761970" algn="l"/>
                <a:tab pos="1523939" algn="l"/>
                <a:tab pos="2285909" algn="l"/>
                <a:tab pos="3047878" algn="l"/>
                <a:tab pos="3809848" algn="l"/>
                <a:tab pos="4571817" algn="l"/>
                <a:tab pos="5333787" algn="l"/>
                <a:tab pos="6095756" algn="l"/>
                <a:tab pos="6857726" algn="l"/>
                <a:tab pos="7619695" algn="l"/>
                <a:tab pos="8381665" algn="l"/>
              </a:tabLst>
            </a:pPr>
            <a:r>
              <a:rPr lang="en-US" sz="2333" b="1" spc="-1" dirty="0">
                <a:latin typeface="Times New Roman"/>
              </a:rPr>
              <a:t>TRƯỜNG TIỂU HỌC AN HỒNG</a:t>
            </a:r>
            <a:endParaRPr lang="en-US" sz="2333" spc="-1" dirty="0">
              <a:latin typeface="Times New Roman"/>
            </a:endParaRPr>
          </a:p>
        </p:txBody>
      </p:sp>
      <p:sp>
        <p:nvSpPr>
          <p:cNvPr id="287" name="Text Box 10">
            <a:extLst>
              <a:ext uri="{FF2B5EF4-FFF2-40B4-BE49-F238E27FC236}">
                <a16:creationId xmlns:a16="http://schemas.microsoft.com/office/drawing/2014/main" id="{EC7B6C78-E99C-DE76-1E6B-2E8CFB6C8A77}"/>
              </a:ext>
            </a:extLst>
          </p:cNvPr>
          <p:cNvSpPr/>
          <p:nvPr/>
        </p:nvSpPr>
        <p:spPr>
          <a:xfrm>
            <a:off x="1487169" y="2238301"/>
            <a:ext cx="4885032" cy="90424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5100" tIns="47700" rIns="95100" bIns="47700">
            <a:spAutoFit/>
          </a:bodyPr>
          <a:lstStyle/>
          <a:p>
            <a:pPr algn="ctr">
              <a:spcBef>
                <a:spcPts val="1457"/>
              </a:spcBef>
              <a:tabLst>
                <a:tab pos="0" algn="l"/>
                <a:tab pos="761970" algn="l"/>
                <a:tab pos="1523939" algn="l"/>
                <a:tab pos="2285909" algn="l"/>
                <a:tab pos="3047878" algn="l"/>
                <a:tab pos="3809848" algn="l"/>
                <a:tab pos="4571817" algn="l"/>
                <a:tab pos="5333787" algn="l"/>
                <a:tab pos="6095756" algn="l"/>
                <a:tab pos="6857726" algn="l"/>
                <a:tab pos="7619695" algn="l"/>
                <a:tab pos="8381665" algn="l"/>
              </a:tabLst>
            </a:pPr>
            <a:r>
              <a:rPr lang="en-US" sz="2000" b="1" spc="-1" dirty="0">
                <a:solidFill>
                  <a:srgbClr val="000000"/>
                </a:solidFill>
                <a:latin typeface="Times New Roman"/>
              </a:rPr>
              <a:t>TTAN: </a:t>
            </a:r>
            <a:r>
              <a:rPr lang="en-US" sz="2000" b="1" spc="-1" dirty="0" err="1">
                <a:solidFill>
                  <a:srgbClr val="000000"/>
                </a:solidFill>
                <a:latin typeface="Times New Roman"/>
              </a:rPr>
              <a:t>Chú</a:t>
            </a:r>
            <a:r>
              <a:rPr lang="en-US" sz="2000" b="1" spc="-1" dirty="0">
                <a:solidFill>
                  <a:srgbClr val="000000"/>
                </a:solidFill>
                <a:latin typeface="Times New Roman"/>
              </a:rPr>
              <a:t> Voi con ở </a:t>
            </a:r>
            <a:r>
              <a:rPr lang="en-US" sz="2000" b="1" spc="-1" dirty="0" err="1">
                <a:solidFill>
                  <a:srgbClr val="000000"/>
                </a:solidFill>
                <a:latin typeface="Times New Roman"/>
              </a:rPr>
              <a:t>Bản</a:t>
            </a:r>
            <a:r>
              <a:rPr lang="en-US" sz="20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spc="-1" dirty="0" err="1">
                <a:solidFill>
                  <a:srgbClr val="000000"/>
                </a:solidFill>
                <a:latin typeface="Times New Roman"/>
              </a:rPr>
              <a:t>Đôn</a:t>
            </a:r>
            <a:r>
              <a:rPr lang="en-US" sz="2000" b="1" spc="-1" dirty="0">
                <a:solidFill>
                  <a:srgbClr val="000000"/>
                </a:solidFill>
                <a:latin typeface="Times New Roman"/>
              </a:rPr>
              <a:t>, VDST</a:t>
            </a:r>
          </a:p>
          <a:p>
            <a:pPr algn="ctr">
              <a:spcBef>
                <a:spcPts val="1457"/>
              </a:spcBef>
              <a:tabLst>
                <a:tab pos="0" algn="l"/>
                <a:tab pos="761970" algn="l"/>
                <a:tab pos="1523939" algn="l"/>
                <a:tab pos="2285909" algn="l"/>
                <a:tab pos="3047878" algn="l"/>
                <a:tab pos="3809848" algn="l"/>
                <a:tab pos="4571817" algn="l"/>
                <a:tab pos="5333787" algn="l"/>
                <a:tab pos="6095756" algn="l"/>
                <a:tab pos="6857726" algn="l"/>
                <a:tab pos="7619695" algn="l"/>
                <a:tab pos="8381665" algn="l"/>
              </a:tabLst>
            </a:pPr>
            <a:endParaRPr lang="en-US" sz="2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>
            <a:extLst>
              <a:ext uri="{FF2B5EF4-FFF2-40B4-BE49-F238E27FC236}">
                <a16:creationId xmlns:a16="http://schemas.microsoft.com/office/drawing/2014/main" id="{A6B2B294-28B2-8732-F6CB-05B8FE9F9749}"/>
              </a:ext>
            </a:extLst>
          </p:cNvPr>
          <p:cNvSpPr/>
          <p:nvPr/>
        </p:nvSpPr>
        <p:spPr>
          <a:xfrm>
            <a:off x="1775400" y="2714700"/>
            <a:ext cx="4257100" cy="4041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5100" tIns="47700" rIns="95100" bIns="47700">
            <a:spAutoFit/>
          </a:bodyPr>
          <a:lstStyle/>
          <a:p>
            <a:pPr>
              <a:spcBef>
                <a:spcPts val="1250"/>
              </a:spcBef>
              <a:tabLst>
                <a:tab pos="0" algn="l"/>
                <a:tab pos="761970" algn="l"/>
                <a:tab pos="1523939" algn="l"/>
                <a:tab pos="2285909" algn="l"/>
                <a:tab pos="3047878" algn="l"/>
                <a:tab pos="3809848" algn="l"/>
                <a:tab pos="4571817" algn="l"/>
                <a:tab pos="5333787" algn="l"/>
                <a:tab pos="6095756" algn="l"/>
                <a:tab pos="6857726" algn="l"/>
                <a:tab pos="7619695" algn="l"/>
                <a:tab pos="8381665" algn="l"/>
              </a:tabLst>
            </a:pPr>
            <a:r>
              <a:rPr lang="en-US" sz="2000" b="1" spc="-1" dirty="0" err="1">
                <a:latin typeface="Times New Roman"/>
                <a:ea typeface="Times New Roman"/>
              </a:rPr>
              <a:t>Giáo</a:t>
            </a:r>
            <a:r>
              <a:rPr lang="en-US" sz="2000" b="1" spc="-1" dirty="0">
                <a:latin typeface="Times New Roman"/>
                <a:ea typeface="Times New Roman"/>
              </a:rPr>
              <a:t> </a:t>
            </a:r>
            <a:r>
              <a:rPr lang="en-US" sz="2000" b="1" spc="-1" dirty="0" err="1">
                <a:latin typeface="Times New Roman"/>
                <a:ea typeface="Times New Roman"/>
              </a:rPr>
              <a:t>viên</a:t>
            </a:r>
            <a:r>
              <a:rPr lang="en-US" sz="2000" b="1" spc="-1" dirty="0">
                <a:latin typeface="Times New Roman"/>
                <a:ea typeface="Times New Roman"/>
              </a:rPr>
              <a:t>: Vũ Thị </a:t>
            </a:r>
            <a:r>
              <a:rPr lang="en-US" sz="2000" b="1" spc="-1" dirty="0" err="1">
                <a:latin typeface="Times New Roman"/>
                <a:ea typeface="Times New Roman"/>
              </a:rPr>
              <a:t>Huyền</a:t>
            </a:r>
            <a:r>
              <a:rPr lang="en-US" sz="2000" b="1" spc="-1" dirty="0">
                <a:latin typeface="Times New Roman"/>
                <a:ea typeface="Times New Roman"/>
              </a:rPr>
              <a:t> Trang</a:t>
            </a:r>
            <a:endParaRPr lang="en-US" sz="2000" spc="-1" dirty="0">
              <a:latin typeface="Times New Roman"/>
            </a:endParaRPr>
          </a:p>
        </p:txBody>
      </p:sp>
      <p:sp>
        <p:nvSpPr>
          <p:cNvPr id="289" name="Text Box 10">
            <a:extLst>
              <a:ext uri="{FF2B5EF4-FFF2-40B4-BE49-F238E27FC236}">
                <a16:creationId xmlns:a16="http://schemas.microsoft.com/office/drawing/2014/main" id="{277F162D-8F7D-CCCC-5907-EEEA756EEDB0}"/>
              </a:ext>
            </a:extLst>
          </p:cNvPr>
          <p:cNvSpPr/>
          <p:nvPr/>
        </p:nvSpPr>
        <p:spPr>
          <a:xfrm>
            <a:off x="460135" y="3063900"/>
            <a:ext cx="3857865" cy="4041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5100" tIns="47700" rIns="95100" bIns="47700">
            <a:spAutoFit/>
          </a:bodyPr>
          <a:lstStyle/>
          <a:p>
            <a:pPr algn="ctr">
              <a:spcBef>
                <a:spcPts val="1457"/>
              </a:spcBef>
              <a:tabLst>
                <a:tab pos="0" algn="l"/>
                <a:tab pos="761970" algn="l"/>
                <a:tab pos="1523939" algn="l"/>
                <a:tab pos="2285909" algn="l"/>
                <a:tab pos="3047878" algn="l"/>
                <a:tab pos="3809848" algn="l"/>
                <a:tab pos="4571817" algn="l"/>
                <a:tab pos="5333787" algn="l"/>
                <a:tab pos="6095756" algn="l"/>
                <a:tab pos="6857726" algn="l"/>
                <a:tab pos="7619695" algn="l"/>
                <a:tab pos="8381665" algn="l"/>
              </a:tabLst>
            </a:pPr>
            <a:r>
              <a:rPr lang="en-US" sz="2000" b="1" spc="-1" dirty="0" err="1">
                <a:solidFill>
                  <a:srgbClr val="000000"/>
                </a:solidFill>
                <a:latin typeface="Times New Roman"/>
              </a:rPr>
              <a:t>Lớp</a:t>
            </a:r>
            <a:r>
              <a:rPr lang="en-US" sz="2000" b="1" spc="-1" dirty="0">
                <a:solidFill>
                  <a:srgbClr val="000000"/>
                </a:solidFill>
                <a:latin typeface="Times New Roman"/>
              </a:rPr>
              <a:t>: 2A3</a:t>
            </a:r>
            <a:endParaRPr lang="en-US" sz="20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85291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7624" y="0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latin typeface="Times New Roman"/>
                <a:ea typeface="Times New Roman"/>
              </a:rPr>
              <a:t>- </a:t>
            </a:r>
            <a:r>
              <a:rPr lang="en-US" b="1" dirty="0" err="1">
                <a:latin typeface="Times New Roman"/>
                <a:ea typeface="Times New Roman"/>
              </a:rPr>
              <a:t>Giới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</a:rPr>
              <a:t>thiệu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</a:rPr>
              <a:t>về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</a:rPr>
              <a:t>Tây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</a:rPr>
              <a:t>Nguyên</a:t>
            </a:r>
            <a:r>
              <a:rPr lang="en-US" b="1" dirty="0">
                <a:latin typeface="Times New Roman"/>
                <a:ea typeface="Times New Roman"/>
              </a:rPr>
              <a:t>: </a:t>
            </a:r>
            <a:r>
              <a:rPr lang="en-US" b="1" dirty="0" err="1">
                <a:latin typeface="Times New Roman"/>
                <a:ea typeface="Calibri"/>
              </a:rPr>
              <a:t>Tây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Nguyên</a:t>
            </a:r>
            <a:r>
              <a:rPr lang="en-US" b="1" dirty="0">
                <a:latin typeface="Times New Roman"/>
                <a:ea typeface="Calibri"/>
              </a:rPr>
              <a:t> </a:t>
            </a:r>
            <a:r>
              <a:rPr lang="en-US" b="1" dirty="0" err="1">
                <a:latin typeface="Times New Roman"/>
                <a:ea typeface="Calibri"/>
              </a:rPr>
              <a:t>là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khu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vực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với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địa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hình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cao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nguyên</a:t>
            </a:r>
            <a:r>
              <a:rPr lang="en-US" b="1" dirty="0">
                <a:latin typeface="Times New Roman"/>
                <a:ea typeface="Calibri"/>
              </a:rPr>
              <a:t> bao </a:t>
            </a:r>
            <a:r>
              <a:rPr lang="en-US" b="1" dirty="0" err="1">
                <a:latin typeface="Times New Roman"/>
                <a:ea typeface="Calibri"/>
              </a:rPr>
              <a:t>gồm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các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tỉnh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xếp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theo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thứ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tự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vị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trí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địa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lý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từ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phía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Bắc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xuống</a:t>
            </a:r>
            <a:r>
              <a:rPr lang="en-US" b="1" dirty="0">
                <a:latin typeface="Times New Roman"/>
                <a:ea typeface="Calibri"/>
              </a:rPr>
              <a:t> Nam </a:t>
            </a:r>
            <a:r>
              <a:rPr lang="en-US" b="1" dirty="0" err="1">
                <a:latin typeface="Times New Roman"/>
                <a:ea typeface="Calibri"/>
              </a:rPr>
              <a:t>gồm</a:t>
            </a:r>
            <a:r>
              <a:rPr lang="en-US" b="1" dirty="0">
                <a:latin typeface="Times New Roman"/>
                <a:ea typeface="Calibri"/>
              </a:rPr>
              <a:t> Kon Tum, Gia Lai, </a:t>
            </a:r>
            <a:r>
              <a:rPr lang="en-US" b="1" dirty="0" err="1">
                <a:latin typeface="Times New Roman"/>
                <a:ea typeface="Calibri"/>
              </a:rPr>
              <a:t>Đắk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Lắk</a:t>
            </a:r>
            <a:r>
              <a:rPr lang="en-US" b="1" dirty="0">
                <a:latin typeface="Times New Roman"/>
                <a:ea typeface="Calibri"/>
              </a:rPr>
              <a:t>, </a:t>
            </a:r>
            <a:r>
              <a:rPr lang="en-US" b="1" dirty="0" err="1">
                <a:latin typeface="Times New Roman"/>
                <a:ea typeface="Calibri"/>
              </a:rPr>
              <a:t>Đắk</a:t>
            </a:r>
            <a:r>
              <a:rPr lang="en-US" b="1" dirty="0">
                <a:latin typeface="Times New Roman"/>
                <a:ea typeface="Calibri"/>
              </a:rPr>
              <a:t> </a:t>
            </a:r>
            <a:r>
              <a:rPr lang="en-US" b="1" dirty="0" err="1">
                <a:latin typeface="Times New Roman"/>
                <a:ea typeface="Calibri"/>
              </a:rPr>
              <a:t>Nông</a:t>
            </a:r>
            <a:r>
              <a:rPr lang="en-US" b="1" dirty="0">
                <a:latin typeface="Times New Roman"/>
                <a:ea typeface="Calibri"/>
              </a:rPr>
              <a:t> ...</a:t>
            </a:r>
            <a:endParaRPr lang="en-US" b="1" dirty="0"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0768"/>
            <a:ext cx="4824536" cy="5301208"/>
          </a:xfrm>
          <a:prstGeom prst="rect">
            <a:avLst/>
          </a:prstGeom>
        </p:spPr>
      </p:pic>
      <p:pic>
        <p:nvPicPr>
          <p:cNvPr id="7" name="Picture 2" descr="C:\Users\Administrator\Desktop\qử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32170"/>
            <a:ext cx="3872996" cy="36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16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25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sentati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8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9712" y="0"/>
            <a:ext cx="5900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Times New Roman"/>
                <a:ea typeface="Times New Roman"/>
              </a:rPr>
              <a:t>Kể</a:t>
            </a:r>
            <a:r>
              <a:rPr lang="en-US" sz="4400" dirty="0">
                <a:latin typeface="Times New Roman"/>
                <a:ea typeface="Times New Roman"/>
              </a:rPr>
              <a:t> </a:t>
            </a:r>
            <a:r>
              <a:rPr lang="en-US" sz="4400" dirty="0" err="1">
                <a:latin typeface="Times New Roman"/>
                <a:ea typeface="Times New Roman"/>
              </a:rPr>
              <a:t>mẫu</a:t>
            </a:r>
            <a:r>
              <a:rPr lang="en-US" sz="4400" dirty="0">
                <a:latin typeface="Times New Roman"/>
                <a:ea typeface="Times New Roman"/>
              </a:rPr>
              <a:t> </a:t>
            </a:r>
            <a:r>
              <a:rPr lang="en-US" sz="4400" dirty="0" err="1">
                <a:latin typeface="Times New Roman"/>
                <a:ea typeface="Times New Roman"/>
              </a:rPr>
              <a:t>câu</a:t>
            </a:r>
            <a:r>
              <a:rPr lang="en-US" sz="4400" dirty="0">
                <a:latin typeface="Times New Roman"/>
                <a:ea typeface="Times New Roman"/>
              </a:rPr>
              <a:t> </a:t>
            </a:r>
            <a:r>
              <a:rPr lang="en-US" sz="4400" dirty="0" err="1">
                <a:latin typeface="Times New Roman"/>
                <a:ea typeface="Times New Roman"/>
              </a:rPr>
              <a:t>chuyện</a:t>
            </a:r>
            <a:r>
              <a:rPr lang="en-US" sz="4400" dirty="0">
                <a:latin typeface="Times New Roman"/>
                <a:ea typeface="Times New Roman"/>
              </a:rPr>
              <a:t> </a:t>
            </a:r>
            <a:r>
              <a:rPr lang="en-US" sz="4400" dirty="0" err="1">
                <a:latin typeface="Times New Roman"/>
                <a:ea typeface="Times New Roman"/>
              </a:rPr>
              <a:t>lần</a:t>
            </a:r>
            <a:r>
              <a:rPr lang="en-US" sz="4400" dirty="0">
                <a:latin typeface="Times New Roman"/>
                <a:ea typeface="Times New Roman"/>
              </a:rPr>
              <a:t> 1</a:t>
            </a:r>
            <a:endParaRPr lang="en-US" sz="4400" dirty="0"/>
          </a:p>
        </p:txBody>
      </p:sp>
      <p:pic>
        <p:nvPicPr>
          <p:cNvPr id="2" name="KE MAU CHU VOI CON O BAN D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566124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03" y="6314767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071" y="584775"/>
            <a:ext cx="8917825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5600" algn="l"/>
              </a:tabLst>
            </a:pPr>
            <a:r>
              <a:rPr lang="en-US" sz="2000" dirty="0">
                <a:latin typeface="Times New Roman"/>
                <a:ea typeface="Times New Roman"/>
              </a:rPr>
              <a:t>Tranh 1: </a:t>
            </a:r>
            <a:r>
              <a:rPr lang="en-US" sz="2000" i="1" dirty="0" err="1">
                <a:latin typeface="Times New Roman"/>
                <a:ea typeface="Times New Roman"/>
              </a:rPr>
              <a:t>Các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bạn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nhỏ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đang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đi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đâu</a:t>
            </a:r>
            <a:r>
              <a:rPr lang="en-US" sz="2000" i="1" dirty="0">
                <a:latin typeface="Times New Roman"/>
                <a:ea typeface="Times New Roman"/>
              </a:rPr>
              <a:t>?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Các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bạn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nhỏ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đã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gặp</a:t>
            </a:r>
            <a:r>
              <a:rPr lang="en-US" sz="2000" i="1" dirty="0">
                <a:latin typeface="Times New Roman"/>
                <a:ea typeface="Times New Roman"/>
              </a:rPr>
              <a:t> ai? </a:t>
            </a:r>
            <a:endParaRPr lang="en-US" sz="2000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5600" algn="l"/>
              </a:tabLst>
            </a:pPr>
            <a:r>
              <a:rPr lang="en-US" sz="2000" dirty="0">
                <a:latin typeface="Times New Roman"/>
                <a:ea typeface="Times New Roman"/>
              </a:rPr>
              <a:t>Tranh 2: </a:t>
            </a:r>
            <a:r>
              <a:rPr lang="en-US" sz="2000" i="1" dirty="0" err="1">
                <a:latin typeface="Times New Roman"/>
                <a:ea typeface="Times New Roman"/>
              </a:rPr>
              <a:t>Bác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Phạm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Tuyên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đã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kể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cho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các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bạn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nhỏ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nghe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câu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chuyện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gì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về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bài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hát</a:t>
            </a:r>
            <a:r>
              <a:rPr lang="en-US" sz="2000" i="1" dirty="0">
                <a:latin typeface="Times New Roman"/>
                <a:ea typeface="Times New Roman"/>
              </a:rPr>
              <a:t>: </a:t>
            </a:r>
            <a:r>
              <a:rPr lang="en-US" sz="2000" i="1" dirty="0" err="1">
                <a:latin typeface="Times New Roman"/>
                <a:ea typeface="Times New Roman"/>
              </a:rPr>
              <a:t>Chú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voi</a:t>
            </a:r>
            <a:r>
              <a:rPr lang="en-US" sz="2000" i="1" dirty="0">
                <a:latin typeface="Times New Roman"/>
                <a:ea typeface="Times New Roman"/>
              </a:rPr>
              <a:t> con ở </a:t>
            </a:r>
            <a:r>
              <a:rPr lang="en-US" sz="2000" i="1" dirty="0" err="1">
                <a:latin typeface="Times New Roman"/>
                <a:ea typeface="Times New Roman"/>
              </a:rPr>
              <a:t>Bản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Đôn</a:t>
            </a:r>
            <a:r>
              <a:rPr lang="en-US" sz="2000" i="1" dirty="0">
                <a:latin typeface="Times New Roman"/>
                <a:ea typeface="Times New Roman"/>
              </a:rPr>
              <a:t> ? </a:t>
            </a:r>
            <a:endParaRPr lang="en-US" sz="2000" dirty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5600" algn="l"/>
              </a:tabLst>
            </a:pPr>
            <a:r>
              <a:rPr lang="en-US" sz="2000" dirty="0">
                <a:latin typeface="Times New Roman"/>
                <a:ea typeface="Times New Roman"/>
              </a:rPr>
              <a:t>Tranh 3: </a:t>
            </a:r>
            <a:r>
              <a:rPr lang="en-US" sz="2000" i="1" dirty="0" err="1">
                <a:latin typeface="Times New Roman"/>
                <a:ea typeface="Times New Roman"/>
              </a:rPr>
              <a:t>Bác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Phạm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Tuyên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và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các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bạn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nhỏ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cùng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hát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bài</a:t>
            </a:r>
            <a:r>
              <a:rPr lang="en-US" sz="2000" i="1" dirty="0">
                <a:latin typeface="Times New Roman"/>
                <a:ea typeface="Times New Roman"/>
              </a:rPr>
              <a:t> </a:t>
            </a:r>
            <a:r>
              <a:rPr lang="en-US" sz="2000" i="1" dirty="0" err="1">
                <a:latin typeface="Times New Roman"/>
                <a:ea typeface="Times New Roman"/>
              </a:rPr>
              <a:t>gì</a:t>
            </a:r>
            <a:r>
              <a:rPr lang="en-US" sz="2000" i="1" dirty="0">
                <a:latin typeface="Times New Roman"/>
                <a:ea typeface="Times New Roman"/>
              </a:rPr>
              <a:t>?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endParaRPr lang="en-US" sz="2000" dirty="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23" y="0"/>
            <a:ext cx="8917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Times New Roman"/>
              </a:rPr>
              <a:t>hỏi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2" descr="Present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80" y="2408530"/>
            <a:ext cx="5495750" cy="426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071" y="2564905"/>
            <a:ext cx="3362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ea typeface="Times New Roman"/>
              </a:rPr>
              <a:t>Tranh 4: </a:t>
            </a:r>
            <a:r>
              <a:rPr lang="en-US" dirty="0" err="1">
                <a:latin typeface="Times New Roman"/>
                <a:ea typeface="Calibri"/>
              </a:rPr>
              <a:t>Nhạc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sĩ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Phạm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Tuyên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đã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sáng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tác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bài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hát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Chú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voi</a:t>
            </a:r>
            <a:r>
              <a:rPr lang="en-US" dirty="0">
                <a:latin typeface="Times New Roman"/>
                <a:ea typeface="Calibri"/>
              </a:rPr>
              <a:t> con ở </a:t>
            </a:r>
            <a:r>
              <a:rPr lang="en-US" dirty="0" err="1">
                <a:latin typeface="Times New Roman"/>
                <a:ea typeface="Calibri"/>
              </a:rPr>
              <a:t>Bản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Đôn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trong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một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chuyến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thực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tế</a:t>
            </a:r>
            <a:r>
              <a:rPr lang="en-US" dirty="0">
                <a:latin typeface="Times New Roman"/>
                <a:ea typeface="Calibri"/>
              </a:rPr>
              <a:t> ở </a:t>
            </a:r>
            <a:r>
              <a:rPr lang="en-US" dirty="0" err="1">
                <a:latin typeface="Times New Roman"/>
                <a:ea typeface="Calibri"/>
              </a:rPr>
              <a:t>Tây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Nguyên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Đắk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Lắk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vào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mùa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xuân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năm</a:t>
            </a:r>
            <a:r>
              <a:rPr lang="en-US" dirty="0">
                <a:latin typeface="Times New Roman"/>
                <a:ea typeface="Calibri"/>
              </a:rPr>
              <a:t> 1983. Khi </a:t>
            </a:r>
            <a:r>
              <a:rPr lang="en-US" dirty="0" err="1">
                <a:latin typeface="Times New Roman"/>
                <a:ea typeface="Calibri"/>
              </a:rPr>
              <a:t>ông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đến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Buôn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Đôn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thì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voi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lớn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làm</a:t>
            </a:r>
            <a:r>
              <a:rPr lang="en-US" dirty="0">
                <a:latin typeface="Times New Roman"/>
                <a:ea typeface="Calibri"/>
              </a:rPr>
              <a:t>, ở </a:t>
            </a:r>
            <a:r>
              <a:rPr lang="en-US" dirty="0" err="1">
                <a:latin typeface="Times New Roman"/>
                <a:ea typeface="Calibri"/>
              </a:rPr>
              <a:t>nhà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chỉ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còn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lại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những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chú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voi</a:t>
            </a:r>
            <a:r>
              <a:rPr lang="en-US" dirty="0">
                <a:latin typeface="Times New Roman"/>
                <a:ea typeface="Calibri"/>
              </a:rPr>
              <a:t> con </a:t>
            </a:r>
            <a:r>
              <a:rPr lang="en-US" dirty="0" err="1">
                <a:latin typeface="Times New Roman"/>
                <a:ea typeface="Calibri"/>
              </a:rPr>
              <a:t>dễ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thương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và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vui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nhộn</a:t>
            </a:r>
            <a:r>
              <a:rPr lang="en-US" dirty="0">
                <a:latin typeface="Times New Roman"/>
                <a:ea typeface="Calibri"/>
              </a:rPr>
              <a:t>. </a:t>
            </a:r>
            <a:r>
              <a:rPr lang="en-US" dirty="0" err="1">
                <a:latin typeface="Times New Roman"/>
                <a:ea typeface="Calibri"/>
              </a:rPr>
              <a:t>Kể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từ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đó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ông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đã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sáng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tác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các</a:t>
            </a:r>
            <a:r>
              <a:rPr lang="en-US" dirty="0">
                <a:latin typeface="Times New Roman"/>
                <a:ea typeface="Calibri"/>
              </a:rPr>
              <a:t> ca </a:t>
            </a:r>
            <a:r>
              <a:rPr lang="en-US" dirty="0" err="1">
                <a:latin typeface="Times New Roman"/>
                <a:ea typeface="Calibri"/>
              </a:rPr>
              <a:t>khúc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dựa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trên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dân</a:t>
            </a:r>
            <a:r>
              <a:rPr lang="en-US" dirty="0">
                <a:latin typeface="Times New Roman"/>
                <a:ea typeface="Calibri"/>
              </a:rPr>
              <a:t> ca Ê ĐÊ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40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1680" y="-29933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/>
                <a:ea typeface="Times New Roman"/>
              </a:rPr>
              <a:t>HS </a:t>
            </a:r>
            <a:r>
              <a:rPr lang="en-US" sz="3200" dirty="0" err="1">
                <a:latin typeface="Times New Roman"/>
                <a:ea typeface="Times New Roman"/>
              </a:rPr>
              <a:t>kể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lại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câu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chuyện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pic>
        <p:nvPicPr>
          <p:cNvPr id="1026" name="Picture 2" descr="C:\Users\Administrator\Desktop\qử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32170"/>
            <a:ext cx="3872996" cy="36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5346" y="5136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7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C:\Users\Administrator\Desktop\qử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32170"/>
            <a:ext cx="3872996" cy="36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608" y="11439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2: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Chú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voi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 con ở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Bản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Times New Roman"/>
              </a:rPr>
              <a:t>Đôn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NGHE MAU CHU VOI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5378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" y="1124744"/>
            <a:ext cx="9122831" cy="573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4151" y="3663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283210" algn="l"/>
              </a:tabLst>
            </a:pPr>
            <a:r>
              <a:rPr lang="en-US" sz="2800" b="1">
                <a:latin typeface="Times New Roman"/>
                <a:ea typeface="Times New Roman"/>
              </a:rPr>
              <a:t>Đọc tên các nốt nhạc và thực hiện theo kí hiệu bàn tay.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849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b="1" dirty="0">
                <a:solidFill>
                  <a:srgbClr val="FC330E"/>
                </a:solidFill>
                <a:latin typeface="Times New Roman"/>
                <a:ea typeface="Arial"/>
              </a:rPr>
              <a:t>VẬN DỤNG - SÁNG TẠO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8" y="880419"/>
            <a:ext cx="6574236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/>
                <a:ea typeface="Times New Roman"/>
              </a:rPr>
              <a:t>HS </a:t>
            </a:r>
            <a:r>
              <a:rPr lang="en-US" sz="4000" dirty="0" err="1">
                <a:latin typeface="Times New Roman"/>
                <a:ea typeface="Times New Roman"/>
              </a:rPr>
              <a:t>thực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hiện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>
                <a:latin typeface="Times New Roman"/>
                <a:ea typeface="Times New Roman"/>
              </a:rPr>
              <a:t>thế </a:t>
            </a:r>
            <a:r>
              <a:rPr lang="en-US" sz="4000" dirty="0" err="1">
                <a:latin typeface="Times New Roman"/>
                <a:ea typeface="Times New Roman"/>
              </a:rPr>
              <a:t>tay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theo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hình</a:t>
            </a:r>
            <a:r>
              <a:rPr lang="en-US" sz="4000" dirty="0">
                <a:latin typeface="Times New Roman"/>
                <a:ea typeface="Times New Roman"/>
              </a:rPr>
              <a:t>.</a:t>
            </a:r>
            <a:endParaRPr lang="en-US" sz="40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6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" y="1140412"/>
            <a:ext cx="9122831" cy="5733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609" y="548680"/>
            <a:ext cx="77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83210" algn="l"/>
              </a:tabLst>
            </a:pPr>
            <a:r>
              <a:rPr lang="en-US" dirty="0">
                <a:latin typeface="Times New Roman"/>
                <a:ea typeface="Times New Roman"/>
              </a:rPr>
              <a:t>- </a:t>
            </a:r>
            <a:r>
              <a:rPr lang="en-US" sz="2400" dirty="0" err="1">
                <a:latin typeface="Times New Roman"/>
                <a:ea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chơi</a:t>
            </a:r>
            <a:r>
              <a:rPr lang="en-US" sz="2400" dirty="0">
                <a:latin typeface="Times New Roman"/>
                <a:ea typeface="Times New Roman"/>
              </a:rPr>
              <a:t>: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dirty="0">
                <a:latin typeface="Times New Roman"/>
                <a:ea typeface="Times New Roman"/>
              </a:rPr>
              <a:t>GV chia HS </a:t>
            </a:r>
            <a:r>
              <a:rPr lang="en-US" sz="2400" dirty="0" err="1">
                <a:latin typeface="Times New Roman"/>
                <a:ea typeface="Times New Roman"/>
              </a:rPr>
              <a:t>hai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nhóm</a:t>
            </a:r>
            <a:r>
              <a:rPr lang="en-US" sz="2400" dirty="0">
                <a:latin typeface="Times New Roman"/>
                <a:ea typeface="Times New Roman"/>
              </a:rPr>
              <a:t>: </a:t>
            </a:r>
            <a:r>
              <a:rPr lang="en-US" sz="2400" dirty="0" err="1">
                <a:latin typeface="Times New Roman"/>
                <a:ea typeface="Times New Roman"/>
              </a:rPr>
              <a:t>nhóm</a:t>
            </a:r>
            <a:r>
              <a:rPr lang="en-US" sz="2400" dirty="0">
                <a:latin typeface="Times New Roman"/>
                <a:ea typeface="Times New Roman"/>
              </a:rPr>
              <a:t> 1 </a:t>
            </a:r>
            <a:r>
              <a:rPr lang="en-US" sz="2400" dirty="0" err="1">
                <a:latin typeface="Times New Roman"/>
                <a:ea typeface="Times New Roman"/>
              </a:rPr>
              <a:t>tiến</a:t>
            </a:r>
            <a:r>
              <a:rPr lang="en-US" sz="2400" dirty="0">
                <a:latin typeface="Times New Roman"/>
                <a:ea typeface="Times New Roman"/>
              </a:rPr>
              <a:t> - </a:t>
            </a:r>
            <a:r>
              <a:rPr lang="en-US" sz="2400" dirty="0" err="1">
                <a:latin typeface="Times New Roman"/>
                <a:ea typeface="Times New Roman"/>
              </a:rPr>
              <a:t>nhóm</a:t>
            </a:r>
            <a:r>
              <a:rPr lang="en-US" sz="2400" dirty="0">
                <a:latin typeface="Times New Roman"/>
                <a:ea typeface="Times New Roman"/>
              </a:rPr>
              <a:t> 2 </a:t>
            </a:r>
            <a:r>
              <a:rPr lang="en-US" sz="2400" dirty="0" err="1">
                <a:latin typeface="Times New Roman"/>
                <a:ea typeface="Times New Roman"/>
              </a:rPr>
              <a:t>lùi</a:t>
            </a:r>
            <a:r>
              <a:rPr lang="en-US" sz="2400" dirty="0">
                <a:latin typeface="Times New Roman"/>
                <a:ea typeface="Times New Roman"/>
              </a:rPr>
              <a:t>. </a:t>
            </a:r>
            <a:r>
              <a:rPr lang="en-US" sz="2400" dirty="0" err="1">
                <a:latin typeface="Times New Roman"/>
                <a:ea typeface="Times New Roman"/>
              </a:rPr>
              <a:t>Xếp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thành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hai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hàng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dọc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mỗi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hàng</a:t>
            </a:r>
            <a:r>
              <a:rPr lang="en-US" sz="2400" dirty="0">
                <a:latin typeface="Times New Roman"/>
                <a:ea typeface="Times New Roman"/>
              </a:rPr>
              <a:t> 6 </a:t>
            </a:r>
            <a:r>
              <a:rPr lang="en-US" sz="2400" dirty="0" err="1">
                <a:latin typeface="Times New Roman"/>
                <a:ea typeface="Times New Roman"/>
              </a:rPr>
              <a:t>bạn</a:t>
            </a:r>
            <a:r>
              <a:rPr lang="en-US" sz="2400" dirty="0">
                <a:latin typeface="Times New Roman"/>
                <a:ea typeface="Times New Roman"/>
              </a:rPr>
              <a:t>.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8573" y="-257294"/>
            <a:ext cx="5060424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83210" algn="l"/>
              </a:tabLst>
            </a:pPr>
            <a:r>
              <a:rPr lang="en-US" sz="3600" b="1">
                <a:latin typeface="Times New Roman"/>
                <a:ea typeface="Times New Roman"/>
              </a:rPr>
              <a:t>Trò chơi: </a:t>
            </a:r>
            <a:r>
              <a:rPr lang="en-US" sz="3600" b="1" i="1">
                <a:latin typeface="Times New Roman"/>
                <a:ea typeface="Times New Roman"/>
              </a:rPr>
              <a:t>Tôi tiến bạn lùi</a:t>
            </a:r>
            <a:endParaRPr lang="en-US" sz="3600">
              <a:latin typeface="Times New Roman"/>
              <a:ea typeface="Calibri"/>
            </a:endParaRPr>
          </a:p>
        </p:txBody>
      </p:sp>
      <p:sp>
        <p:nvSpPr>
          <p:cNvPr id="10" name="Notched Right Arrow 9"/>
          <p:cNvSpPr/>
          <p:nvPr/>
        </p:nvSpPr>
        <p:spPr>
          <a:xfrm rot="20276199">
            <a:off x="-60454" y="1971467"/>
            <a:ext cx="7129513" cy="1645850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tabLst>
                <a:tab pos="359410" algn="l"/>
              </a:tabLst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</a:rPr>
              <a:t>+Nhóm 1</a:t>
            </a:r>
            <a:r>
              <a:rPr lang="en-US">
                <a:solidFill>
                  <a:srgbClr val="FF0000"/>
                </a:solidFill>
                <a:latin typeface="Times New Roman"/>
                <a:ea typeface="Times New Roman"/>
              </a:rPr>
              <a:t>:HS đọc tên sáu nốt nhạc từ thấp đến cao và bước lên một bước và kết hợp với kí hiệu bàn tay.</a:t>
            </a:r>
            <a:endParaRPr lang="en-US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11" name="Notched Right Arrow 10"/>
          <p:cNvSpPr/>
          <p:nvPr/>
        </p:nvSpPr>
        <p:spPr>
          <a:xfrm rot="19978403" flipH="1">
            <a:off x="3244888" y="4292299"/>
            <a:ext cx="6096835" cy="1645850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tabLst>
                <a:tab pos="359410" algn="l"/>
              </a:tabLst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</a:rPr>
              <a:t>Nhóm 2 </a:t>
            </a:r>
            <a:r>
              <a:rPr lang="en-US">
                <a:solidFill>
                  <a:srgbClr val="0070C0"/>
                </a:solidFill>
                <a:latin typeface="Times New Roman"/>
                <a:ea typeface="Times New Roman"/>
              </a:rPr>
              <a:t>HS đọc tên sáu nốt nhạc từ cao xuống thấp kết hợp thực hiện kí hiệu bàn tay và lùi xuống</a:t>
            </a:r>
            <a:r>
              <a:rPr lang="en-US">
                <a:latin typeface="Times New Roman"/>
                <a:ea typeface="Times New Roman"/>
              </a:rPr>
              <a:t> </a:t>
            </a:r>
            <a:endParaRPr lang="en-US">
              <a:solidFill>
                <a:srgbClr val="FF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4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10433-7143-4535-308D-9D36DFA7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39E1E4-4899-C0BA-8C37-40F8D6E60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6C0D6B-0220-25FF-0243-4359836B0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80" y="2824130"/>
            <a:ext cx="2178000" cy="7448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4BA222-AA68-A22A-17B2-D0AA94209EF0}"/>
              </a:ext>
            </a:extLst>
          </p:cNvPr>
          <p:cNvSpPr/>
          <p:nvPr/>
        </p:nvSpPr>
        <p:spPr>
          <a:xfrm>
            <a:off x="4519359" y="1504822"/>
            <a:ext cx="537327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3500" lvl="0" algn="just">
              <a:lnSpc>
                <a:spcPct val="150000"/>
              </a:lnSpc>
              <a:spcAft>
                <a:spcPts val="0"/>
              </a:spcAft>
              <a:tabLst>
                <a:tab pos="228600" algn="l"/>
                <a:tab pos="1071245" algn="l"/>
              </a:tabLst>
            </a:pPr>
            <a:r>
              <a:rPr lang="en-US" b="1" dirty="0">
                <a:solidFill>
                  <a:srgbClr val="FC190F"/>
                </a:solidFill>
                <a:latin typeface="Times New Roman"/>
                <a:ea typeface="Arial"/>
              </a:rPr>
              <a:t>    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709F3F-7846-AB8D-6B4E-D26DD7C1DCE8}"/>
              </a:ext>
            </a:extLst>
          </p:cNvPr>
          <p:cNvSpPr/>
          <p:nvPr/>
        </p:nvSpPr>
        <p:spPr>
          <a:xfrm>
            <a:off x="467544" y="476673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">
              <a:buFontTx/>
              <a:buChar char="-"/>
            </a:pP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dục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fr-FR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D5AD9A-4030-009F-5609-067853E0C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15" y="5373216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8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11330"/>
            <a:ext cx="2555776" cy="22466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59787" y="-19055"/>
            <a:ext cx="23278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3969" y="-7622"/>
            <a:ext cx="486003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92710" algn="l"/>
              </a:tabLst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Trò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chơi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28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Mình</a:t>
            </a:r>
            <a:r>
              <a:rPr lang="en-US" sz="2800" b="1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2800" b="1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vỗ</a:t>
            </a:r>
            <a:r>
              <a:rPr lang="en-US" sz="2800" b="1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tay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2050" name="Picture 2" descr="2021-06-12_2139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848872" cy="32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80" y="2492896"/>
            <a:ext cx="2178000" cy="1076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7" y="-26104"/>
            <a:ext cx="8208913" cy="3095063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1608" y="76470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" y="-3728"/>
            <a:ext cx="1008113" cy="930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9270" y="2492896"/>
            <a:ext cx="4572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3310" algn="just">
              <a:lnSpc>
                <a:spcPct val="150000"/>
              </a:lnSpc>
              <a:spcAft>
                <a:spcPts val="0"/>
              </a:spcAft>
              <a:tabLst>
                <a:tab pos="1070610" algn="l"/>
              </a:tabLst>
            </a:pPr>
            <a:r>
              <a:rPr lang="en-US" b="1" dirty="0">
                <a:solidFill>
                  <a:srgbClr val="FC190F"/>
                </a:solidFill>
                <a:latin typeface="Times New Roman"/>
                <a:ea typeface="Arial"/>
              </a:rPr>
              <a:t>*VẬN DỤNG - SÁNG TẠO</a:t>
            </a:r>
            <a:endParaRPr lang="en-US" dirty="0">
              <a:effectLst/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63833" y="1504822"/>
            <a:ext cx="3448380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63500" lvl="0" algn="just">
              <a:lnSpc>
                <a:spcPct val="150000"/>
              </a:lnSpc>
              <a:spcAft>
                <a:spcPts val="0"/>
              </a:spcAft>
              <a:tabLst>
                <a:tab pos="228600" algn="l"/>
                <a:tab pos="1071245" algn="l"/>
              </a:tabLst>
            </a:pPr>
            <a:r>
              <a:rPr lang="en-US" b="1" dirty="0">
                <a:solidFill>
                  <a:srgbClr val="FC190F"/>
                </a:solidFill>
                <a:latin typeface="Times New Roman"/>
                <a:ea typeface="Arial"/>
              </a:rPr>
              <a:t>     * ÔN ĐỌC NHẠC: BÀI SỐ 3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8022" y="2005795"/>
            <a:ext cx="8856984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00" lvl="0" algn="just">
              <a:lnSpc>
                <a:spcPct val="150000"/>
              </a:lnSpc>
              <a:tabLst>
                <a:tab pos="228600" algn="l"/>
                <a:tab pos="1071245" algn="l"/>
              </a:tabLst>
            </a:pPr>
            <a:r>
              <a:rPr lang="en-US" sz="1600" b="1" dirty="0">
                <a:solidFill>
                  <a:srgbClr val="FC190F"/>
                </a:solidFill>
                <a:latin typeface="Times New Roman"/>
                <a:ea typeface="Arial"/>
              </a:rPr>
              <a:t>* THƯỜNG THỨC ÂM NHẠC: CÂU CHUYỆN VỀ BÀI HÁT CHÚ VOI CON Ở BẢN ĐÔN</a:t>
            </a:r>
            <a:endParaRPr lang="en-US" sz="16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15" y="5373216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1772816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Ôn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: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- mi -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- sol - la</a:t>
            </a:r>
          </a:p>
        </p:txBody>
      </p:sp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458112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672" y="-171400"/>
            <a:ext cx="5832648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FC330E"/>
                </a:solidFill>
                <a:latin typeface="Times New Roman"/>
                <a:ea typeface="Arial"/>
              </a:rPr>
              <a:t>THỰC HÀNH - LUYỆN TẬP</a:t>
            </a:r>
            <a:endParaRPr lang="en-US" sz="2400" dirty="0">
              <a:latin typeface="Times New Roman"/>
              <a:ea typeface="Calibri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latin typeface="Times New Roman"/>
                <a:ea typeface="Arial"/>
              </a:rPr>
              <a:t>1. </a:t>
            </a:r>
            <a:r>
              <a:rPr lang="fr-FR" sz="2400" b="1" dirty="0" err="1">
                <a:latin typeface="Times New Roman"/>
                <a:ea typeface="Arial"/>
              </a:rPr>
              <a:t>Ôn</a:t>
            </a:r>
            <a:r>
              <a:rPr lang="fr-FR" sz="2400" b="1" dirty="0">
                <a:latin typeface="Times New Roman"/>
                <a:ea typeface="Arial"/>
              </a:rPr>
              <a:t> </a:t>
            </a:r>
            <a:r>
              <a:rPr lang="fr-FR" sz="2400" b="1" dirty="0" err="1">
                <a:latin typeface="Times New Roman"/>
                <a:ea typeface="Arial"/>
              </a:rPr>
              <a:t>đọc</a:t>
            </a:r>
            <a:r>
              <a:rPr lang="fr-FR" sz="2400" b="1" dirty="0">
                <a:latin typeface="Times New Roman"/>
                <a:ea typeface="Arial"/>
              </a:rPr>
              <a:t> </a:t>
            </a:r>
            <a:r>
              <a:rPr lang="fr-FR" sz="2400" b="1" dirty="0" err="1">
                <a:latin typeface="Times New Roman"/>
                <a:ea typeface="Arial"/>
              </a:rPr>
              <a:t>nhạc</a:t>
            </a:r>
            <a:r>
              <a:rPr lang="fr-FR" sz="2400" b="1" dirty="0">
                <a:latin typeface="Times New Roman"/>
                <a:ea typeface="Arial"/>
              </a:rPr>
              <a:t>: </a:t>
            </a:r>
            <a:r>
              <a:rPr lang="fr-FR" sz="2400" b="1" dirty="0" err="1">
                <a:latin typeface="Times New Roman"/>
                <a:ea typeface="Arial"/>
              </a:rPr>
              <a:t>Bài</a:t>
            </a:r>
            <a:r>
              <a:rPr lang="fr-FR" sz="2400" b="1" dirty="0">
                <a:latin typeface="Times New Roman"/>
                <a:ea typeface="Arial"/>
              </a:rPr>
              <a:t> </a:t>
            </a:r>
            <a:r>
              <a:rPr lang="fr-FR" sz="2400" b="1" dirty="0" err="1">
                <a:latin typeface="Times New Roman"/>
                <a:ea typeface="Arial"/>
              </a:rPr>
              <a:t>số</a:t>
            </a:r>
            <a:r>
              <a:rPr lang="fr-FR" sz="2400" b="1" dirty="0">
                <a:latin typeface="Times New Roman"/>
                <a:ea typeface="Arial"/>
              </a:rPr>
              <a:t> 3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3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809" y="0"/>
            <a:ext cx="8697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550046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84775"/>
            <a:ext cx="7308304" cy="457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026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      </a:t>
            </a:r>
            <a:r>
              <a:rPr lang="en-US" sz="2400" dirty="0" err="1">
                <a:latin typeface="Times New Roman"/>
                <a:ea typeface="Calibri"/>
              </a:rPr>
              <a:t>Ôn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đọc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nhạc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kết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hợp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kí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hiệu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bàn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tay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60" y="5949280"/>
            <a:ext cx="306288" cy="24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036497" cy="4078034"/>
          </a:xfrm>
          <a:prstGeom prst="rect">
            <a:avLst/>
          </a:prstGeom>
        </p:spPr>
      </p:pic>
      <p:pic>
        <p:nvPicPr>
          <p:cNvPr id="7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5989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DC6E3-56A4-21BA-F2DB-4DE538A5E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4512F5-7B5F-7CE5-62D4-755D2EC29901}"/>
              </a:ext>
            </a:extLst>
          </p:cNvPr>
          <p:cNvSpPr/>
          <p:nvPr/>
        </p:nvSpPr>
        <p:spPr>
          <a:xfrm>
            <a:off x="107504" y="260648"/>
            <a:ext cx="9036496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C330E"/>
                </a:solidFill>
                <a:latin typeface="Times New Roman"/>
                <a:ea typeface="Arial"/>
              </a:rPr>
              <a:t>KHÁM PHÁ</a:t>
            </a:r>
            <a:endParaRPr lang="en-US" sz="2400" dirty="0">
              <a:latin typeface="Times New Roman"/>
              <a:ea typeface="Calibri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sz="2400" b="1" dirty="0">
                <a:latin typeface="Times New Roman"/>
                <a:ea typeface="Arial"/>
              </a:rPr>
              <a:t>2. </a:t>
            </a:r>
            <a:r>
              <a:rPr lang="en-US" sz="2400" b="1" dirty="0">
                <a:latin typeface="Times New Roman"/>
                <a:ea typeface="Arial"/>
              </a:rPr>
              <a:t>THƯỜNG THỨC ÂM NHẠC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s New Roman"/>
                <a:ea typeface="Arial"/>
              </a:rPr>
              <a:t>CÂU CHUYỆN VỀ BÀI HÁT: CHÚ VOI CON Ở BẢN ĐÔN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67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97B94-D913-D4F3-529E-AAC2F5059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AAAAE4-C5FA-077F-3658-C4002E8E6AE2}"/>
              </a:ext>
            </a:extLst>
          </p:cNvPr>
          <p:cNvSpPr/>
          <p:nvPr/>
        </p:nvSpPr>
        <p:spPr>
          <a:xfrm>
            <a:off x="107504" y="260648"/>
            <a:ext cx="9036496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FC330E"/>
                </a:solidFill>
                <a:latin typeface="Times New Roman"/>
                <a:ea typeface="Arial"/>
              </a:rPr>
              <a:t>Nhạc</a:t>
            </a:r>
            <a:r>
              <a:rPr lang="en-US" sz="2400" b="1" dirty="0">
                <a:solidFill>
                  <a:srgbClr val="FC330E"/>
                </a:solidFill>
                <a:latin typeface="Times New Roman"/>
                <a:ea typeface="Arial"/>
              </a:rPr>
              <a:t> </a:t>
            </a:r>
            <a:r>
              <a:rPr lang="en-US" sz="2400" b="1" dirty="0" err="1">
                <a:solidFill>
                  <a:srgbClr val="FC330E"/>
                </a:solidFill>
                <a:latin typeface="Times New Roman"/>
                <a:ea typeface="Arial"/>
              </a:rPr>
              <a:t>sĩ</a:t>
            </a:r>
            <a:r>
              <a:rPr lang="en-US" sz="2400" b="1" dirty="0">
                <a:solidFill>
                  <a:srgbClr val="FC330E"/>
                </a:solidFill>
                <a:latin typeface="Times New Roman"/>
                <a:ea typeface="Arial"/>
              </a:rPr>
              <a:t> </a:t>
            </a:r>
            <a:r>
              <a:rPr lang="en-US" sz="2400" b="1" dirty="0" err="1">
                <a:solidFill>
                  <a:srgbClr val="FC330E"/>
                </a:solidFill>
                <a:latin typeface="Times New Roman"/>
                <a:ea typeface="Arial"/>
              </a:rPr>
              <a:t>Phạm</a:t>
            </a:r>
            <a:r>
              <a:rPr lang="en-US" sz="2400" b="1" dirty="0">
                <a:solidFill>
                  <a:srgbClr val="FC330E"/>
                </a:solidFill>
                <a:latin typeface="Times New Roman"/>
                <a:ea typeface="Arial"/>
              </a:rPr>
              <a:t> </a:t>
            </a:r>
            <a:r>
              <a:rPr lang="en-US" sz="2400" b="1" dirty="0" err="1">
                <a:solidFill>
                  <a:srgbClr val="FC330E"/>
                </a:solidFill>
                <a:latin typeface="Times New Roman"/>
                <a:ea typeface="Arial"/>
              </a:rPr>
              <a:t>Tuyên</a:t>
            </a:r>
            <a:endParaRPr lang="en-US" sz="2400" b="1" dirty="0">
              <a:solidFill>
                <a:srgbClr val="FC330E"/>
              </a:solidFill>
              <a:latin typeface="Times New Roman"/>
              <a:ea typeface="Arial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 err="1">
                <a:latin typeface="Times New Roman"/>
                <a:ea typeface="Calibri"/>
              </a:rPr>
              <a:t>Ông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sinh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năm</a:t>
            </a:r>
            <a:r>
              <a:rPr lang="en-US" sz="2400" b="1" dirty="0">
                <a:latin typeface="Times New Roman"/>
                <a:ea typeface="Calibri"/>
              </a:rPr>
              <a:t> 1930 </a:t>
            </a:r>
            <a:r>
              <a:rPr lang="en-US" sz="2400" b="1" dirty="0" err="1">
                <a:latin typeface="Times New Roman"/>
                <a:ea typeface="Calibri"/>
              </a:rPr>
              <a:t>tại</a:t>
            </a:r>
            <a:r>
              <a:rPr lang="en-US" sz="2400" b="1" dirty="0">
                <a:latin typeface="Times New Roman"/>
                <a:ea typeface="Calibri"/>
              </a:rPr>
              <a:t> Hà </a:t>
            </a:r>
            <a:r>
              <a:rPr lang="en-US" sz="2400" b="1" dirty="0" err="1">
                <a:latin typeface="Times New Roman"/>
                <a:ea typeface="Calibri"/>
              </a:rPr>
              <a:t>Nội</a:t>
            </a:r>
            <a:r>
              <a:rPr lang="en-US" sz="2400" b="1" dirty="0">
                <a:latin typeface="Times New Roman"/>
                <a:ea typeface="Calibri"/>
              </a:rPr>
              <a:t>, </a:t>
            </a:r>
            <a:r>
              <a:rPr lang="en-US" sz="2400" b="1" dirty="0" err="1">
                <a:latin typeface="Times New Roman"/>
                <a:ea typeface="Calibri"/>
              </a:rPr>
              <a:t>quê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gốc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huyện</a:t>
            </a:r>
            <a:r>
              <a:rPr lang="en-US" sz="2400" b="1" dirty="0">
                <a:latin typeface="Times New Roman"/>
                <a:ea typeface="Calibri"/>
              </a:rPr>
              <a:t> Bình Giang, </a:t>
            </a:r>
            <a:r>
              <a:rPr lang="en-US" sz="2400" b="1" dirty="0" err="1">
                <a:latin typeface="Times New Roman"/>
                <a:ea typeface="Calibri"/>
              </a:rPr>
              <a:t>Hải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Dương</a:t>
            </a:r>
            <a:r>
              <a:rPr lang="en-US" sz="2400" b="1" dirty="0">
                <a:latin typeface="Times New Roman"/>
                <a:ea typeface="Calibri"/>
              </a:rPr>
              <a:t>. </a:t>
            </a:r>
            <a:r>
              <a:rPr lang="en-US" sz="2400" b="1" dirty="0" err="1">
                <a:latin typeface="Times New Roman"/>
                <a:ea typeface="Calibri"/>
              </a:rPr>
              <a:t>Ông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từng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là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trưởng</a:t>
            </a:r>
            <a:r>
              <a:rPr lang="en-US" sz="2400" b="1" dirty="0">
                <a:latin typeface="Times New Roman"/>
                <a:ea typeface="Calibri"/>
              </a:rPr>
              <a:t> ban </a:t>
            </a:r>
            <a:r>
              <a:rPr lang="en-US" sz="2400" b="1" dirty="0" err="1">
                <a:latin typeface="Times New Roman"/>
                <a:ea typeface="Calibri"/>
              </a:rPr>
              <a:t>biên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tập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âm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nhạc</a:t>
            </a:r>
            <a:r>
              <a:rPr lang="en-US" sz="2400" b="1" dirty="0">
                <a:latin typeface="Times New Roman"/>
                <a:ea typeface="Calibri"/>
              </a:rPr>
              <a:t>, </a:t>
            </a:r>
            <a:r>
              <a:rPr lang="en-US" sz="2400" b="1" dirty="0" err="1">
                <a:latin typeface="Times New Roman"/>
                <a:ea typeface="Calibri"/>
              </a:rPr>
              <a:t>trưởng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đoàn</a:t>
            </a:r>
            <a:r>
              <a:rPr lang="en-US" sz="2400" b="1" dirty="0">
                <a:latin typeface="Times New Roman"/>
                <a:ea typeface="Calibri"/>
              </a:rPr>
              <a:t> ca </a:t>
            </a:r>
            <a:r>
              <a:rPr lang="en-US" sz="2400" b="1" dirty="0" err="1">
                <a:latin typeface="Times New Roman"/>
                <a:ea typeface="Calibri"/>
              </a:rPr>
              <a:t>nhạc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Đài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Tiếng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nói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Việt</a:t>
            </a:r>
            <a:r>
              <a:rPr lang="en-US" sz="2400" b="1" dirty="0">
                <a:latin typeface="Times New Roman"/>
                <a:ea typeface="Calibri"/>
              </a:rPr>
              <a:t> Nam, </a:t>
            </a:r>
            <a:r>
              <a:rPr lang="en-US" sz="2400" b="1" dirty="0" err="1">
                <a:latin typeface="Times New Roman"/>
                <a:ea typeface="Calibri"/>
              </a:rPr>
              <a:t>trưởng</a:t>
            </a:r>
            <a:r>
              <a:rPr lang="en-US" sz="2400" b="1" dirty="0">
                <a:latin typeface="Times New Roman"/>
                <a:ea typeface="Calibri"/>
              </a:rPr>
              <a:t> ban Văn </a:t>
            </a:r>
            <a:r>
              <a:rPr lang="en-US" sz="2400" b="1" dirty="0" err="1">
                <a:latin typeface="Times New Roman"/>
                <a:ea typeface="Calibri"/>
              </a:rPr>
              <a:t>nghệ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Đài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Truyền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hình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Việt</a:t>
            </a:r>
            <a:r>
              <a:rPr lang="en-US" sz="2400" b="1" dirty="0">
                <a:latin typeface="Times New Roman"/>
                <a:ea typeface="Calibri"/>
              </a:rPr>
              <a:t> Nam, </a:t>
            </a:r>
            <a:r>
              <a:rPr lang="en-US" sz="2400" b="1" dirty="0" err="1">
                <a:latin typeface="Times New Roman"/>
                <a:ea typeface="Calibri"/>
              </a:rPr>
              <a:t>Chủ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tịch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hội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âm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nhạc</a:t>
            </a:r>
            <a:r>
              <a:rPr lang="en-US" sz="2400" b="1" dirty="0">
                <a:latin typeface="Times New Roman"/>
                <a:ea typeface="Calibri"/>
              </a:rPr>
              <a:t> Hà </a:t>
            </a:r>
            <a:r>
              <a:rPr lang="en-US" sz="2400" b="1" dirty="0" err="1">
                <a:latin typeface="Times New Roman"/>
                <a:ea typeface="Calibri"/>
              </a:rPr>
              <a:t>Nội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từ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năm</a:t>
            </a:r>
            <a:r>
              <a:rPr lang="en-US" sz="2400" b="1" dirty="0">
                <a:latin typeface="Times New Roman"/>
                <a:ea typeface="Calibri"/>
              </a:rPr>
              <a:t> 1996 </a:t>
            </a:r>
            <a:r>
              <a:rPr lang="en-US" sz="2400" b="1" dirty="0" err="1">
                <a:latin typeface="Times New Roman"/>
                <a:ea typeface="Calibri"/>
              </a:rPr>
              <a:t>đến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năm</a:t>
            </a:r>
            <a:r>
              <a:rPr lang="en-US" sz="2400" b="1" dirty="0">
                <a:latin typeface="Times New Roman"/>
                <a:ea typeface="Calibri"/>
              </a:rPr>
              <a:t> 2015 </a:t>
            </a:r>
            <a:r>
              <a:rPr lang="en-US" sz="2400" b="1" dirty="0" err="1">
                <a:latin typeface="Times New Roman"/>
                <a:ea typeface="Calibri"/>
              </a:rPr>
              <a:t>và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là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chủ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tịch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danh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dự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từ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năm</a:t>
            </a:r>
            <a:r>
              <a:rPr lang="en-US" sz="2400" b="1" dirty="0">
                <a:latin typeface="Times New Roman"/>
                <a:ea typeface="Calibri"/>
              </a:rPr>
              <a:t> 2016 </a:t>
            </a:r>
            <a:r>
              <a:rPr lang="en-US" sz="2400" b="1" dirty="0" err="1">
                <a:latin typeface="Times New Roman"/>
                <a:ea typeface="Calibri"/>
              </a:rPr>
              <a:t>đến</a:t>
            </a:r>
            <a:r>
              <a:rPr lang="en-US" sz="2400" b="1" dirty="0">
                <a:latin typeface="Times New Roman"/>
                <a:ea typeface="Calibri"/>
              </a:rPr>
              <a:t> nay. </a:t>
            </a:r>
            <a:r>
              <a:rPr lang="en-US" sz="2400" b="1" dirty="0" err="1">
                <a:latin typeface="Times New Roman"/>
                <a:ea typeface="Calibri"/>
              </a:rPr>
              <a:t>Ông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có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nhiều</a:t>
            </a:r>
            <a:r>
              <a:rPr lang="en-US" sz="2400" b="1" dirty="0">
                <a:latin typeface="Times New Roman"/>
                <a:ea typeface="Calibri"/>
              </a:rPr>
              <a:t> ca </a:t>
            </a:r>
            <a:r>
              <a:rPr lang="en-US" sz="2400" b="1" dirty="0" err="1">
                <a:latin typeface="Times New Roman"/>
                <a:ea typeface="Calibri"/>
              </a:rPr>
              <a:t>khúc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viết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cho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thiếu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nhi</a:t>
            </a:r>
            <a:r>
              <a:rPr lang="en-US" sz="2400" b="1" dirty="0">
                <a:latin typeface="Times New Roman"/>
                <a:ea typeface="Calibri"/>
              </a:rPr>
              <a:t>: </a:t>
            </a:r>
            <a:r>
              <a:rPr lang="en-US" sz="2400" b="1" dirty="0" err="1">
                <a:latin typeface="Times New Roman"/>
                <a:ea typeface="Calibri"/>
              </a:rPr>
              <a:t>Như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có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Bác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trong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ngày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đại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thắng</a:t>
            </a:r>
            <a:r>
              <a:rPr lang="en-US" sz="2400" b="1" dirty="0">
                <a:latin typeface="Times New Roman"/>
                <a:ea typeface="Calibri"/>
              </a:rPr>
              <a:t>, </a:t>
            </a:r>
            <a:r>
              <a:rPr lang="en-US" sz="2400" b="1" dirty="0" err="1">
                <a:latin typeface="Times New Roman"/>
                <a:ea typeface="Calibri"/>
              </a:rPr>
              <a:t>chiếc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đèn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ông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sao</a:t>
            </a:r>
            <a:r>
              <a:rPr lang="en-US" sz="2400" b="1" dirty="0">
                <a:latin typeface="Times New Roman"/>
                <a:ea typeface="Calibri"/>
              </a:rPr>
              <a:t>, </a:t>
            </a:r>
            <a:r>
              <a:rPr lang="en-US" sz="2400" b="1" dirty="0" err="1">
                <a:latin typeface="Times New Roman"/>
                <a:ea typeface="Calibri"/>
              </a:rPr>
              <a:t>Chú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voi</a:t>
            </a:r>
            <a:r>
              <a:rPr lang="en-US" sz="2400" b="1" dirty="0">
                <a:latin typeface="Times New Roman"/>
                <a:ea typeface="Calibri"/>
              </a:rPr>
              <a:t> con ở </a:t>
            </a:r>
            <a:r>
              <a:rPr lang="en-US" sz="2400" b="1" dirty="0" err="1">
                <a:latin typeface="Times New Roman"/>
                <a:ea typeface="Calibri"/>
              </a:rPr>
              <a:t>Bản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Đôn</a:t>
            </a:r>
            <a:r>
              <a:rPr lang="en-US" sz="2400" b="1" dirty="0">
                <a:latin typeface="Times New Roman"/>
                <a:ea typeface="Calibri"/>
              </a:rPr>
              <a:t>….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  <p:pic>
        <p:nvPicPr>
          <p:cNvPr id="2" name="Picture 2" descr="Káº¿t quáº£ hÃ¬nh áº£nh cho pháº¡m tuyÃªn">
            <a:extLst>
              <a:ext uri="{FF2B5EF4-FFF2-40B4-BE49-F238E27FC236}">
                <a16:creationId xmlns:a16="http://schemas.microsoft.com/office/drawing/2014/main" id="{D84FAA6A-6425-58A4-8171-B05768EDC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21942"/>
          <a:stretch/>
        </p:blipFill>
        <p:spPr bwMode="auto">
          <a:xfrm>
            <a:off x="107504" y="4718600"/>
            <a:ext cx="4032447" cy="2139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71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unnamed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" y="1484784"/>
            <a:ext cx="4642226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327" y="1628800"/>
            <a:ext cx="4104161" cy="52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4" y="0"/>
            <a:ext cx="885698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latin typeface="Times New Roman"/>
                <a:ea typeface="Times New Roman"/>
              </a:rPr>
              <a:t>Xem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hình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ảnh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về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chú</a:t>
            </a:r>
            <a:r>
              <a:rPr lang="en-US" sz="2400" dirty="0">
                <a:latin typeface="Times New Roman"/>
                <a:ea typeface="Times New Roman"/>
              </a:rPr>
              <a:t> Voi con ở </a:t>
            </a:r>
            <a:r>
              <a:rPr lang="en-US" sz="2400" dirty="0" err="1">
                <a:latin typeface="Times New Roman"/>
                <a:ea typeface="Times New Roman"/>
              </a:rPr>
              <a:t>Bản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Đôn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nghe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nhạc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hát</a:t>
            </a:r>
            <a:r>
              <a:rPr lang="en-US" sz="2400" dirty="0">
                <a:latin typeface="Times New Roman"/>
                <a:ea typeface="Times New Roman"/>
              </a:rPr>
              <a:t>: </a:t>
            </a:r>
            <a:r>
              <a:rPr lang="en-US" sz="2400" i="1" dirty="0" err="1">
                <a:latin typeface="Times New Roman"/>
                <a:ea typeface="Times New Roman"/>
              </a:rPr>
              <a:t>Chú</a:t>
            </a:r>
            <a:r>
              <a:rPr lang="en-US" sz="2400" i="1" dirty="0"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</a:rPr>
              <a:t>voi</a:t>
            </a:r>
            <a:r>
              <a:rPr lang="en-US" sz="2400" i="1" dirty="0">
                <a:latin typeface="Times New Roman"/>
                <a:ea typeface="Times New Roman"/>
              </a:rPr>
              <a:t> con ở </a:t>
            </a:r>
            <a:r>
              <a:rPr lang="en-US" sz="2400" i="1" dirty="0" err="1">
                <a:latin typeface="Times New Roman"/>
                <a:ea typeface="Times New Roman"/>
              </a:rPr>
              <a:t>Bản</a:t>
            </a:r>
            <a:r>
              <a:rPr lang="en-US" sz="2400" i="1" dirty="0"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latin typeface="Times New Roman"/>
                <a:ea typeface="Times New Roman"/>
              </a:rPr>
              <a:t>Đôn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để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dẫn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dắt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vào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câu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chuyện</a:t>
            </a:r>
            <a:r>
              <a:rPr lang="en-US" sz="2400" dirty="0">
                <a:latin typeface="Times New Roman"/>
                <a:ea typeface="Times New Roman"/>
              </a:rPr>
              <a:t>.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  <p:pic>
        <p:nvPicPr>
          <p:cNvPr id="2" name="NGHE MAU CHU VOI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255" y="121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3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665</Words>
  <Application>Microsoft Office PowerPoint</Application>
  <PresentationFormat>On-screen Show (4:3)</PresentationFormat>
  <Paragraphs>45</Paragraphs>
  <Slides>17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QUANG</cp:lastModifiedBy>
  <cp:revision>138</cp:revision>
  <dcterms:created xsi:type="dcterms:W3CDTF">2021-06-22T02:23:00Z</dcterms:created>
  <dcterms:modified xsi:type="dcterms:W3CDTF">2025-04-03T09:49:16Z</dcterms:modified>
</cp:coreProperties>
</file>