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21"/>
  </p:notesMasterIdLst>
  <p:sldIdLst>
    <p:sldId id="306" r:id="rId5"/>
    <p:sldId id="297" r:id="rId6"/>
    <p:sldId id="289" r:id="rId7"/>
    <p:sldId id="308" r:id="rId8"/>
    <p:sldId id="290" r:id="rId9"/>
    <p:sldId id="298" r:id="rId10"/>
    <p:sldId id="310" r:id="rId11"/>
    <p:sldId id="299" r:id="rId12"/>
    <p:sldId id="300" r:id="rId13"/>
    <p:sldId id="301" r:id="rId14"/>
    <p:sldId id="311" r:id="rId15"/>
    <p:sldId id="312" r:id="rId16"/>
    <p:sldId id="304" r:id="rId17"/>
    <p:sldId id="303"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5" d="100"/>
          <a:sy n="85" d="100"/>
        </p:scale>
        <p:origin x="547" y="62"/>
      </p:cViewPr>
      <p:guideLst/>
    </p:cSldViewPr>
  </p:slideViewPr>
  <p:notesTextViewPr>
    <p:cViewPr>
      <p:scale>
        <a:sx n="1" d="1"/>
        <a:sy n="1" d="1"/>
      </p:scale>
      <p:origin x="0" y="0"/>
    </p:cViewPr>
  </p:notesTextViewPr>
  <p:sorterViewPr>
    <p:cViewPr>
      <p:scale>
        <a:sx n="100" d="100"/>
        <a:sy n="100" d="100"/>
      </p:scale>
      <p:origin x="0" y="-19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4/3/2025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4/3/2025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3.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top_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8600"/>
            <a:ext cx="1511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5" descr="top_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1" y="254000"/>
            <a:ext cx="1511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6"/>
          <p:cNvSpPr>
            <a:spLocks noChangeArrowheads="1" noChangeShapeType="1" noTextEdit="1"/>
          </p:cNvSpPr>
          <p:nvPr/>
        </p:nvSpPr>
        <p:spPr bwMode="auto">
          <a:xfrm>
            <a:off x="1585609" y="228600"/>
            <a:ext cx="8980791" cy="723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b="1" kern="10" dirty="0">
              <a:solidFill>
                <a:srgbClr val="FF00FF"/>
              </a:solidFill>
              <a:effectLst>
                <a:outerShdw dist="35921" dir="2700000" algn="ctr" rotWithShape="0">
                  <a:srgbClr val="C0C0C0">
                    <a:alpha val="79999"/>
                  </a:srgbClr>
                </a:outerShdw>
              </a:effectLst>
              <a:latin typeface="Times New Roman"/>
              <a:cs typeface="Times New Roman"/>
            </a:endParaRPr>
          </a:p>
        </p:txBody>
      </p:sp>
      <p:pic>
        <p:nvPicPr>
          <p:cNvPr id="2054" name="Picture 12" descr="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43000"/>
            <a:ext cx="101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3" descr="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72800" y="1143000"/>
            <a:ext cx="1016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5" descr="614680djq0l440oz"/>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5334000"/>
            <a:ext cx="26797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0"/>
          <p:cNvSpPr txBox="1">
            <a:spLocks noChangeArrowheads="1"/>
          </p:cNvSpPr>
          <p:nvPr/>
        </p:nvSpPr>
        <p:spPr bwMode="auto">
          <a:xfrm>
            <a:off x="3110753" y="4169466"/>
            <a:ext cx="7455647" cy="116955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0"/>
              </a:spcBef>
              <a:defRPr sz="3200">
                <a:solidFill>
                  <a:schemeClr val="tx1"/>
                </a:solidFill>
                <a:latin typeface=".VnTime" pitchFamily="34" charset="0"/>
              </a:defRPr>
            </a:lvl1pPr>
            <a:lvl2pPr marL="742950" indent="-285750" algn="l" eaLnBrk="0" hangingPunct="0">
              <a:spcBef>
                <a:spcPct val="0"/>
              </a:spcBef>
              <a:defRPr sz="3200">
                <a:solidFill>
                  <a:schemeClr val="tx1"/>
                </a:solidFill>
                <a:latin typeface=".VnTime" pitchFamily="34" charset="0"/>
              </a:defRPr>
            </a:lvl2pPr>
            <a:lvl3pPr marL="1143000" indent="-228600" algn="l" eaLnBrk="0" hangingPunct="0">
              <a:spcBef>
                <a:spcPct val="0"/>
              </a:spcBef>
              <a:defRPr sz="3200">
                <a:solidFill>
                  <a:schemeClr val="tx1"/>
                </a:solidFill>
                <a:latin typeface=".VnTime" pitchFamily="34" charset="0"/>
              </a:defRPr>
            </a:lvl3pPr>
            <a:lvl4pPr marL="1600200" indent="-228600" algn="l" eaLnBrk="0" hangingPunct="0">
              <a:spcBef>
                <a:spcPct val="0"/>
              </a:spcBef>
              <a:defRPr sz="3200">
                <a:solidFill>
                  <a:schemeClr val="tx1"/>
                </a:solidFill>
                <a:latin typeface=".VnTime" pitchFamily="34" charset="0"/>
              </a:defRPr>
            </a:lvl4pPr>
            <a:lvl5pPr marL="2057400" indent="-228600" algn="l" eaLnBrk="0" hangingPunct="0">
              <a:spcBef>
                <a:spcPct val="0"/>
              </a:spcBef>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eaLnBrk="1" hangingPunct="1">
              <a:spcBef>
                <a:spcPct val="50000"/>
              </a:spcBef>
              <a:defRPr/>
            </a:pPr>
            <a:r>
              <a:rPr lang="en-US" sz="2800" b="1" dirty="0">
                <a:solidFill>
                  <a:srgbClr val="0000EA"/>
                </a:solidFill>
                <a:effectLst>
                  <a:outerShdw blurRad="38100" dist="38100" dir="2700000" algn="tl">
                    <a:srgbClr val="C0C0C0"/>
                  </a:outerShdw>
                </a:effectLst>
                <a:latin typeface="Times New Roman" pitchFamily="18" charset="0"/>
                <a:cs typeface="Arial" charset="0"/>
              </a:rPr>
              <a:t>Giáo viên: Vũ Thị </a:t>
            </a:r>
            <a:r>
              <a:rPr lang="en-US" sz="2800" b="1" dirty="0" err="1">
                <a:solidFill>
                  <a:srgbClr val="0000EA"/>
                </a:solidFill>
                <a:effectLst>
                  <a:outerShdw blurRad="38100" dist="38100" dir="2700000" algn="tl">
                    <a:srgbClr val="C0C0C0"/>
                  </a:outerShdw>
                </a:effectLst>
                <a:latin typeface="Times New Roman" pitchFamily="18" charset="0"/>
                <a:cs typeface="Arial" charset="0"/>
              </a:rPr>
              <a:t>Huyền</a:t>
            </a:r>
            <a:r>
              <a:rPr lang="en-US" sz="2800" b="1" dirty="0">
                <a:solidFill>
                  <a:srgbClr val="0000EA"/>
                </a:solidFill>
                <a:effectLst>
                  <a:outerShdw blurRad="38100" dist="38100" dir="2700000" algn="tl">
                    <a:srgbClr val="C0C0C0"/>
                  </a:outerShdw>
                </a:effectLst>
                <a:latin typeface="Times New Roman" pitchFamily="18" charset="0"/>
                <a:cs typeface="Arial" charset="0"/>
              </a:rPr>
              <a:t> Trang</a:t>
            </a:r>
          </a:p>
          <a:p>
            <a:pPr eaLnBrk="1" hangingPunct="1">
              <a:spcBef>
                <a:spcPct val="50000"/>
              </a:spcBef>
              <a:defRPr/>
            </a:pPr>
            <a:r>
              <a:rPr lang="en-US" sz="2800" b="1" dirty="0" err="1">
                <a:solidFill>
                  <a:srgbClr val="0000EA"/>
                </a:solidFill>
                <a:effectLst>
                  <a:outerShdw blurRad="38100" dist="38100" dir="2700000" algn="tl">
                    <a:srgbClr val="C0C0C0"/>
                  </a:outerShdw>
                </a:effectLst>
                <a:latin typeface="Times New Roman" pitchFamily="18" charset="0"/>
                <a:cs typeface="Arial" charset="0"/>
              </a:rPr>
              <a:t>Lớp</a:t>
            </a:r>
            <a:r>
              <a:rPr lang="en-US" sz="2800" b="1" dirty="0">
                <a:solidFill>
                  <a:srgbClr val="0000EA"/>
                </a:solidFill>
                <a:effectLst>
                  <a:outerShdw blurRad="38100" dist="38100" dir="2700000" algn="tl">
                    <a:srgbClr val="C0C0C0"/>
                  </a:outerShdw>
                </a:effectLst>
                <a:latin typeface="Times New Roman" pitchFamily="18" charset="0"/>
                <a:cs typeface="Arial" charset="0"/>
              </a:rPr>
              <a:t>: 3A1</a:t>
            </a:r>
          </a:p>
        </p:txBody>
      </p:sp>
      <p:pic>
        <p:nvPicPr>
          <p:cNvPr id="2059" name="Picture 13" descr="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301963"/>
            <a:ext cx="325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4" descr="4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5181600"/>
            <a:ext cx="274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5" descr="flower1_div_md_wh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6029326"/>
            <a:ext cx="9855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1434352" y="1662787"/>
            <a:ext cx="9852213" cy="1815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0"/>
              </a:spcBef>
              <a:defRPr sz="3200">
                <a:solidFill>
                  <a:schemeClr val="tx1"/>
                </a:solidFill>
                <a:latin typeface=".VnTime" pitchFamily="34" charset="0"/>
              </a:defRPr>
            </a:lvl1pPr>
            <a:lvl2pPr marL="742950" indent="-285750" algn="l" eaLnBrk="0" hangingPunct="0">
              <a:spcBef>
                <a:spcPct val="0"/>
              </a:spcBef>
              <a:defRPr sz="3200">
                <a:solidFill>
                  <a:schemeClr val="tx1"/>
                </a:solidFill>
                <a:latin typeface=".VnTime" pitchFamily="34" charset="0"/>
              </a:defRPr>
            </a:lvl2pPr>
            <a:lvl3pPr marL="1143000" indent="-228600" algn="l" eaLnBrk="0" hangingPunct="0">
              <a:spcBef>
                <a:spcPct val="0"/>
              </a:spcBef>
              <a:defRPr sz="3200">
                <a:solidFill>
                  <a:schemeClr val="tx1"/>
                </a:solidFill>
                <a:latin typeface=".VnTime" pitchFamily="34" charset="0"/>
              </a:defRPr>
            </a:lvl3pPr>
            <a:lvl4pPr marL="1600200" indent="-228600" algn="l" eaLnBrk="0" hangingPunct="0">
              <a:spcBef>
                <a:spcPct val="0"/>
              </a:spcBef>
              <a:defRPr sz="3200">
                <a:solidFill>
                  <a:schemeClr val="tx1"/>
                </a:solidFill>
                <a:latin typeface=".VnTime" pitchFamily="34" charset="0"/>
              </a:defRPr>
            </a:lvl4pPr>
            <a:lvl5pPr marL="2057400" indent="-228600" algn="l" eaLnBrk="0" hangingPunct="0">
              <a:spcBef>
                <a:spcPct val="0"/>
              </a:spcBef>
              <a:defRPr sz="3200">
                <a:solidFill>
                  <a:schemeClr val="tx1"/>
                </a:solidFill>
                <a:latin typeface=".VnTime" pitchFamily="34" charset="0"/>
              </a:defRPr>
            </a:lvl5pPr>
            <a:lvl6pPr marL="2514600" indent="-228600" eaLnBrk="0" fontAlgn="base" hangingPunct="0">
              <a:spcBef>
                <a:spcPct val="0"/>
              </a:spcBef>
              <a:spcAft>
                <a:spcPct val="0"/>
              </a:spcAft>
              <a:defRPr sz="3200">
                <a:solidFill>
                  <a:schemeClr val="tx1"/>
                </a:solidFill>
                <a:latin typeface=".VnTime" pitchFamily="34" charset="0"/>
              </a:defRPr>
            </a:lvl6pPr>
            <a:lvl7pPr marL="2971800" indent="-228600" eaLnBrk="0" fontAlgn="base" hangingPunct="0">
              <a:spcBef>
                <a:spcPct val="0"/>
              </a:spcBef>
              <a:spcAft>
                <a:spcPct val="0"/>
              </a:spcAft>
              <a:defRPr sz="3200">
                <a:solidFill>
                  <a:schemeClr val="tx1"/>
                </a:solidFill>
                <a:latin typeface=".VnTime" pitchFamily="34" charset="0"/>
              </a:defRPr>
            </a:lvl7pPr>
            <a:lvl8pPr marL="3429000" indent="-228600" eaLnBrk="0" fontAlgn="base" hangingPunct="0">
              <a:spcBef>
                <a:spcPct val="0"/>
              </a:spcBef>
              <a:spcAft>
                <a:spcPct val="0"/>
              </a:spcAft>
              <a:defRPr sz="3200">
                <a:solidFill>
                  <a:schemeClr val="tx1"/>
                </a:solidFill>
                <a:latin typeface=".VnTime" pitchFamily="34" charset="0"/>
              </a:defRPr>
            </a:lvl8pPr>
            <a:lvl9pPr marL="3886200" indent="-228600" eaLnBrk="0" fontAlgn="base" hangingPunct="0">
              <a:spcBef>
                <a:spcPct val="0"/>
              </a:spcBef>
              <a:spcAft>
                <a:spcPct val="0"/>
              </a:spcAft>
              <a:defRPr sz="3200">
                <a:solidFill>
                  <a:schemeClr val="tx1"/>
                </a:solidFill>
                <a:latin typeface=".VnTime" pitchFamily="34" charset="0"/>
              </a:defRPr>
            </a:lvl9pPr>
          </a:lstStyle>
          <a:p>
            <a:pPr algn="ctr" eaLnBrk="1" hangingPunct="1">
              <a:spcBef>
                <a:spcPct val="50000"/>
              </a:spcBef>
              <a:defRPr/>
            </a:pP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Âm</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nhạc</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lớp</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3</a:t>
            </a:r>
          </a:p>
          <a:p>
            <a:pPr algn="ctr" eaLnBrk="1" hangingPunct="1">
              <a:spcBef>
                <a:spcPct val="50000"/>
              </a:spcBef>
              <a:defRPr/>
            </a:pP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Tiết</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15: Nghe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nhạc</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Suối</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đàn</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T’rưng</a:t>
            </a:r>
            <a:endPar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endParaRPr>
          </a:p>
          <a:p>
            <a:pPr algn="ctr" eaLnBrk="1" hangingPunct="1">
              <a:spcBef>
                <a:spcPct val="50000"/>
              </a:spcBef>
              <a:defRPr/>
            </a:pP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Thường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thức</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âm</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nhạc</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Những</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khúc</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hát</a:t>
            </a:r>
            <a:r>
              <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rPr>
              <a:t> </a:t>
            </a:r>
            <a:r>
              <a:rPr lang="en-US" sz="2800" b="1" dirty="0" err="1">
                <a:solidFill>
                  <a:schemeClr val="accent6">
                    <a:lumMod val="75000"/>
                  </a:schemeClr>
                </a:solidFill>
                <a:effectLst>
                  <a:outerShdw blurRad="38100" dist="38100" dir="2700000" algn="tl">
                    <a:srgbClr val="C0C0C0"/>
                  </a:outerShdw>
                </a:effectLst>
                <a:latin typeface="Times New Roman" pitchFamily="18" charset="0"/>
                <a:cs typeface="Arial" charset="0"/>
              </a:rPr>
              <a:t>ru</a:t>
            </a:r>
            <a:endParaRPr lang="en-US" sz="2800" b="1" dirty="0">
              <a:solidFill>
                <a:schemeClr val="accent6">
                  <a:lumMod val="75000"/>
                </a:schemeClr>
              </a:solidFill>
              <a:effectLst>
                <a:outerShdw blurRad="38100" dist="38100" dir="2700000" algn="tl">
                  <a:srgbClr val="C0C0C0"/>
                </a:outerShdw>
              </a:effectLst>
              <a:latin typeface="Times New Roman" pitchFamily="18" charset="0"/>
              <a:cs typeface="Arial" charset="0"/>
            </a:endParaRPr>
          </a:p>
        </p:txBody>
      </p:sp>
      <p:sp>
        <p:nvSpPr>
          <p:cNvPr id="3" name="TextBox 2">
            <a:extLst>
              <a:ext uri="{FF2B5EF4-FFF2-40B4-BE49-F238E27FC236}">
                <a16:creationId xmlns:a16="http://schemas.microsoft.com/office/drawing/2014/main" id="{EA2BDF9D-76D7-3DE5-DAA3-27850509EE3F}"/>
              </a:ext>
            </a:extLst>
          </p:cNvPr>
          <p:cNvSpPr txBox="1"/>
          <p:nvPr/>
        </p:nvSpPr>
        <p:spPr>
          <a:xfrm>
            <a:off x="663388" y="254000"/>
            <a:ext cx="10865224"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ỦY BAN NHÂN DÂN QUẬN HỒNG BÀNG</a:t>
            </a:r>
            <a:endParaRPr lang="en-US" sz="10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TRƯỜNG TIỂU HỌC AN HỒNG</a:t>
            </a:r>
          </a:p>
        </p:txBody>
      </p:sp>
    </p:spTree>
    <p:extLst>
      <p:ext uri="{BB962C8B-B14F-4D97-AF65-F5344CB8AC3E}">
        <p14:creationId xmlns:p14="http://schemas.microsoft.com/office/powerpoint/2010/main" val="2047452666"/>
      </p:ext>
    </p:extLst>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763898" cy="461665"/>
          </a:xfrm>
          <a:prstGeom prst="rect">
            <a:avLst/>
          </a:prstGeom>
        </p:spPr>
        <p:txBody>
          <a:bodyPr wrap="none">
            <a:spAutoFit/>
          </a:bodyPr>
          <a:lstStyle/>
          <a:p>
            <a:r>
              <a:rPr lang="pt-BR" sz="2400" dirty="0" err="1">
                <a:solidFill>
                  <a:srgbClr val="000000"/>
                </a:solidFill>
                <a:latin typeface="Times New Roman" panose="02020603050405020304" pitchFamily="18" charset="0"/>
                <a:ea typeface="Calibri" panose="020F0502020204030204" pitchFamily="34" charset="0"/>
              </a:rPr>
              <a:t>Nghe</a:t>
            </a:r>
            <a:r>
              <a:rPr lang="pt-BR" sz="2400" dirty="0">
                <a:solidFill>
                  <a:srgbClr val="000000"/>
                </a:solidFill>
                <a:latin typeface="Times New Roman" panose="02020603050405020304" pitchFamily="18" charset="0"/>
                <a:ea typeface="Calibri" panose="020F0502020204030204" pitchFamily="34" charset="0"/>
              </a:rPr>
              <a:t> </a:t>
            </a:r>
            <a:r>
              <a:rPr lang="pt-BR" sz="2400" dirty="0" err="1">
                <a:solidFill>
                  <a:srgbClr val="000000"/>
                </a:solidFill>
                <a:latin typeface="Times New Roman" panose="02020603050405020304" pitchFamily="18" charset="0"/>
                <a:ea typeface="Calibri" panose="020F0502020204030204" pitchFamily="34" charset="0"/>
              </a:rPr>
              <a:t>kể</a:t>
            </a:r>
            <a:r>
              <a:rPr lang="pt-BR" sz="2400" dirty="0">
                <a:solidFill>
                  <a:srgbClr val="000000"/>
                </a:solidFill>
                <a:latin typeface="Times New Roman" panose="02020603050405020304" pitchFamily="18" charset="0"/>
                <a:ea typeface="Calibri" panose="020F0502020204030204" pitchFamily="34" charset="0"/>
              </a:rPr>
              <a:t>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4045" y="1282045"/>
            <a:ext cx="6248745" cy="5575955"/>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458121" cy="379217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10" name="ke mau cau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3469" y="130468"/>
            <a:ext cx="609600" cy="609600"/>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3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CA4FA-EF8B-1E2F-3CE1-7D9092733D3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960137-2670-D359-F6BA-4CACB392DEE6}"/>
              </a:ext>
            </a:extLst>
          </p:cNvPr>
          <p:cNvSpPr/>
          <p:nvPr/>
        </p:nvSpPr>
        <p:spPr>
          <a:xfrm>
            <a:off x="0" y="164969"/>
            <a:ext cx="5439266" cy="1655966"/>
          </a:xfrm>
          <a:prstGeom prst="rect">
            <a:avLst/>
          </a:prstGeom>
        </p:spPr>
        <p:txBody>
          <a:bodyPr wrap="square">
            <a:spAutoFit/>
          </a:bodyPr>
          <a:lstStyle/>
          <a:p>
            <a:pPr>
              <a:lnSpc>
                <a:spcPct val="115000"/>
              </a:lnSpc>
              <a:spcAft>
                <a:spcPts val="800"/>
              </a:spcAft>
            </a:pP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Em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pt-BR"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pt-BR"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pt-BR"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pt-BR"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pt-BR"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pt-BR"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ru</a:t>
            </a:r>
            <a:r>
              <a:rPr lang="pt-BR"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b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BEEF2ED-210A-E210-61E6-B8AAF31A239D}"/>
              </a:ext>
            </a:extLst>
          </p:cNvPr>
          <p:cNvSpPr/>
          <p:nvPr/>
        </p:nvSpPr>
        <p:spPr>
          <a:xfrm>
            <a:off x="0" y="1115979"/>
            <a:ext cx="5439266" cy="38536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8763B9D-1870-C218-7690-B6096857E09C}"/>
              </a:ext>
            </a:extLst>
          </p:cNvPr>
          <p:cNvSpPr/>
          <p:nvPr/>
        </p:nvSpPr>
        <p:spPr>
          <a:xfrm>
            <a:off x="-1" y="1949958"/>
            <a:ext cx="6095999" cy="369332"/>
          </a:xfrm>
          <a:prstGeom prst="rect">
            <a:avLst/>
          </a:prstGeom>
        </p:spPr>
        <p:txBody>
          <a:bodyPr wrap="square">
            <a:spAutoFit/>
          </a:bodyPr>
          <a:lstStyle/>
          <a:p>
            <a:endParaRPr lang="en-US" dirty="0"/>
          </a:p>
        </p:txBody>
      </p:sp>
      <p:sp>
        <p:nvSpPr>
          <p:cNvPr id="10" name="Rectangle 9">
            <a:extLst>
              <a:ext uri="{FF2B5EF4-FFF2-40B4-BE49-F238E27FC236}">
                <a16:creationId xmlns:a16="http://schemas.microsoft.com/office/drawing/2014/main" id="{1C0077A3-11D6-8E56-A61D-A94C61405AE5}"/>
              </a:ext>
            </a:extLst>
          </p:cNvPr>
          <p:cNvSpPr/>
          <p:nvPr/>
        </p:nvSpPr>
        <p:spPr>
          <a:xfrm>
            <a:off x="0" y="2922505"/>
            <a:ext cx="6095999" cy="385362"/>
          </a:xfrm>
          <a:prstGeom prst="rect">
            <a:avLst/>
          </a:prstGeom>
        </p:spPr>
        <p:txBody>
          <a:bodyPr wrap="square">
            <a:spAutoFit/>
          </a:bodyPr>
          <a:lstStyle/>
          <a:p>
            <a:pPr>
              <a:lnSpc>
                <a:spcPct val="115000"/>
              </a:lnSpc>
              <a:spcAft>
                <a:spcPts val="800"/>
              </a:spcAft>
            </a:pP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CD7911D9-83E1-8058-5102-4D1BECEFAE0F}"/>
              </a:ext>
            </a:extLst>
          </p:cNvPr>
          <p:cNvSpPr/>
          <p:nvPr/>
        </p:nvSpPr>
        <p:spPr>
          <a:xfrm>
            <a:off x="6995742" y="2924295"/>
            <a:ext cx="5127880" cy="369332"/>
          </a:xfrm>
          <a:prstGeom prst="rect">
            <a:avLst/>
          </a:prstGeom>
        </p:spPr>
        <p:txBody>
          <a:bodyPr wrap="square">
            <a:spAutoFit/>
          </a:bodyPr>
          <a:lstStyle/>
          <a:p>
            <a:endParaRPr lang="en-US" b="1" i="1" dirty="0">
              <a:solidFill>
                <a:srgbClr val="FF0000"/>
              </a:solidFill>
            </a:endParaRPr>
          </a:p>
        </p:txBody>
      </p:sp>
      <p:sp>
        <p:nvSpPr>
          <p:cNvPr id="11" name="Rectangle 10">
            <a:extLst>
              <a:ext uri="{FF2B5EF4-FFF2-40B4-BE49-F238E27FC236}">
                <a16:creationId xmlns:a16="http://schemas.microsoft.com/office/drawing/2014/main" id="{7C35C195-F224-4392-C074-2C7B3B298937}"/>
              </a:ext>
            </a:extLst>
          </p:cNvPr>
          <p:cNvSpPr/>
          <p:nvPr/>
        </p:nvSpPr>
        <p:spPr>
          <a:xfrm>
            <a:off x="6752735" y="164969"/>
            <a:ext cx="5439266" cy="2212529"/>
          </a:xfrm>
          <a:prstGeom prst="rect">
            <a:avLst/>
          </a:prstGeom>
        </p:spPr>
        <p:txBody>
          <a:bodyPr wrap="square">
            <a:spAutoFit/>
          </a:bodyPr>
          <a:lstStyle/>
          <a:p>
            <a:pPr>
              <a:lnSpc>
                <a:spcPct val="115000"/>
              </a:lnSpc>
              <a:spcAft>
                <a:spcPts val="1000"/>
              </a:spcAft>
            </a:pPr>
            <a:r>
              <a:rPr lang="pt-BR" sz="2400" i="1" dirty="0" err="1">
                <a:solidFill>
                  <a:srgbClr val="FF0000"/>
                </a:solidFill>
              </a:rPr>
              <a:t>Những</a:t>
            </a:r>
            <a:r>
              <a:rPr lang="pt-BR" sz="2400" i="1" dirty="0">
                <a:solidFill>
                  <a:srgbClr val="FF0000"/>
                </a:solidFill>
              </a:rPr>
              <a:t> </a:t>
            </a:r>
            <a:r>
              <a:rPr lang="pt-BR" sz="2400" i="1" dirty="0" err="1">
                <a:solidFill>
                  <a:srgbClr val="FF0000"/>
                </a:solidFill>
              </a:rPr>
              <a:t>câu</a:t>
            </a:r>
            <a:r>
              <a:rPr lang="pt-BR" sz="2400" i="1" dirty="0">
                <a:solidFill>
                  <a:srgbClr val="FF0000"/>
                </a:solidFill>
              </a:rPr>
              <a:t> </a:t>
            </a:r>
            <a:r>
              <a:rPr lang="pt-BR" sz="2400" i="1" dirty="0" err="1">
                <a:solidFill>
                  <a:srgbClr val="FF0000"/>
                </a:solidFill>
              </a:rPr>
              <a:t>hát</a:t>
            </a:r>
            <a:r>
              <a:rPr lang="pt-BR" sz="2400" i="1" dirty="0">
                <a:solidFill>
                  <a:srgbClr val="FF0000"/>
                </a:solidFill>
              </a:rPr>
              <a:t> </a:t>
            </a:r>
            <a:r>
              <a:rPr lang="pt-BR" sz="2400" i="1" dirty="0" err="1">
                <a:solidFill>
                  <a:srgbClr val="FF0000"/>
                </a:solidFill>
              </a:rPr>
              <a:t>ru</a:t>
            </a:r>
            <a:r>
              <a:rPr lang="pt-BR" sz="2400" i="1" dirty="0">
                <a:solidFill>
                  <a:srgbClr val="FF0000"/>
                </a:solidFill>
              </a:rPr>
              <a:t> </a:t>
            </a:r>
            <a:r>
              <a:rPr lang="pt-BR" sz="2400" i="1" dirty="0" err="1">
                <a:solidFill>
                  <a:srgbClr val="FF0000"/>
                </a:solidFill>
              </a:rPr>
              <a:t>ngọt</a:t>
            </a:r>
            <a:r>
              <a:rPr lang="pt-BR" sz="2400" i="1" dirty="0">
                <a:solidFill>
                  <a:srgbClr val="FF0000"/>
                </a:solidFill>
              </a:rPr>
              <a:t> </a:t>
            </a:r>
            <a:r>
              <a:rPr lang="pt-BR" sz="2400" i="1" dirty="0" err="1">
                <a:solidFill>
                  <a:srgbClr val="FF0000"/>
                </a:solidFill>
              </a:rPr>
              <a:t>ngào</a:t>
            </a:r>
            <a:r>
              <a:rPr lang="pt-BR" sz="2400" i="1" dirty="0">
                <a:solidFill>
                  <a:srgbClr val="FF0000"/>
                </a:solidFill>
              </a:rPr>
              <a:t> </a:t>
            </a:r>
            <a:r>
              <a:rPr lang="pt-BR" sz="2400" i="1" dirty="0" err="1">
                <a:solidFill>
                  <a:srgbClr val="FF0000"/>
                </a:solidFill>
              </a:rPr>
              <a:t>đó</a:t>
            </a:r>
            <a:r>
              <a:rPr lang="pt-BR" sz="2400" i="1" dirty="0">
                <a:solidFill>
                  <a:srgbClr val="FF0000"/>
                </a:solidFill>
              </a:rPr>
              <a:t> </a:t>
            </a:r>
            <a:r>
              <a:rPr lang="pt-BR" sz="2400" i="1" dirty="0" err="1">
                <a:solidFill>
                  <a:srgbClr val="FF0000"/>
                </a:solidFill>
              </a:rPr>
              <a:t>là</a:t>
            </a:r>
            <a:r>
              <a:rPr lang="pt-BR" sz="2400" i="1" dirty="0">
                <a:solidFill>
                  <a:srgbClr val="FF0000"/>
                </a:solidFill>
              </a:rPr>
              <a:t> </a:t>
            </a:r>
            <a:r>
              <a:rPr lang="pt-BR" sz="2400" i="1" dirty="0" err="1">
                <a:solidFill>
                  <a:srgbClr val="FF0000"/>
                </a:solidFill>
              </a:rPr>
              <a:t>những</a:t>
            </a:r>
            <a:r>
              <a:rPr lang="pt-BR" sz="2400" i="1" dirty="0">
                <a:solidFill>
                  <a:srgbClr val="FF0000"/>
                </a:solidFill>
              </a:rPr>
              <a:t> </a:t>
            </a:r>
            <a:r>
              <a:rPr lang="pt-BR" sz="2400" i="1" dirty="0" err="1">
                <a:solidFill>
                  <a:srgbClr val="FF0000"/>
                </a:solidFill>
              </a:rPr>
              <a:t>tình</a:t>
            </a:r>
            <a:r>
              <a:rPr lang="pt-BR" sz="2400" i="1" dirty="0">
                <a:solidFill>
                  <a:srgbClr val="FF0000"/>
                </a:solidFill>
              </a:rPr>
              <a:t> </a:t>
            </a:r>
            <a:r>
              <a:rPr lang="pt-BR" sz="2400" i="1" dirty="0" err="1">
                <a:solidFill>
                  <a:srgbClr val="FF0000"/>
                </a:solidFill>
              </a:rPr>
              <a:t>cảm</a:t>
            </a:r>
            <a:r>
              <a:rPr lang="pt-BR" sz="2400" i="1" dirty="0">
                <a:solidFill>
                  <a:srgbClr val="FF0000"/>
                </a:solidFill>
              </a:rPr>
              <a:t> </a:t>
            </a:r>
            <a:r>
              <a:rPr lang="pt-BR" sz="2400" i="1" dirty="0" err="1">
                <a:solidFill>
                  <a:srgbClr val="FF0000"/>
                </a:solidFill>
              </a:rPr>
              <a:t>trìu</a:t>
            </a:r>
            <a:r>
              <a:rPr lang="pt-BR" sz="2400" i="1" dirty="0">
                <a:solidFill>
                  <a:srgbClr val="FF0000"/>
                </a:solidFill>
              </a:rPr>
              <a:t> </a:t>
            </a:r>
            <a:r>
              <a:rPr lang="pt-BR" sz="2400" i="1" dirty="0" err="1">
                <a:solidFill>
                  <a:srgbClr val="FF0000"/>
                </a:solidFill>
              </a:rPr>
              <a:t>mến</a:t>
            </a:r>
            <a:r>
              <a:rPr lang="pt-BR" sz="2400" i="1" dirty="0">
                <a:solidFill>
                  <a:srgbClr val="FF0000"/>
                </a:solidFill>
              </a:rPr>
              <a:t>, </a:t>
            </a:r>
            <a:r>
              <a:rPr lang="pt-BR" sz="2400" i="1" dirty="0" err="1">
                <a:solidFill>
                  <a:srgbClr val="FF0000"/>
                </a:solidFill>
              </a:rPr>
              <a:t>thân</a:t>
            </a:r>
            <a:r>
              <a:rPr lang="pt-BR" sz="2400" i="1" dirty="0">
                <a:solidFill>
                  <a:srgbClr val="FF0000"/>
                </a:solidFill>
              </a:rPr>
              <a:t> </a:t>
            </a:r>
            <a:r>
              <a:rPr lang="pt-BR" sz="2400" i="1" dirty="0" err="1">
                <a:solidFill>
                  <a:srgbClr val="FF0000"/>
                </a:solidFill>
              </a:rPr>
              <a:t>thương</a:t>
            </a:r>
            <a:r>
              <a:rPr lang="pt-BR" sz="2400" i="1" dirty="0">
                <a:solidFill>
                  <a:srgbClr val="FF0000"/>
                </a:solidFill>
              </a:rPr>
              <a:t> </a:t>
            </a:r>
            <a:r>
              <a:rPr lang="pt-BR" sz="2400" i="1" dirty="0" err="1">
                <a:solidFill>
                  <a:srgbClr val="FF0000"/>
                </a:solidFill>
              </a:rPr>
              <a:t>của</a:t>
            </a:r>
            <a:r>
              <a:rPr lang="pt-BR" sz="2400" i="1" dirty="0">
                <a:solidFill>
                  <a:srgbClr val="FF0000"/>
                </a:solidFill>
              </a:rPr>
              <a:t> </a:t>
            </a:r>
            <a:r>
              <a:rPr lang="pt-BR" sz="2400" i="1" dirty="0" err="1">
                <a:solidFill>
                  <a:srgbClr val="FF0000"/>
                </a:solidFill>
              </a:rPr>
              <a:t>bà</a:t>
            </a:r>
            <a:r>
              <a:rPr lang="pt-BR" sz="2400" i="1" dirty="0">
                <a:solidFill>
                  <a:srgbClr val="FF0000"/>
                </a:solidFill>
              </a:rPr>
              <a:t>, </a:t>
            </a:r>
            <a:r>
              <a:rPr lang="pt-BR" sz="2400" i="1" dirty="0" err="1">
                <a:solidFill>
                  <a:srgbClr val="FF0000"/>
                </a:solidFill>
              </a:rPr>
              <a:t>của</a:t>
            </a:r>
            <a:r>
              <a:rPr lang="pt-BR" sz="2400" i="1" dirty="0">
                <a:solidFill>
                  <a:srgbClr val="FF0000"/>
                </a:solidFill>
              </a:rPr>
              <a:t> </a:t>
            </a:r>
            <a:r>
              <a:rPr lang="pt-BR" sz="2400" i="1" dirty="0" err="1">
                <a:solidFill>
                  <a:srgbClr val="FF0000"/>
                </a:solidFill>
              </a:rPr>
              <a:t>mẹ</a:t>
            </a:r>
            <a:r>
              <a:rPr lang="pt-BR" sz="2400" i="1" dirty="0">
                <a:solidFill>
                  <a:srgbClr val="FF0000"/>
                </a:solidFill>
              </a:rPr>
              <a:t>, </a:t>
            </a:r>
            <a:r>
              <a:rPr lang="pt-BR" sz="2400" i="1" dirty="0" err="1">
                <a:solidFill>
                  <a:srgbClr val="FF0000"/>
                </a:solidFill>
              </a:rPr>
              <a:t>luôn</a:t>
            </a:r>
            <a:r>
              <a:rPr lang="pt-BR" sz="2400" i="1" dirty="0">
                <a:solidFill>
                  <a:srgbClr val="FF0000"/>
                </a:solidFill>
              </a:rPr>
              <a:t> </a:t>
            </a:r>
            <a:r>
              <a:rPr lang="pt-BR" sz="2400" i="1" dirty="0" err="1">
                <a:solidFill>
                  <a:srgbClr val="FF0000"/>
                </a:solidFill>
              </a:rPr>
              <a:t>là</a:t>
            </a:r>
            <a:r>
              <a:rPr lang="pt-BR" sz="2400" i="1" dirty="0">
                <a:solidFill>
                  <a:srgbClr val="FF0000"/>
                </a:solidFill>
              </a:rPr>
              <a:t> </a:t>
            </a:r>
            <a:r>
              <a:rPr lang="pt-BR" sz="2400" i="1" dirty="0" err="1">
                <a:solidFill>
                  <a:srgbClr val="FF0000"/>
                </a:solidFill>
              </a:rPr>
              <a:t>những</a:t>
            </a:r>
            <a:r>
              <a:rPr lang="pt-BR" sz="2400" i="1" dirty="0">
                <a:solidFill>
                  <a:srgbClr val="FF0000"/>
                </a:solidFill>
              </a:rPr>
              <a:t> </a:t>
            </a:r>
            <a:r>
              <a:rPr lang="pt-BR" sz="2400" i="1" dirty="0" err="1">
                <a:solidFill>
                  <a:srgbClr val="FF0000"/>
                </a:solidFill>
              </a:rPr>
              <a:t>kí</a:t>
            </a:r>
            <a:r>
              <a:rPr lang="pt-BR" sz="2400" i="1" dirty="0">
                <a:solidFill>
                  <a:srgbClr val="FF0000"/>
                </a:solidFill>
              </a:rPr>
              <a:t> </a:t>
            </a:r>
            <a:r>
              <a:rPr lang="pt-BR" sz="2400" i="1" dirty="0" err="1">
                <a:solidFill>
                  <a:srgbClr val="FF0000"/>
                </a:solidFill>
              </a:rPr>
              <a:t>ức</a:t>
            </a:r>
            <a:r>
              <a:rPr lang="pt-BR" sz="2400" i="1" dirty="0">
                <a:solidFill>
                  <a:srgbClr val="FF0000"/>
                </a:solidFill>
              </a:rPr>
              <a:t> </a:t>
            </a:r>
            <a:r>
              <a:rPr lang="pt-BR" sz="2400" i="1" dirty="0" err="1">
                <a:solidFill>
                  <a:srgbClr val="FF0000"/>
                </a:solidFill>
              </a:rPr>
              <a:t>đẹp</a:t>
            </a:r>
            <a:r>
              <a:rPr lang="pt-BR" sz="2400" i="1" dirty="0">
                <a:solidFill>
                  <a:srgbClr val="FF0000"/>
                </a:solidFill>
              </a:rPr>
              <a:t> </a:t>
            </a:r>
            <a:r>
              <a:rPr lang="pt-BR" sz="2400" i="1" dirty="0" err="1">
                <a:solidFill>
                  <a:srgbClr val="FF0000"/>
                </a:solidFill>
              </a:rPr>
              <a:t>đẽ</a:t>
            </a:r>
            <a:r>
              <a:rPr lang="pt-BR" sz="2400" i="1" dirty="0">
                <a:solidFill>
                  <a:srgbClr val="FF0000"/>
                </a:solidFill>
              </a:rPr>
              <a:t> </a:t>
            </a:r>
            <a:r>
              <a:rPr lang="pt-BR" sz="2400" i="1" dirty="0" err="1">
                <a:solidFill>
                  <a:srgbClr val="FF0000"/>
                </a:solidFill>
              </a:rPr>
              <a:t>của</a:t>
            </a:r>
            <a:r>
              <a:rPr lang="pt-BR" sz="2400" i="1" dirty="0">
                <a:solidFill>
                  <a:srgbClr val="FF0000"/>
                </a:solidFill>
              </a:rPr>
              <a:t> </a:t>
            </a:r>
            <a:r>
              <a:rPr lang="pt-BR" sz="2400" i="1" dirty="0" err="1">
                <a:solidFill>
                  <a:srgbClr val="FF0000"/>
                </a:solidFill>
              </a:rPr>
              <a:t>tất</a:t>
            </a:r>
            <a:r>
              <a:rPr lang="pt-BR" sz="2400" i="1" dirty="0">
                <a:solidFill>
                  <a:srgbClr val="FF0000"/>
                </a:solidFill>
              </a:rPr>
              <a:t> </a:t>
            </a:r>
            <a:r>
              <a:rPr lang="pt-BR" sz="2400" i="1" dirty="0" err="1">
                <a:solidFill>
                  <a:srgbClr val="FF0000"/>
                </a:solidFill>
              </a:rPr>
              <a:t>cả</a:t>
            </a:r>
            <a:r>
              <a:rPr lang="pt-BR" sz="2400" i="1" dirty="0">
                <a:solidFill>
                  <a:srgbClr val="FF0000"/>
                </a:solidFill>
              </a:rPr>
              <a:t> </a:t>
            </a:r>
            <a:r>
              <a:rPr lang="pt-BR" sz="2400" i="1" dirty="0" err="1">
                <a:solidFill>
                  <a:srgbClr val="FF0000"/>
                </a:solidFill>
              </a:rPr>
              <a:t>chúng</a:t>
            </a:r>
            <a:r>
              <a:rPr lang="pt-BR" sz="2400" i="1" dirty="0">
                <a:solidFill>
                  <a:srgbClr val="FF0000"/>
                </a:solidFill>
              </a:rPr>
              <a:t> </a:t>
            </a:r>
            <a:r>
              <a:rPr lang="pt-BR" sz="2400" i="1" dirty="0" err="1">
                <a:solidFill>
                  <a:srgbClr val="FF0000"/>
                </a:solidFill>
              </a:rPr>
              <a:t>ta</a:t>
            </a:r>
            <a:r>
              <a:rPr lang="pt-BR" sz="2400" i="1" dirty="0">
                <a:solidFill>
                  <a:srgbClr val="FF0000"/>
                </a:solidFill>
              </a:rPr>
              <a:t>.</a:t>
            </a:r>
            <a:endParaRPr lang="en-US" sz="2400" dirty="0">
              <a:solidFill>
                <a:srgbClr val="FF0000"/>
              </a:solidFill>
            </a:endParaRPr>
          </a:p>
          <a:p>
            <a:pPr>
              <a:lnSpc>
                <a:spcPct val="115000"/>
              </a:lnSpc>
              <a:spcAft>
                <a:spcPts val="1000"/>
              </a:spcAft>
            </a:pPr>
            <a:endPar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AE5BBD2-8B85-A8A1-3EE2-387109A5643F}"/>
              </a:ext>
            </a:extLst>
          </p:cNvPr>
          <p:cNvSpPr/>
          <p:nvPr/>
        </p:nvSpPr>
        <p:spPr>
          <a:xfrm>
            <a:off x="7532371" y="1027507"/>
            <a:ext cx="4659630" cy="646331"/>
          </a:xfrm>
          <a:prstGeom prst="rect">
            <a:avLst/>
          </a:prstGeom>
        </p:spPr>
        <p:txBody>
          <a:bodyPr wrap="square">
            <a:spAutoFit/>
          </a:bodyPr>
          <a:lstStyle/>
          <a:p>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a:extLst>
              <a:ext uri="{FF2B5EF4-FFF2-40B4-BE49-F238E27FC236}">
                <a16:creationId xmlns:a16="http://schemas.microsoft.com/office/drawing/2014/main" id="{D56239B1-FC95-6D9E-3DA5-D99081F9AC84}"/>
              </a:ext>
            </a:extLst>
          </p:cNvPr>
          <p:cNvSpPr/>
          <p:nvPr/>
        </p:nvSpPr>
        <p:spPr>
          <a:xfrm>
            <a:off x="7306235" y="1949958"/>
            <a:ext cx="3647761" cy="385362"/>
          </a:xfrm>
          <a:prstGeom prst="rect">
            <a:avLst/>
          </a:prstGeom>
        </p:spPr>
        <p:txBody>
          <a:bodyPr wrap="square">
            <a:spAutoFit/>
          </a:bodyPr>
          <a:lstStyle/>
          <a:p>
            <a:pPr>
              <a:lnSpc>
                <a:spcPct val="115000"/>
              </a:lnSpc>
              <a:spcAft>
                <a:spcPts val="1000"/>
              </a:spcAft>
            </a:pPr>
            <a:endPar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FBF55875-768D-9A35-2ADA-63F002A160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a:extLst>
              <a:ext uri="{FF2B5EF4-FFF2-40B4-BE49-F238E27FC236}">
                <a16:creationId xmlns:a16="http://schemas.microsoft.com/office/drawing/2014/main" id="{A466D817-E1E2-45D6-3113-5D3AAC913C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6" y="4114802"/>
            <a:ext cx="7009518" cy="2743198"/>
          </a:xfrm>
          <a:prstGeom prst="rect">
            <a:avLst/>
          </a:prstGeom>
        </p:spPr>
      </p:pic>
    </p:spTree>
    <p:extLst>
      <p:ext uri="{BB962C8B-B14F-4D97-AF65-F5344CB8AC3E}">
        <p14:creationId xmlns:p14="http://schemas.microsoft.com/office/powerpoint/2010/main" val="15403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nodePh="1">
                                  <p:stCondLst>
                                    <p:cond delay="0"/>
                                  </p:stCondLst>
                                  <p:endCondLst>
                                    <p:cond evt="begin" delay="0">
                                      <p:tn val="24"/>
                                    </p:cond>
                                  </p:end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6B477-BD18-253E-84CB-AA2C27DBA10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AE1355B-E2B1-1606-3050-D0FF1B2CC6C9}"/>
              </a:ext>
            </a:extLst>
          </p:cNvPr>
          <p:cNvSpPr/>
          <p:nvPr/>
        </p:nvSpPr>
        <p:spPr>
          <a:xfrm>
            <a:off x="-3" y="164969"/>
            <a:ext cx="5439269" cy="703911"/>
          </a:xfrm>
          <a:prstGeom prst="rect">
            <a:avLst/>
          </a:prstGeom>
        </p:spPr>
        <p:txBody>
          <a:bodyPr wrap="square">
            <a:spAutoFit/>
          </a:bodyPr>
          <a:lstStyle/>
          <a:p>
            <a:pPr>
              <a:lnSpc>
                <a:spcPct val="115000"/>
              </a:lnSpc>
              <a:spcAft>
                <a:spcPts val="800"/>
              </a:spcAft>
            </a:pPr>
            <a: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Trong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chuyện</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kể</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La hỏi mẹ điều gì? </a:t>
            </a:r>
            <a:b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A9E8B11B-C0CB-8296-FF2D-1ECAA58F7C26}"/>
              </a:ext>
            </a:extLst>
          </p:cNvPr>
          <p:cNvSpPr/>
          <p:nvPr/>
        </p:nvSpPr>
        <p:spPr>
          <a:xfrm>
            <a:off x="0" y="1115979"/>
            <a:ext cx="5439266" cy="385362"/>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đã</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cho bạn La nghe câu hát ru ở miền nào?</a:t>
            </a: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C1685C1-B162-25E4-D0E2-85D55D29A80E}"/>
              </a:ext>
            </a:extLst>
          </p:cNvPr>
          <p:cNvSpPr/>
          <p:nvPr/>
        </p:nvSpPr>
        <p:spPr>
          <a:xfrm>
            <a:off x="-1" y="1949958"/>
            <a:ext cx="6095999" cy="646331"/>
          </a:xfrm>
          <a:prstGeom prst="rect">
            <a:avLst/>
          </a:prstGeom>
        </p:spPr>
        <p:txBody>
          <a:bodyPr wrap="square">
            <a:spAutoFit/>
          </a:bodyPr>
          <a:lstStyle/>
          <a:p>
            <a: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a:extLst>
              <a:ext uri="{FF2B5EF4-FFF2-40B4-BE49-F238E27FC236}">
                <a16:creationId xmlns:a16="http://schemas.microsoft.com/office/drawing/2014/main" id="{076F6F20-786F-39C3-3308-EFC26A23C32B}"/>
              </a:ext>
            </a:extLst>
          </p:cNvPr>
          <p:cNvSpPr/>
          <p:nvPr/>
        </p:nvSpPr>
        <p:spPr>
          <a:xfrm>
            <a:off x="-2" y="2924295"/>
            <a:ext cx="6095999" cy="703911"/>
          </a:xfrm>
          <a:prstGeom prst="rect">
            <a:avLst/>
          </a:prstGeom>
        </p:spPr>
        <p:txBody>
          <a:bodyPr wrap="square">
            <a:spAutoFit/>
          </a:bodyPr>
          <a:lstStyle/>
          <a:p>
            <a:pPr>
              <a:lnSpc>
                <a:spcPct val="115000"/>
              </a:lnSpc>
              <a:spcAft>
                <a:spcPts val="800"/>
              </a:spcAft>
            </a:pPr>
            <a: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Qua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chuyện</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kể</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a:t>
            </a:r>
            <a:r>
              <a:rPr lang="en-US" b="1"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La biết thêm được điều gì về hát ru?</a:t>
            </a:r>
            <a:endParaRPr lang="en-US"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6BB4D6A7-1D92-28FA-C55D-B0DA70395533}"/>
              </a:ext>
            </a:extLst>
          </p:cNvPr>
          <p:cNvSpPr/>
          <p:nvPr/>
        </p:nvSpPr>
        <p:spPr>
          <a:xfrm>
            <a:off x="6995742" y="2924295"/>
            <a:ext cx="5127880" cy="917646"/>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rPr>
              <a:t>+ </a:t>
            </a:r>
            <a:r>
              <a:rPr lang="en-US" b="1" i="1" dirty="0" err="1">
                <a:solidFill>
                  <a:srgbClr val="FF0000"/>
                </a:solidFill>
                <a:latin typeface="Times New Roman" panose="02020603050405020304" pitchFamily="18" charset="0"/>
                <a:ea typeface="Calibri" panose="020F0502020204030204" pitchFamily="34" charset="0"/>
              </a:rPr>
              <a:t>Hát</a:t>
            </a:r>
            <a:r>
              <a:rPr lang="en-US" b="1" i="1" dirty="0">
                <a:solidFill>
                  <a:srgbClr val="FF0000"/>
                </a:solidFill>
                <a:latin typeface="Times New Roman" panose="02020603050405020304" pitchFamily="18" charset="0"/>
                <a:ea typeface="Calibri" panose="020F0502020204030204" pitchFamily="34" charset="0"/>
              </a:rPr>
              <a:t> ru là câu hát dân ca, là câu hát dùng để ru trẻ em </a:t>
            </a:r>
            <a:r>
              <a:rPr lang="en-US" b="1" i="1" dirty="0" err="1">
                <a:solidFill>
                  <a:srgbClr val="FF0000"/>
                </a:solidFill>
                <a:latin typeface="Times New Roman" panose="02020603050405020304" pitchFamily="18" charset="0"/>
                <a:ea typeface="Calibri" panose="020F0502020204030204" pitchFamily="34" charset="0"/>
              </a:rPr>
              <a:t>ngủ</a:t>
            </a:r>
            <a:r>
              <a:rPr lang="en-US" b="1" i="1" dirty="0">
                <a:solidFill>
                  <a:srgbClr val="FF0000"/>
                </a:solidFill>
                <a:latin typeface="Times New Roman" panose="02020603050405020304" pitchFamily="18" charset="0"/>
                <a:ea typeface="Calibri" panose="020F0502020204030204" pitchFamily="34" charset="0"/>
              </a:rPr>
              <a:t>.</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a:extLst>
              <a:ext uri="{FF2B5EF4-FFF2-40B4-BE49-F238E27FC236}">
                <a16:creationId xmlns:a16="http://schemas.microsoft.com/office/drawing/2014/main" id="{A30D6D67-1AFE-31C6-4E19-CE857DD5ADB6}"/>
              </a:ext>
            </a:extLst>
          </p:cNvPr>
          <p:cNvSpPr/>
          <p:nvPr/>
        </p:nvSpPr>
        <p:spPr>
          <a:xfrm>
            <a:off x="8122025" y="164969"/>
            <a:ext cx="4069976" cy="38536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La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mẹ</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hát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ru</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Rectangle 11">
            <a:extLst>
              <a:ext uri="{FF2B5EF4-FFF2-40B4-BE49-F238E27FC236}">
                <a16:creationId xmlns:a16="http://schemas.microsoft.com/office/drawing/2014/main" id="{36A3319E-7265-CC12-6A59-456B9A5F3E58}"/>
              </a:ext>
            </a:extLst>
          </p:cNvPr>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Bắc</a:t>
            </a: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Bộ, Trung Bộ, Nam </a:t>
            </a:r>
            <a:r>
              <a:rPr lang="en-US"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a:extLst>
              <a:ext uri="{FF2B5EF4-FFF2-40B4-BE49-F238E27FC236}">
                <a16:creationId xmlns:a16="http://schemas.microsoft.com/office/drawing/2014/main" id="{CF32E8C0-D544-7DCC-8BA7-D24276FCACDE}"/>
              </a:ext>
            </a:extLst>
          </p:cNvPr>
          <p:cNvSpPr/>
          <p:nvPr/>
        </p:nvSpPr>
        <p:spPr>
          <a:xfrm>
            <a:off x="7306235" y="1949958"/>
            <a:ext cx="3647761" cy="38536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À ơi…!; Ầu ơ…!</a:t>
            </a:r>
          </a:p>
        </p:txBody>
      </p:sp>
      <p:pic>
        <p:nvPicPr>
          <p:cNvPr id="15" name="Picture 14">
            <a:extLst>
              <a:ext uri="{FF2B5EF4-FFF2-40B4-BE49-F238E27FC236}">
                <a16:creationId xmlns:a16="http://schemas.microsoft.com/office/drawing/2014/main" id="{9BCA5E85-3B2F-47A3-9774-041ADF6E5D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a:extLst>
              <a:ext uri="{FF2B5EF4-FFF2-40B4-BE49-F238E27FC236}">
                <a16:creationId xmlns:a16="http://schemas.microsoft.com/office/drawing/2014/main" id="{1B3ADDCA-56DC-F1AD-D139-A349662889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6" y="4114802"/>
            <a:ext cx="7009518" cy="2743198"/>
          </a:xfrm>
          <a:prstGeom prst="rect">
            <a:avLst/>
          </a:prstGeom>
        </p:spPr>
      </p:pic>
    </p:spTree>
    <p:extLst>
      <p:ext uri="{BB962C8B-B14F-4D97-AF65-F5344CB8AC3E}">
        <p14:creationId xmlns:p14="http://schemas.microsoft.com/office/powerpoint/2010/main" val="283656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797561" cy="461665"/>
          </a:xfrm>
          <a:prstGeom prst="rect">
            <a:avLst/>
          </a:prstGeom>
        </p:spPr>
        <p:txBody>
          <a:bodyPr wrap="none">
            <a:spAutoFit/>
          </a:bodyPr>
          <a:lstStyle/>
          <a:p>
            <a:r>
              <a:rPr lang="pt-BR" sz="2400" dirty="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911" y="1263192"/>
            <a:ext cx="6295879" cy="559480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25190"/>
            <a:ext cx="5524108" cy="379217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pic>
        <p:nvPicPr>
          <p:cNvPr id="2" name="nhac nen ke c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0015" y="269341"/>
            <a:ext cx="609600" cy="609600"/>
          </a:xfrm>
          <a:prstGeom prst="rect">
            <a:avLst/>
          </a:prstGeom>
        </p:spPr>
      </p:pic>
    </p:spTree>
    <p:extLst>
      <p:ext uri="{BB962C8B-B14F-4D97-AF65-F5344CB8AC3E}">
        <p14:creationId xmlns:p14="http://schemas.microsoft.com/office/powerpoint/2010/main" val="863359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742" y="3299382"/>
            <a:ext cx="5196258" cy="35586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370436"/>
            <a:ext cx="7009518" cy="3487563"/>
          </a:xfrm>
          <a:prstGeom prst="rect">
            <a:avLst/>
          </a:prstGeom>
        </p:spPr>
      </p:pic>
      <p:sp>
        <p:nvSpPr>
          <p:cNvPr id="2" name="Rectangle 1"/>
          <p:cNvSpPr/>
          <p:nvPr/>
        </p:nvSpPr>
        <p:spPr>
          <a:xfrm>
            <a:off x="137531" y="125784"/>
            <a:ext cx="5433710" cy="892552"/>
          </a:xfrm>
          <a:prstGeom prst="rect">
            <a:avLst/>
          </a:prstGeom>
        </p:spPr>
        <p:txBody>
          <a:bodyPr wrap="square">
            <a:spAutoFit/>
          </a:bodyPr>
          <a:lstStyle/>
          <a:p>
            <a:r>
              <a:rPr lang="en-US" sz="2600" b="1" dirty="0">
                <a:solidFill>
                  <a:srgbClr val="242021"/>
                </a:solidFill>
                <a:latin typeface="Times New Roman" panose="02020603050405020304" pitchFamily="18" charset="0"/>
                <a:ea typeface="Calibri" panose="020F0502020204030204" pitchFamily="34" charset="0"/>
              </a:rPr>
              <a:t>Nghe bài hát </a:t>
            </a:r>
            <a:r>
              <a:rPr lang="en-US" sz="2600" b="1" i="1" dirty="0">
                <a:solidFill>
                  <a:srgbClr val="242021"/>
                </a:solidFill>
                <a:latin typeface="Times New Roman" panose="02020603050405020304" pitchFamily="18" charset="0"/>
                <a:ea typeface="Calibri" panose="020F0502020204030204" pitchFamily="34" charset="0"/>
              </a:rPr>
              <a:t>Ru em</a:t>
            </a:r>
            <a:r>
              <a:rPr lang="en-US" sz="2600" b="1" dirty="0">
                <a:solidFill>
                  <a:srgbClr val="242021"/>
                </a:solidFill>
                <a:latin typeface="Times New Roman" panose="02020603050405020304" pitchFamily="18" charset="0"/>
                <a:ea typeface="Calibri" panose="020F0502020204030204" pitchFamily="34" charset="0"/>
              </a:rPr>
              <a:t>, dân ca Xê-đăng.</a:t>
            </a:r>
            <a:br>
              <a:rPr lang="en-US" sz="2600" b="1" dirty="0">
                <a:solidFill>
                  <a:srgbClr val="242021"/>
                </a:solidFill>
                <a:latin typeface="Times New Roman" panose="02020603050405020304" pitchFamily="18" charset="0"/>
                <a:ea typeface="Calibri" panose="020F0502020204030204" pitchFamily="34" charset="0"/>
              </a:rPr>
            </a:br>
            <a:endParaRPr lang="en-US" sz="2600" b="1" dirty="0"/>
          </a:p>
        </p:txBody>
      </p:sp>
      <p:pic>
        <p:nvPicPr>
          <p:cNvPr id="3" name="Ru em Dân Ca Xơ đăng Tây Nguyê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6155" y="1348099"/>
            <a:ext cx="609600" cy="609600"/>
          </a:xfrm>
          <a:prstGeom prst="rect">
            <a:avLst/>
          </a:prstGeom>
        </p:spPr>
      </p:pic>
    </p:spTree>
    <p:extLst>
      <p:ext uri="{BB962C8B-B14F-4D97-AF65-F5344CB8AC3E}">
        <p14:creationId xmlns:p14="http://schemas.microsoft.com/office/powerpoint/2010/main" val="334632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sp>
        <p:nvSpPr>
          <p:cNvPr id="4" name="TextBox 3"/>
          <p:cNvSpPr txBox="1"/>
          <p:nvPr/>
        </p:nvSpPr>
        <p:spPr>
          <a:xfrm>
            <a:off x="627528" y="448236"/>
            <a:ext cx="10416990" cy="1815882"/>
          </a:xfrm>
          <a:prstGeom prst="rect">
            <a:avLst/>
          </a:prstGeom>
          <a:noFill/>
        </p:spPr>
        <p:txBody>
          <a:bodyPr wrap="square" rtlCol="0">
            <a:spAutoFit/>
          </a:bodyPr>
          <a:lstStyle/>
          <a:p>
            <a:pPr algn="just"/>
            <a:r>
              <a:rPr lang="en-US" sz="2800" i="1" dirty="0">
                <a:solidFill>
                  <a:srgbClr val="FF0000"/>
                </a:solidFill>
                <a:latin typeface="Times New Roman" panose="02020603050405020304" pitchFamily="18" charset="0"/>
                <a:cs typeface="Times New Roman" panose="02020603050405020304" pitchFamily="18" charset="0"/>
              </a:rPr>
              <a:t>Liên </a:t>
            </a:r>
            <a:r>
              <a:rPr lang="en-US" sz="2800" i="1" dirty="0" err="1">
                <a:solidFill>
                  <a:srgbClr val="FF0000"/>
                </a:solidFill>
                <a:latin typeface="Times New Roman" panose="02020603050405020304" pitchFamily="18" charset="0"/>
                <a:cs typeface="Times New Roman" panose="02020603050405020304" pitchFamily="18" charset="0"/>
              </a:rPr>
              <a:t>hệ</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giáo</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dục</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góp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nuôi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giúp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rPr>
              <a:t>Chúc</a:t>
            </a: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Picture 5" descr="C"/>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01328" y="6288977"/>
            <a:ext cx="510579" cy="490965"/>
          </a:xfrm>
          <a:prstGeom prst="rect">
            <a:avLst/>
          </a:prstGeom>
          <a:noFill/>
          <a:ln>
            <a:noFill/>
          </a:ln>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87254" y="4529648"/>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819494" y="628342"/>
            <a:ext cx="3833998" cy="492443"/>
          </a:xfrm>
          <a:prstGeom prst="rect">
            <a:avLst/>
          </a:prstGeom>
        </p:spPr>
        <p:txBody>
          <a:bodyPr wrap="none">
            <a:spAutoFit/>
          </a:bodyPr>
          <a:lstStyle/>
          <a:p>
            <a:r>
              <a:rPr lang="en-US" sz="2600" b="1" dirty="0">
                <a:latin typeface="Times New Roman" panose="02020603050405020304" pitchFamily="18" charset="0"/>
                <a:ea typeface="Calibri" panose="020F0502020204030204" pitchFamily="34" charset="0"/>
              </a:rPr>
              <a:t>Trò chơi: Bức tranh bí ẩn</a:t>
            </a:r>
            <a:endParaRPr lang="en-US" sz="2600" dirty="0"/>
          </a:p>
        </p:txBody>
      </p:sp>
      <p:sp>
        <p:nvSpPr>
          <p:cNvPr id="25" name="TextBox 24"/>
          <p:cNvSpPr txBox="1"/>
          <p:nvPr/>
        </p:nvSpPr>
        <p:spPr>
          <a:xfrm>
            <a:off x="6702287" y="545239"/>
            <a:ext cx="5320668"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Mở mảnh ghép và đoán tên nhạc cụ</a:t>
            </a: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52730" y="1610980"/>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Đàn t’rưng</a:t>
            </a: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6438"/>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486142" y="731366"/>
            <a:ext cx="1340432" cy="558743"/>
          </a:xfrm>
          <a:prstGeom prst="rect">
            <a:avLst/>
          </a:prstGeom>
        </p:spPr>
        <p:txBody>
          <a:bodyPr wrap="none">
            <a:spAutoFit/>
          </a:bodyPr>
          <a:lstStyle/>
          <a:p>
            <a:pPr algn="ctr" defTabSz="685800">
              <a:lnSpc>
                <a:spcPct val="115000"/>
              </a:lnSpc>
              <a:defRPr/>
            </a:pP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00ABA-E3C2-A1FE-1820-6EDD342AAD4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82657D-C524-73CE-D3D7-FA1DBE227B11}"/>
              </a:ext>
            </a:extLst>
          </p:cNvPr>
          <p:cNvSpPr txBox="1"/>
          <p:nvPr/>
        </p:nvSpPr>
        <p:spPr>
          <a:xfrm>
            <a:off x="304800" y="358589"/>
            <a:ext cx="5791200" cy="4938083"/>
          </a:xfrm>
          <a:prstGeom prst="rect">
            <a:avLst/>
          </a:prstGeom>
          <a:noFill/>
        </p:spPr>
        <p:txBody>
          <a:bodyPr wrap="square" rtlCol="0">
            <a:spAutoFit/>
          </a:bodyPr>
          <a:lstStyle/>
          <a:p>
            <a:pPr marL="0" marR="0" algn="just">
              <a:lnSpc>
                <a:spcPct val="110000"/>
              </a:lnSpc>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Đàn T’rưng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một loại nhạc cụ</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phổ biến ở Tây Nguyên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Gia rai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có âm sắc vang giòn, rộn rã.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Đàn T’rưng được làm bằng tre, nứa có kích thước khác nhau, có khoảng 12 đến 16 ống xếp thành hàng trên giá đàn theo thứ tự đi dần lên từ ống lớn đến ống nhỏ, từ ống dài đến ống ngắn. Mỗi đầu ống được bịt kín, đầu kia được gọt vát một phần ống để tạo âm theo chuỗi hàng âm của người dân tộc. Sử dụng dùi để gõ vào các ống sẽ tạo thành âm thanh cao thấp khác nhau.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F282BA0-D979-C354-CF92-393973BA3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694" y="1"/>
            <a:ext cx="4760259" cy="6858000"/>
          </a:xfrm>
          <a:prstGeom prst="rect">
            <a:avLst/>
          </a:prstGeom>
        </p:spPr>
      </p:pic>
    </p:spTree>
    <p:extLst>
      <p:ext uri="{BB962C8B-B14F-4D97-AF65-F5344CB8AC3E}">
        <p14:creationId xmlns:p14="http://schemas.microsoft.com/office/powerpoint/2010/main" val="109240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442324" y="671609"/>
            <a:ext cx="2108269"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HS đọc lời dẫn </a:t>
            </a:r>
            <a:endParaRPr lang="en-US" sz="2400" dirty="0"/>
          </a:p>
        </p:txBody>
      </p:sp>
      <p:sp>
        <p:nvSpPr>
          <p:cNvPr id="15" name="Rectangle 14"/>
          <p:cNvSpPr/>
          <p:nvPr/>
        </p:nvSpPr>
        <p:spPr>
          <a:xfrm>
            <a:off x="5038957" y="0"/>
            <a:ext cx="2782942" cy="525400"/>
          </a:xfrm>
          <a:prstGeom prst="rect">
            <a:avLst/>
          </a:prstGeom>
        </p:spPr>
        <p:txBody>
          <a:bodyPr wrap="none">
            <a:spAutoFit/>
          </a:bodyPr>
          <a:lstStyle/>
          <a:p>
            <a:pPr algn="ctr" defTabSz="685800">
              <a:lnSpc>
                <a:spcPct val="115000"/>
              </a:lnSpc>
              <a:defRPr/>
            </a:pPr>
            <a:r>
              <a:rPr lang="en-US" sz="2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122" y="1173453"/>
            <a:ext cx="11381756" cy="2560821"/>
          </a:xfrm>
          <a:prstGeom prst="rect">
            <a:avLst/>
          </a:prstGeom>
        </p:spPr>
      </p:pic>
      <p:sp>
        <p:nvSpPr>
          <p:cNvPr id="19" name="Rectangle 18"/>
          <p:cNvSpPr/>
          <p:nvPr/>
        </p:nvSpPr>
        <p:spPr>
          <a:xfrm>
            <a:off x="7717115" y="3774453"/>
            <a:ext cx="2175761" cy="461665"/>
          </a:xfrm>
          <a:prstGeom prst="rect">
            <a:avLst/>
          </a:prstGeom>
        </p:spPr>
        <p:txBody>
          <a:bodyPr wrap="square">
            <a:spAutoFit/>
          </a:bodyPr>
          <a:lstStyle/>
          <a:p>
            <a:r>
              <a:rPr lang="en-US" sz="2400" dirty="0">
                <a:solidFill>
                  <a:srgbClr val="242021"/>
                </a:solidFill>
                <a:latin typeface="Times New Roman" panose="02020603050405020304" pitchFamily="18" charset="0"/>
                <a:ea typeface="Calibri" panose="020F0502020204030204" pitchFamily="34" charset="0"/>
              </a:rPr>
              <a:t>GV đọc lời dẫn </a:t>
            </a:r>
            <a:endParaRPr lang="en-US" sz="24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37299" y="93722"/>
            <a:ext cx="7168181"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Xem, nghe hoà tấu </a:t>
            </a:r>
            <a:r>
              <a:rPr lang="en-US" sz="2400" dirty="0" err="1">
                <a:solidFill>
                  <a:srgbClr val="242021"/>
                </a:solidFill>
                <a:latin typeface="Times New Roman" panose="02020603050405020304" pitchFamily="18" charset="0"/>
                <a:ea typeface="Calibri" panose="020F0502020204030204" pitchFamily="34" charset="0"/>
              </a:rPr>
              <a:t>đàn</a:t>
            </a:r>
            <a:r>
              <a:rPr lang="en-US" sz="2400" dirty="0">
                <a:solidFill>
                  <a:srgbClr val="242021"/>
                </a:solidFill>
                <a:latin typeface="Times New Roman" panose="02020603050405020304" pitchFamily="18" charset="0"/>
                <a:ea typeface="Calibri" panose="020F0502020204030204" pitchFamily="34" charset="0"/>
              </a:rPr>
              <a:t> </a:t>
            </a:r>
            <a:r>
              <a:rPr lang="en-US" sz="2400" dirty="0" err="1">
                <a:solidFill>
                  <a:srgbClr val="242021"/>
                </a:solidFill>
                <a:latin typeface="Times New Roman" panose="02020603050405020304" pitchFamily="18" charset="0"/>
                <a:ea typeface="Calibri" panose="020F0502020204030204" pitchFamily="34" charset="0"/>
              </a:rPr>
              <a:t>T’rưng</a:t>
            </a:r>
            <a:r>
              <a:rPr lang="en-US" sz="2400" dirty="0">
                <a:solidFill>
                  <a:srgbClr val="242021"/>
                </a:solidFill>
                <a:latin typeface="Times New Roman" panose="02020603050405020304" pitchFamily="18" charset="0"/>
                <a:ea typeface="Calibri" panose="020F0502020204030204" pitchFamily="34" charset="0"/>
              </a:rPr>
              <a:t> bản nhạc </a:t>
            </a:r>
            <a:r>
              <a:rPr lang="en-US" sz="2400" i="1" dirty="0">
                <a:solidFill>
                  <a:srgbClr val="242021"/>
                </a:solidFill>
                <a:latin typeface="Times New Roman" panose="02020603050405020304" pitchFamily="18" charset="0"/>
                <a:ea typeface="Calibri" panose="020F0502020204030204" pitchFamily="34" charset="0"/>
              </a:rPr>
              <a:t>Suối đàn t’rưng</a:t>
            </a:r>
            <a:endParaRPr lang="en-US" sz="2400" dirty="0"/>
          </a:p>
        </p:txBody>
      </p:sp>
      <p:sp>
        <p:nvSpPr>
          <p:cNvPr id="6" name="Rectangle 5"/>
          <p:cNvSpPr/>
          <p:nvPr/>
        </p:nvSpPr>
        <p:spPr>
          <a:xfrm>
            <a:off x="474137" y="6318002"/>
            <a:ext cx="11515532" cy="417871"/>
          </a:xfrm>
          <a:prstGeom prst="rect">
            <a:avLst/>
          </a:prstGeom>
        </p:spPr>
        <p:txBody>
          <a:bodyPr wrap="square">
            <a:spAutoFit/>
          </a:bodyPr>
          <a:lstStyle/>
          <a:p>
            <a:pPr algn="just">
              <a:lnSpc>
                <a:spcPct val="115000"/>
              </a:lnSpc>
              <a:spcAft>
                <a:spcPts val="1000"/>
              </a:spcAft>
            </a:pPr>
            <a:r>
              <a:rPr lang="en-US" sz="2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và lắng nghe tiết mục hoà tấu qua video, em nhận ra nhạc cụ nào trong trò chơi “Bức tranh bí ẩn”? </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Suối Đàn T'Rưng hòa tấ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3180" y="911170"/>
            <a:ext cx="9700107" cy="5075954"/>
          </a:xfrm>
          <a:prstGeom prst="rect">
            <a:avLst/>
          </a:prstGeom>
        </p:spPr>
      </p:pic>
    </p:spTree>
    <p:extLst>
      <p:ext uri="{BB962C8B-B14F-4D97-AF65-F5344CB8AC3E}">
        <p14:creationId xmlns:p14="http://schemas.microsoft.com/office/powerpoint/2010/main" val="45986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CA12F-C744-14C4-4758-38712693A8B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7C6745B-4E8C-66F8-EB72-0E682A639AAA}"/>
              </a:ext>
            </a:extLst>
          </p:cNvPr>
          <p:cNvSpPr/>
          <p:nvPr/>
        </p:nvSpPr>
        <p:spPr>
          <a:xfrm>
            <a:off x="-2" y="164969"/>
            <a:ext cx="6096002" cy="1231234"/>
          </a:xfrm>
          <a:prstGeom prst="rect">
            <a:avLst/>
          </a:prstGeom>
        </p:spPr>
        <p:txBody>
          <a:bodyPr wrap="square">
            <a:spAutoFit/>
          </a:bodyPr>
          <a:lstStyle/>
          <a:p>
            <a:pPr>
              <a:lnSpc>
                <a:spcPct val="115000"/>
              </a:lnSpc>
              <a:spcAft>
                <a:spcPts val="800"/>
              </a:spcAft>
            </a:pP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 Em có cảm nhận gì khi nghe bản nhạc này</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br>
              <a:rPr lang="en-US" b="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86AE04F-3446-D0F7-A16B-676E5B52AC06}"/>
              </a:ext>
            </a:extLst>
          </p:cNvPr>
          <p:cNvSpPr/>
          <p:nvPr/>
        </p:nvSpPr>
        <p:spPr>
          <a:xfrm>
            <a:off x="0" y="1097340"/>
            <a:ext cx="5836024" cy="1762149"/>
          </a:xfrm>
          <a:prstGeom prst="rect">
            <a:avLst/>
          </a:prstGeom>
        </p:spPr>
        <p:txBody>
          <a:bodyPr wrap="square">
            <a:spAutoFit/>
          </a:bodyPr>
          <a:lstStyle/>
          <a:p>
            <a:pPr>
              <a:lnSpc>
                <a:spcPct val="115000"/>
              </a:lnSpc>
              <a:spcAft>
                <a:spcPts val="800"/>
              </a:spcAft>
            </a:pP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 Khi nghe nhạc, em hình dung được  phong cảnh thiên nhiên của vùng đất Tây Nguyên như thế nào?</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800"/>
              </a:spcAft>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5C4EB96-AC87-0C92-C9F6-EABC0C1E5BCC}"/>
              </a:ext>
            </a:extLst>
          </p:cNvPr>
          <p:cNvSpPr/>
          <p:nvPr/>
        </p:nvSpPr>
        <p:spPr>
          <a:xfrm>
            <a:off x="8122025" y="164969"/>
            <a:ext cx="4069976" cy="938334"/>
          </a:xfrm>
          <a:prstGeom prst="rect">
            <a:avLst/>
          </a:prstGeom>
        </p:spPr>
        <p:txBody>
          <a:bodyPr wrap="square">
            <a:spAutoFit/>
          </a:bodyPr>
          <a:lstStyle/>
          <a:p>
            <a:pPr>
              <a:lnSpc>
                <a:spcPct val="115000"/>
              </a:lnSpc>
              <a:spcAft>
                <a:spcPts val="1000"/>
              </a:spcAft>
            </a:pP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i="1" dirty="0" err="1">
                <a:solidFill>
                  <a:srgbClr val="FF0000"/>
                </a:solidFill>
              </a:rPr>
              <a:t>Giai</a:t>
            </a:r>
            <a:r>
              <a:rPr lang="pt-BR" sz="2400" i="1" dirty="0">
                <a:solidFill>
                  <a:srgbClr val="FF0000"/>
                </a:solidFill>
              </a:rPr>
              <a:t> </a:t>
            </a:r>
            <a:r>
              <a:rPr lang="pt-BR" sz="2400" i="1" dirty="0" err="1">
                <a:solidFill>
                  <a:srgbClr val="FF0000"/>
                </a:solidFill>
              </a:rPr>
              <a:t>điệu</a:t>
            </a:r>
            <a:r>
              <a:rPr lang="pt-BR" sz="2400" i="1" dirty="0">
                <a:solidFill>
                  <a:srgbClr val="FF0000"/>
                </a:solidFill>
              </a:rPr>
              <a:t> </a:t>
            </a:r>
            <a:r>
              <a:rPr lang="pt-BR" sz="2400" i="1" dirty="0" err="1">
                <a:solidFill>
                  <a:srgbClr val="FF0000"/>
                </a:solidFill>
              </a:rPr>
              <a:t>vui</a:t>
            </a:r>
            <a:r>
              <a:rPr lang="pt-BR" sz="2400" i="1" dirty="0">
                <a:solidFill>
                  <a:srgbClr val="FF0000"/>
                </a:solidFill>
              </a:rPr>
              <a:t> </a:t>
            </a:r>
            <a:r>
              <a:rPr lang="pt-BR" sz="2400" i="1" dirty="0" err="1">
                <a:solidFill>
                  <a:srgbClr val="FF0000"/>
                </a:solidFill>
              </a:rPr>
              <a:t>tươi</a:t>
            </a:r>
            <a:r>
              <a:rPr lang="pt-BR" sz="2400" i="1" dirty="0">
                <a:solidFill>
                  <a:srgbClr val="FF0000"/>
                </a:solidFill>
              </a:rPr>
              <a:t>, </a:t>
            </a:r>
            <a:r>
              <a:rPr lang="pt-BR" sz="2400" i="1" dirty="0" err="1">
                <a:solidFill>
                  <a:srgbClr val="FF0000"/>
                </a:solidFill>
              </a:rPr>
              <a:t>rộn</a:t>
            </a:r>
            <a:r>
              <a:rPr lang="pt-BR" sz="2400" i="1" dirty="0">
                <a:solidFill>
                  <a:srgbClr val="FF0000"/>
                </a:solidFill>
              </a:rPr>
              <a:t> </a:t>
            </a:r>
            <a:r>
              <a:rPr lang="pt-BR" sz="2400" i="1" dirty="0" err="1">
                <a:solidFill>
                  <a:srgbClr val="FF0000"/>
                </a:solidFill>
              </a:rPr>
              <a:t>ràng</a:t>
            </a:r>
            <a:endParaRPr lang="en-US" sz="2400" dirty="0">
              <a:solidFill>
                <a:srgbClr val="FF0000"/>
              </a:solidFill>
            </a:endParaRPr>
          </a:p>
          <a:p>
            <a:pPr>
              <a:lnSpc>
                <a:spcPct val="115000"/>
              </a:lnSpc>
              <a:spcAft>
                <a:spcPts val="1000"/>
              </a:spcAft>
            </a:pPr>
            <a:endPar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8F63496-8D52-5CED-4FA9-497DFDF5FA06}"/>
              </a:ext>
            </a:extLst>
          </p:cNvPr>
          <p:cNvSpPr/>
          <p:nvPr/>
        </p:nvSpPr>
        <p:spPr>
          <a:xfrm>
            <a:off x="7532371" y="1027507"/>
            <a:ext cx="4659630" cy="2123658"/>
          </a:xfrm>
          <a:prstGeom prst="rect">
            <a:avLst/>
          </a:prstGeom>
        </p:spPr>
        <p:txBody>
          <a:bodyPr wrap="square">
            <a:spAutoFit/>
          </a:bodyPr>
          <a:lstStyle/>
          <a:p>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Tiếng</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suối</a:t>
            </a:r>
            <a:r>
              <a:rPr lang="pt-BR" sz="2400" i="1" dirty="0">
                <a:solidFill>
                  <a:srgbClr val="FF0000"/>
                </a:solidFill>
                <a:latin typeface="Times New Roman" panose="02020603050405020304" pitchFamily="18" charset="0"/>
                <a:cs typeface="Times New Roman" panose="02020603050405020304" pitchFamily="18" charset="0"/>
              </a:rPr>
              <a:t> reo, </a:t>
            </a:r>
            <a:r>
              <a:rPr lang="pt-BR" sz="2400" i="1" dirty="0" err="1">
                <a:solidFill>
                  <a:srgbClr val="FF0000"/>
                </a:solidFill>
                <a:latin typeface="Times New Roman" panose="02020603050405020304" pitchFamily="18" charset="0"/>
                <a:cs typeface="Times New Roman" panose="02020603050405020304" pitchFamily="18" charset="0"/>
              </a:rPr>
              <a:t>tiếng</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gió</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thổi</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tiếng</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thác</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nước</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đổ</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điệu</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múa</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tiếng</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cồng</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chiêng</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của</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người</a:t>
            </a:r>
            <a:r>
              <a:rPr lang="pt-BR" sz="2400" i="1" dirty="0">
                <a:solidFill>
                  <a:srgbClr val="FF0000"/>
                </a:solidFill>
                <a:latin typeface="Times New Roman" panose="02020603050405020304" pitchFamily="18" charset="0"/>
                <a:cs typeface="Times New Roman" panose="02020603050405020304" pitchFamily="18" charset="0"/>
              </a:rPr>
              <a:t> </a:t>
            </a:r>
            <a:r>
              <a:rPr lang="pt-BR" sz="2400" i="1" dirty="0" err="1">
                <a:solidFill>
                  <a:srgbClr val="FF0000"/>
                </a:solidFill>
                <a:latin typeface="Times New Roman" panose="02020603050405020304" pitchFamily="18" charset="0"/>
                <a:cs typeface="Times New Roman" panose="02020603050405020304" pitchFamily="18" charset="0"/>
              </a:rPr>
              <a:t>Tây</a:t>
            </a:r>
            <a:r>
              <a:rPr lang="pt-BR" sz="2400" i="1" dirty="0">
                <a:solidFill>
                  <a:srgbClr val="FF0000"/>
                </a:solidFill>
                <a:latin typeface="Times New Roman" panose="02020603050405020304" pitchFamily="18" charset="0"/>
                <a:cs typeface="Times New Roman" panose="02020603050405020304" pitchFamily="18" charset="0"/>
              </a:rPr>
              <a:t> Nguyên...</a:t>
            </a:r>
            <a:endParaRPr lang="en-US" sz="2400" dirty="0">
              <a:solidFill>
                <a:srgbClr val="FF0000"/>
              </a:solidFill>
              <a:latin typeface="Times New Roman" panose="02020603050405020304" pitchFamily="18" charset="0"/>
              <a:cs typeface="Times New Roman" panose="02020603050405020304" pitchFamily="18" charset="0"/>
            </a:endParaRPr>
          </a:p>
          <a:p>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pic>
        <p:nvPicPr>
          <p:cNvPr id="15" name="Picture 14">
            <a:extLst>
              <a:ext uri="{FF2B5EF4-FFF2-40B4-BE49-F238E27FC236}">
                <a16:creationId xmlns:a16="http://schemas.microsoft.com/office/drawing/2014/main" id="{746F81EB-FF6D-1A38-D4EC-AD56DD6D00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a:extLst>
              <a:ext uri="{FF2B5EF4-FFF2-40B4-BE49-F238E27FC236}">
                <a16:creationId xmlns:a16="http://schemas.microsoft.com/office/drawing/2014/main" id="{23913A0F-7BFD-852E-010B-4B8C181D0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76" y="4114802"/>
            <a:ext cx="7009518" cy="2743198"/>
          </a:xfrm>
          <a:prstGeom prst="rect">
            <a:avLst/>
          </a:prstGeom>
        </p:spPr>
      </p:pic>
    </p:spTree>
    <p:extLst>
      <p:ext uri="{BB962C8B-B14F-4D97-AF65-F5344CB8AC3E}">
        <p14:creationId xmlns:p14="http://schemas.microsoft.com/office/powerpoint/2010/main" val="7316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122" y="2913529"/>
            <a:ext cx="2873337" cy="4089650"/>
          </a:xfrm>
          <a:prstGeom prst="rect">
            <a:avLst/>
          </a:prstGeom>
        </p:spPr>
      </p:pic>
      <p:pic>
        <p:nvPicPr>
          <p:cNvPr id="2" name="Nghe nhạc- Suối đàn t'rưng (Âm Nhạc lớp 3 CTGDPT 2018 -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0780" y="3124200"/>
            <a:ext cx="609600" cy="609600"/>
          </a:xfrm>
          <a:prstGeom prst="rect">
            <a:avLst/>
          </a:prstGeom>
        </p:spPr>
      </p:pic>
      <p:sp>
        <p:nvSpPr>
          <p:cNvPr id="6" name="Rectangle 5">
            <a:extLst>
              <a:ext uri="{FF2B5EF4-FFF2-40B4-BE49-F238E27FC236}">
                <a16:creationId xmlns:a16="http://schemas.microsoft.com/office/drawing/2014/main" id="{8FF69639-99A6-B5F8-344B-A42389D37E25}"/>
              </a:ext>
            </a:extLst>
          </p:cNvPr>
          <p:cNvSpPr/>
          <p:nvPr/>
        </p:nvSpPr>
        <p:spPr>
          <a:xfrm>
            <a:off x="1156355" y="1571941"/>
            <a:ext cx="9879290" cy="722433"/>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err="1"/>
              <a:t>Vận</a:t>
            </a:r>
            <a:r>
              <a:rPr lang="en-US" sz="2400" dirty="0"/>
              <a:t> </a:t>
            </a:r>
            <a:r>
              <a:rPr lang="en-US" sz="2400" dirty="0" err="1"/>
              <a:t>động</a:t>
            </a:r>
            <a:r>
              <a:rPr lang="en-US" sz="2400" dirty="0"/>
              <a:t> </a:t>
            </a:r>
            <a:r>
              <a:rPr lang="en-US" sz="2400" dirty="0" err="1"/>
              <a:t>tay</a:t>
            </a:r>
            <a:r>
              <a:rPr lang="en-US" sz="2400" dirty="0"/>
              <a:t> sang </a:t>
            </a:r>
            <a:r>
              <a:rPr lang="en-US" sz="2400" dirty="0" err="1"/>
              <a:t>phải</a:t>
            </a:r>
            <a:r>
              <a:rPr lang="en-US" sz="2400" dirty="0"/>
              <a:t>, sang </a:t>
            </a:r>
            <a:r>
              <a:rPr lang="en-US" sz="2400" dirty="0" err="1"/>
              <a:t>trái</a:t>
            </a:r>
            <a:r>
              <a:rPr lang="en-US" sz="2400" dirty="0"/>
              <a:t> </a:t>
            </a:r>
            <a:r>
              <a:rPr lang="en-US" sz="2400" dirty="0" err="1"/>
              <a:t>theo</a:t>
            </a:r>
            <a:r>
              <a:rPr lang="en-US" sz="2400" dirty="0"/>
              <a:t> </a:t>
            </a:r>
            <a:r>
              <a:rPr lang="en-US" sz="2400" dirty="0" err="1"/>
              <a:t>nhịp</a:t>
            </a:r>
            <a:r>
              <a:rPr lang="en-US" sz="2400" dirty="0"/>
              <a:t> </a:t>
            </a:r>
            <a:r>
              <a:rPr lang="en-US" sz="2400" dirty="0" err="1"/>
              <a:t>điệu</a:t>
            </a:r>
            <a:r>
              <a:rPr lang="en-US" sz="2400" dirty="0"/>
              <a:t> </a:t>
            </a:r>
            <a:r>
              <a:rPr lang="en-US" sz="2400" dirty="0" err="1"/>
              <a:t>của</a:t>
            </a:r>
            <a:r>
              <a:rPr lang="en-US" sz="2400" dirty="0"/>
              <a:t> </a:t>
            </a:r>
            <a:r>
              <a:rPr lang="en-US" sz="2400" dirty="0" err="1"/>
              <a:t>bản</a:t>
            </a:r>
            <a:r>
              <a:rPr lang="en-US" sz="2400" dirty="0"/>
              <a:t> </a:t>
            </a:r>
            <a:r>
              <a:rPr lang="en-US" sz="2400" dirty="0" err="1"/>
              <a:t>nhạc</a:t>
            </a:r>
            <a:r>
              <a:rPr lang="en-US" sz="2400" dirty="0"/>
              <a:t> </a:t>
            </a:r>
            <a:r>
              <a:rPr lang="en-US" sz="2400" i="1" dirty="0" err="1"/>
              <a:t>Suối</a:t>
            </a:r>
            <a:r>
              <a:rPr lang="en-US" sz="2400" i="1" dirty="0"/>
              <a:t> </a:t>
            </a:r>
            <a:r>
              <a:rPr lang="en-US" sz="2400" i="1" dirty="0" err="1"/>
              <a:t>đàn</a:t>
            </a:r>
            <a:r>
              <a:rPr lang="en-US" sz="2400" i="1" dirty="0"/>
              <a:t> </a:t>
            </a:r>
            <a:r>
              <a:rPr lang="en-US" sz="2400" i="1" dirty="0" err="1"/>
              <a:t>t’rưng</a:t>
            </a:r>
            <a:endParaRPr lang="en-US" sz="2400" i="1" dirty="0"/>
          </a:p>
        </p:txBody>
      </p:sp>
    </p:spTree>
    <p:extLst>
      <p:ext uri="{BB962C8B-B14F-4D97-AF65-F5344CB8AC3E}">
        <p14:creationId xmlns:p14="http://schemas.microsoft.com/office/powerpoint/2010/main" val="392666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926541"/>
            <a:ext cx="5278192" cy="299421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037984"/>
            <a:ext cx="6995743" cy="2820014"/>
          </a:xfrm>
          <a:prstGeom prst="rect">
            <a:avLst/>
          </a:prstGeom>
        </p:spPr>
      </p:pic>
      <p:sp>
        <p:nvSpPr>
          <p:cNvPr id="4" name="Rectangle 3"/>
          <p:cNvSpPr/>
          <p:nvPr/>
        </p:nvSpPr>
        <p:spPr>
          <a:xfrm>
            <a:off x="81934" y="844550"/>
            <a:ext cx="11991278" cy="3398816"/>
          </a:xfrm>
          <a:prstGeom prst="rect">
            <a:avLst/>
          </a:prstGeom>
        </p:spPr>
        <p:txBody>
          <a:bodyPr wrap="square">
            <a:spAutoFit/>
          </a:bodyPr>
          <a:lstStyle/>
          <a:p>
            <a:pPr algn="just">
              <a:lnSpc>
                <a:spcPct val="115000"/>
              </a:lnSpc>
              <a:spcAft>
                <a:spcPts val="800"/>
              </a:spcAft>
            </a:pPr>
            <a:r>
              <a:rPr lang="pt-BR" sz="2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Giới thiệu: </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ru em, là tiếng hát của những người thân trong gia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để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cháu</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lấy từ ca dao, đồng dao, hay trích từ các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sz="27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pt-BR" sz="27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hò dân gian được truyền miệng qua các thế hệ.</a:t>
            </a:r>
            <a:endParaRPr lang="en-US" sz="27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4554770" y="202169"/>
            <a:ext cx="3338991" cy="525400"/>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a:t>
            </a:r>
            <a:r>
              <a:rPr lang="en-US" sz="26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NHỮNG KHÚC HÁT RU</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7" name="Rectangle 6"/>
          <p:cNvSpPr/>
          <p:nvPr/>
        </p:nvSpPr>
        <p:spPr>
          <a:xfrm>
            <a:off x="8951923" y="4716237"/>
            <a:ext cx="2423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TotalTime>
  <Words>741</Words>
  <Application>Microsoft Office PowerPoint</Application>
  <PresentationFormat>Widescreen</PresentationFormat>
  <Paragraphs>48</Paragraphs>
  <Slides>16</Slides>
  <Notes>0</Notes>
  <HiddenSlides>0</HiddenSlides>
  <MMClips>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16</vt:i4>
      </vt:variant>
    </vt:vector>
  </HeadingPairs>
  <TitlesOfParts>
    <vt:vector size="24" baseType="lpstr">
      <vt:lpstr>#9Slide05 Dancing Script</vt:lpstr>
      <vt:lpstr>Arial</vt:lpstr>
      <vt:lpstr>Calibri</vt:lpstr>
      <vt:lpstr>Times New Roman</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QUANG</cp:lastModifiedBy>
  <cp:revision>103</cp:revision>
  <dcterms:created xsi:type="dcterms:W3CDTF">2022-04-04T11:47:32Z</dcterms:created>
  <dcterms:modified xsi:type="dcterms:W3CDTF">2025-04-03T10:38:28Z</dcterms:modified>
</cp:coreProperties>
</file>