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3613" r:id="rId2"/>
    <p:sldId id="260" r:id="rId3"/>
    <p:sldId id="274" r:id="rId4"/>
    <p:sldId id="275" r:id="rId5"/>
    <p:sldId id="276" r:id="rId6"/>
    <p:sldId id="271" r:id="rId7"/>
    <p:sldId id="262" r:id="rId8"/>
    <p:sldId id="263" r:id="rId9"/>
    <p:sldId id="264" r:id="rId10"/>
    <p:sldId id="265" r:id="rId11"/>
    <p:sldId id="266" r:id="rId12"/>
    <p:sldId id="267" r:id="rId13"/>
    <p:sldId id="268" r:id="rId14"/>
    <p:sldId id="269" r:id="rId15"/>
    <p:sldId id="270" r:id="rId16"/>
    <p:sldId id="259" r:id="rId17"/>
  </p:sldIdLst>
  <p:sldSz cx="12192000" cy="6858000"/>
  <p:notesSz cx="6858000" cy="9144000"/>
  <p:embeddedFontLst>
    <p:embeddedFont>
      <p:font typeface="HP001 4 hàng" panose="020B0603050302020204" pitchFamily="34" charset="0"/>
      <p:regular r:id="rId18"/>
      <p:bold r:id="rId19"/>
    </p:embeddedFont>
    <p:embeddedFont>
      <p:font typeface="SVN-Poky's"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FF0066"/>
    <a:srgbClr val="E6E6E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0" d="100"/>
          <a:sy n="60" d="100"/>
        </p:scale>
        <p:origin x="8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372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1636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0"/>
          <p:cNvSpPr/>
          <p:nvPr userDrawn="1"/>
        </p:nvSpPr>
        <p:spPr>
          <a:xfrm>
            <a:off x="388539" y="360610"/>
            <a:ext cx="11408508" cy="609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3" name="图片 17" descr="千库网_六一儿童节手绘星星月亮气球组_元素编号12238724"/>
          <p:cNvPicPr>
            <a:picLocks noChangeAspect="1"/>
          </p:cNvPicPr>
          <p:nvPr userDrawn="1"/>
        </p:nvPicPr>
        <p:blipFill>
          <a:blip r:embed="rId2"/>
          <a:stretch>
            <a:fillRect/>
          </a:stretch>
        </p:blipFill>
        <p:spPr>
          <a:xfrm>
            <a:off x="370840" y="586740"/>
            <a:ext cx="1134110" cy="1134110"/>
          </a:xfrm>
          <a:prstGeom prst="rect">
            <a:avLst/>
          </a:prstGeom>
          <a:effectLst>
            <a:outerShdw blurRad="177800" dist="139700" dir="5400000" algn="t" rotWithShape="0">
              <a:prstClr val="black">
                <a:alpha val="40000"/>
              </a:prstClr>
            </a:outerShdw>
          </a:effectLst>
        </p:spPr>
      </p:pic>
    </p:spTree>
    <p:extLst>
      <p:ext uri="{BB962C8B-B14F-4D97-AF65-F5344CB8AC3E}">
        <p14:creationId xmlns:p14="http://schemas.microsoft.com/office/powerpoint/2010/main" val="2983240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0853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2970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5799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530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582572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0"/>
          <a:stretch>
            <a:fillRect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547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1B93C2-0F89-A532-CD79-AF91C46A0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 y="-160020"/>
            <a:ext cx="12192000" cy="70155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5E5CCFD-1614-02FA-6137-B332416D983E}"/>
              </a:ext>
            </a:extLst>
          </p:cNvPr>
          <p:cNvSpPr>
            <a:spLocks noChangeArrowheads="1"/>
          </p:cNvSpPr>
          <p:nvPr/>
        </p:nvSpPr>
        <p:spPr bwMode="auto">
          <a:xfrm>
            <a:off x="2285999" y="-27844"/>
            <a:ext cx="804043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ts val="600"/>
              </a:spcBef>
              <a:spcAft>
                <a:spcPts val="600"/>
              </a:spcAft>
              <a:buClrTx/>
              <a:buSzTx/>
              <a:buFontTx/>
              <a:buNone/>
              <a:tabLst/>
              <a:defRPr/>
            </a:pPr>
            <a:r>
              <a:rPr kumimoji="0" lang="en-US" altLang="en-US" sz="2800" b="1" i="0" u="none" strike="noStrike" kern="1200" cap="all" spc="0" normalizeH="0" baseline="0" noProof="0" dirty="0">
                <a:ln>
                  <a:noFill/>
                </a:ln>
                <a:solidFill>
                  <a:srgbClr val="002060"/>
                </a:solidFill>
                <a:effectLst/>
                <a:uLnTx/>
                <a:uFillTx/>
                <a:latin typeface="Times New Roman" pitchFamily="18" charset="0"/>
                <a:ea typeface="+mn-ea"/>
                <a:cs typeface="Times New Roman" pitchFamily="18" charset="0"/>
              </a:rPr>
              <a:t>ỦY BAN NHÂN DÂN QUẬN HỒNG BÀNG</a:t>
            </a:r>
          </a:p>
          <a:p>
            <a:pPr marL="0" marR="0" lvl="0" indent="0" algn="ctr" defTabSz="914400" rtl="0" eaLnBrk="0" fontAlgn="base" latinLnBrk="0" hangingPunct="0">
              <a:lnSpc>
                <a:spcPct val="100000"/>
              </a:lnSpc>
              <a:spcBef>
                <a:spcPts val="600"/>
              </a:spcBef>
              <a:spcAft>
                <a:spcPts val="600"/>
              </a:spcAft>
              <a:buClrTx/>
              <a:buSzTx/>
              <a:buFontTx/>
              <a:buNone/>
              <a:tabLst/>
              <a:defRPr/>
            </a:pPr>
            <a:r>
              <a:rPr kumimoji="0" lang="en-US" altLang="en-US" sz="2400" b="1" i="0" u="none" strike="noStrike" kern="1200" cap="all" spc="0" normalizeH="0" baseline="0" noProof="0" dirty="0">
                <a:ln>
                  <a:noFill/>
                </a:ln>
                <a:solidFill>
                  <a:srgbClr val="002060"/>
                </a:solidFill>
                <a:effectLst/>
                <a:uLnTx/>
                <a:uFillTx/>
                <a:latin typeface="Times New Roman" pitchFamily="18" charset="0"/>
                <a:ea typeface="+mn-ea"/>
                <a:cs typeface="Times New Roman" pitchFamily="18" charset="0"/>
              </a:rPr>
              <a:t>TR</a:t>
            </a:r>
            <a:r>
              <a:rPr kumimoji="0" lang="vi-VN" altLang="en-US" sz="2400" b="1" i="0" u="none" strike="noStrike" kern="1200" cap="all" spc="0" normalizeH="0" baseline="0" noProof="0" dirty="0">
                <a:ln>
                  <a:noFill/>
                </a:ln>
                <a:solidFill>
                  <a:srgbClr val="002060"/>
                </a:solidFill>
                <a:effectLst/>
                <a:uLnTx/>
                <a:uFillTx/>
                <a:latin typeface="Times New Roman" pitchFamily="18" charset="0"/>
                <a:ea typeface="+mn-ea"/>
                <a:cs typeface="Times New Roman" pitchFamily="18" charset="0"/>
              </a:rPr>
              <a:t>ƯỜ</a:t>
            </a:r>
            <a:r>
              <a:rPr kumimoji="0" lang="en-US" altLang="en-US" sz="2400" b="1" i="0" u="none" strike="noStrike" kern="1200" cap="all" spc="0" normalizeH="0" baseline="0" noProof="0" dirty="0">
                <a:ln>
                  <a:noFill/>
                </a:ln>
                <a:solidFill>
                  <a:srgbClr val="002060"/>
                </a:solidFill>
                <a:effectLst/>
                <a:uLnTx/>
                <a:uFillTx/>
                <a:latin typeface="Times New Roman" pitchFamily="18" charset="0"/>
                <a:ea typeface="+mn-ea"/>
                <a:cs typeface="Times New Roman" pitchFamily="18" charset="0"/>
              </a:rPr>
              <a:t>NG TIỂU HỌC AN HỒNG</a:t>
            </a:r>
            <a:endParaRPr kumimoji="0" lang="en-US" altLang="en-US" sz="2400" b="0" i="0" u="none" strike="noStrike" kern="1200" cap="all"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6" name="Rectangle 1">
            <a:extLst>
              <a:ext uri="{FF2B5EF4-FFF2-40B4-BE49-F238E27FC236}">
                <a16:creationId xmlns:a16="http://schemas.microsoft.com/office/drawing/2014/main" id="{57B1D744-E73A-E3ED-047C-A583FB929CB8}"/>
              </a:ext>
            </a:extLst>
          </p:cNvPr>
          <p:cNvSpPr>
            <a:spLocks noChangeArrowheads="1"/>
          </p:cNvSpPr>
          <p:nvPr/>
        </p:nvSpPr>
        <p:spPr bwMode="auto">
          <a:xfrm>
            <a:off x="114300" y="1384782"/>
            <a:ext cx="12192000"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Toán</a:t>
            </a: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 </a:t>
            </a:r>
            <a:r>
              <a:rPr kumimoji="0" lang="en-US" altLang="en-US" sz="5400" b="1" i="0" u="none" strike="noStrike" kern="1200" cap="none" spc="0" normalizeH="0" baseline="0" noProof="0" dirty="0" err="1">
                <a:ln>
                  <a:noFill/>
                </a:ln>
                <a:solidFill>
                  <a:srgbClr val="C00000"/>
                </a:solidFill>
                <a:effectLst/>
                <a:uLnTx/>
                <a:uFillTx/>
                <a:latin typeface="HP001 4 hàng" panose="020B0603050302020204" pitchFamily="34" charset="0"/>
                <a:ea typeface="+mn-ea"/>
                <a:cs typeface="Times New Roman" pitchFamily="18" charset="0"/>
              </a:rPr>
              <a:t>lớp</a:t>
            </a: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 2</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rPr>
              <a:t>B</a:t>
            </a:r>
            <a:r>
              <a:rPr lang="en-US" altLang="en-US" sz="5400" b="1" dirty="0" err="1">
                <a:solidFill>
                  <a:srgbClr val="C00000"/>
                </a:solidFill>
                <a:latin typeface="HP001 4 hàng" panose="020B0603050302020204" pitchFamily="34" charset="0"/>
                <a:cs typeface="Times New Roman" pitchFamily="18" charset="0"/>
              </a:rPr>
              <a:t>ài</a:t>
            </a:r>
            <a:r>
              <a:rPr lang="en-US" altLang="en-US" sz="5400" b="1" dirty="0">
                <a:solidFill>
                  <a:srgbClr val="C00000"/>
                </a:solidFill>
                <a:latin typeface="HP001 4 hàng" panose="020B0603050302020204" pitchFamily="34" charset="0"/>
                <a:cs typeface="Times New Roman" pitchFamily="18" charset="0"/>
              </a:rPr>
              <a:t> 61: </a:t>
            </a:r>
            <a:r>
              <a:rPr lang="en-US" altLang="en-US" sz="5400" b="1" dirty="0" err="1">
                <a:solidFill>
                  <a:srgbClr val="C00000"/>
                </a:solidFill>
                <a:latin typeface="HP001 4 hàng" panose="020B0603050302020204" pitchFamily="34" charset="0"/>
                <a:cs typeface="Times New Roman" pitchFamily="18" charset="0"/>
              </a:rPr>
              <a:t>Phép</a:t>
            </a:r>
            <a:r>
              <a:rPr lang="en-US" altLang="en-US" sz="5400" b="1" dirty="0">
                <a:solidFill>
                  <a:srgbClr val="C00000"/>
                </a:solidFill>
                <a:latin typeface="HP001 4 hàng" panose="020B0603050302020204" pitchFamily="34" charset="0"/>
                <a:cs typeface="Times New Roman" pitchFamily="18" charset="0"/>
              </a:rPr>
              <a:t> </a:t>
            </a:r>
            <a:r>
              <a:rPr lang="en-US" altLang="en-US" sz="5400" b="1" dirty="0" err="1">
                <a:solidFill>
                  <a:srgbClr val="C00000"/>
                </a:solidFill>
                <a:latin typeface="HP001 4 hàng" panose="020B0603050302020204" pitchFamily="34" charset="0"/>
                <a:cs typeface="Times New Roman" pitchFamily="18" charset="0"/>
              </a:rPr>
              <a:t>trừ</a:t>
            </a:r>
            <a:r>
              <a:rPr lang="en-US" altLang="en-US" sz="5400" b="1" dirty="0">
                <a:solidFill>
                  <a:srgbClr val="C00000"/>
                </a:solidFill>
                <a:latin typeface="HP001 4 hàng" panose="020B0603050302020204" pitchFamily="34" charset="0"/>
                <a:cs typeface="Times New Roman" pitchFamily="18" charset="0"/>
              </a:rPr>
              <a:t> (</a:t>
            </a:r>
            <a:r>
              <a:rPr lang="en-US" altLang="en-US" sz="5400" b="1" dirty="0" err="1">
                <a:solidFill>
                  <a:srgbClr val="C00000"/>
                </a:solidFill>
                <a:latin typeface="HP001 4 hàng" panose="020B0603050302020204" pitchFamily="34" charset="0"/>
                <a:cs typeface="Times New Roman" pitchFamily="18" charset="0"/>
              </a:rPr>
              <a:t>có</a:t>
            </a:r>
            <a:r>
              <a:rPr lang="en-US" altLang="en-US" sz="5400" b="1" dirty="0">
                <a:solidFill>
                  <a:srgbClr val="C00000"/>
                </a:solidFill>
                <a:latin typeface="HP001 4 hàng" panose="020B0603050302020204" pitchFamily="34" charset="0"/>
                <a:cs typeface="Times New Roman" pitchFamily="18" charset="0"/>
              </a:rPr>
              <a:t> </a:t>
            </a:r>
            <a:r>
              <a:rPr lang="en-US" altLang="en-US" sz="5400" b="1" dirty="0" err="1">
                <a:solidFill>
                  <a:srgbClr val="C00000"/>
                </a:solidFill>
                <a:latin typeface="HP001 4 hàng" panose="020B0603050302020204" pitchFamily="34" charset="0"/>
                <a:cs typeface="Times New Roman" pitchFamily="18" charset="0"/>
              </a:rPr>
              <a:t>nhớ</a:t>
            </a:r>
            <a:r>
              <a:rPr lang="en-US" altLang="en-US" sz="5400" b="1" dirty="0">
                <a:solidFill>
                  <a:srgbClr val="C00000"/>
                </a:solidFill>
                <a:latin typeface="HP001 4 hàng" panose="020B0603050302020204" pitchFamily="34" charset="0"/>
                <a:cs typeface="Times New Roman" pitchFamily="18" charset="0"/>
              </a:rPr>
              <a:t>) </a:t>
            </a:r>
            <a:r>
              <a:rPr lang="en-US" altLang="en-US" sz="5400" b="1" dirty="0" err="1">
                <a:solidFill>
                  <a:srgbClr val="C00000"/>
                </a:solidFill>
                <a:latin typeface="HP001 4 hàng" panose="020B0603050302020204" pitchFamily="34" charset="0"/>
                <a:cs typeface="Times New Roman" pitchFamily="18" charset="0"/>
              </a:rPr>
              <a:t>trong</a:t>
            </a:r>
            <a:r>
              <a:rPr lang="en-US" altLang="en-US" sz="5400" b="1" dirty="0">
                <a:solidFill>
                  <a:srgbClr val="C00000"/>
                </a:solidFill>
                <a:latin typeface="HP001 4 hàng" panose="020B0603050302020204" pitchFamily="34" charset="0"/>
                <a:cs typeface="Times New Roman" pitchFamily="18" charset="0"/>
              </a:rPr>
              <a:t> </a:t>
            </a:r>
          </a:p>
          <a:p>
            <a:pPr marL="0" marR="0" lvl="0" indent="0" algn="ctr" defTabSz="914400" rtl="0" eaLnBrk="0" fontAlgn="base" latinLnBrk="0" hangingPunct="0">
              <a:lnSpc>
                <a:spcPct val="120000"/>
              </a:lnSpc>
              <a:spcBef>
                <a:spcPct val="0"/>
              </a:spcBef>
              <a:spcAft>
                <a:spcPct val="0"/>
              </a:spcAft>
              <a:buClrTx/>
              <a:buSzTx/>
              <a:buFontTx/>
              <a:buNone/>
              <a:tabLst/>
              <a:defRPr/>
            </a:pPr>
            <a:r>
              <a:rPr lang="en-US" altLang="en-US" sz="5400" b="1" dirty="0" err="1">
                <a:solidFill>
                  <a:srgbClr val="C00000"/>
                </a:solidFill>
                <a:latin typeface="HP001 4 hàng" panose="020B0603050302020204" pitchFamily="34" charset="0"/>
                <a:cs typeface="Times New Roman" pitchFamily="18" charset="0"/>
              </a:rPr>
              <a:t>phạm</a:t>
            </a:r>
            <a:r>
              <a:rPr lang="en-US" altLang="en-US" sz="5400" b="1" dirty="0">
                <a:solidFill>
                  <a:srgbClr val="C00000"/>
                </a:solidFill>
                <a:latin typeface="HP001 4 hàng" panose="020B0603050302020204" pitchFamily="34" charset="0"/>
                <a:cs typeface="Times New Roman" pitchFamily="18" charset="0"/>
              </a:rPr>
              <a:t> vi 1 000 (</a:t>
            </a:r>
            <a:r>
              <a:rPr lang="en-US" altLang="en-US" sz="5400" b="1" dirty="0" err="1">
                <a:solidFill>
                  <a:srgbClr val="C00000"/>
                </a:solidFill>
                <a:latin typeface="HP001 4 hàng" panose="020B0603050302020204" pitchFamily="34" charset="0"/>
                <a:cs typeface="Times New Roman" pitchFamily="18" charset="0"/>
              </a:rPr>
              <a:t>Tiết</a:t>
            </a:r>
            <a:r>
              <a:rPr lang="en-US" altLang="en-US" sz="5400" b="1" dirty="0">
                <a:solidFill>
                  <a:srgbClr val="C00000"/>
                </a:solidFill>
                <a:latin typeface="HP001 4 hàng" panose="020B0603050302020204" pitchFamily="34" charset="0"/>
                <a:cs typeface="Times New Roman" pitchFamily="18" charset="0"/>
              </a:rPr>
              <a:t> 2)</a:t>
            </a:r>
            <a:endParaRPr kumimoji="0" lang="en-US" altLang="en-US" sz="5400" b="1" i="0" u="none" strike="noStrike" kern="1200" cap="none" spc="0" normalizeH="0" baseline="0" noProof="0" dirty="0">
              <a:ln>
                <a:noFill/>
              </a:ln>
              <a:solidFill>
                <a:srgbClr val="C00000"/>
              </a:solidFill>
              <a:effectLst/>
              <a:uLnTx/>
              <a:uFillTx/>
              <a:latin typeface="HP001 4 hàng" panose="020B0603050302020204" pitchFamily="34" charset="0"/>
              <a:ea typeface="+mn-ea"/>
              <a:cs typeface="Times New Roman" pitchFamily="18" charset="0"/>
            </a:endParaRPr>
          </a:p>
        </p:txBody>
      </p:sp>
      <p:sp>
        <p:nvSpPr>
          <p:cNvPr id="7" name="TextBox 6">
            <a:extLst>
              <a:ext uri="{FF2B5EF4-FFF2-40B4-BE49-F238E27FC236}">
                <a16:creationId xmlns:a16="http://schemas.microsoft.com/office/drawing/2014/main" id="{FCB76D6B-5E29-E10E-C2A0-277FB3520264}"/>
              </a:ext>
            </a:extLst>
          </p:cNvPr>
          <p:cNvSpPr txBox="1"/>
          <p:nvPr/>
        </p:nvSpPr>
        <p:spPr>
          <a:xfrm>
            <a:off x="2501265" y="5015809"/>
            <a:ext cx="74180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Giáo</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Times New Roman" panose="02020603050405020304" pitchFamily="18" charset="0"/>
              </a:rPr>
              <a:t>viên</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Times New Roman" panose="02020603050405020304" pitchFamily="18" charset="0"/>
              </a:rPr>
              <a:t>: Trần Thị Kiều Trang</a:t>
            </a:r>
          </a:p>
        </p:txBody>
      </p:sp>
      <p:cxnSp>
        <p:nvCxnSpPr>
          <p:cNvPr id="8" name="Straight Connector 7">
            <a:extLst>
              <a:ext uri="{FF2B5EF4-FFF2-40B4-BE49-F238E27FC236}">
                <a16:creationId xmlns:a16="http://schemas.microsoft.com/office/drawing/2014/main" id="{A5C7A335-0257-3ECF-6BE9-64B4CEC8A630}"/>
              </a:ext>
            </a:extLst>
          </p:cNvPr>
          <p:cNvCxnSpPr/>
          <p:nvPr/>
        </p:nvCxnSpPr>
        <p:spPr>
          <a:xfrm>
            <a:off x="5060348" y="992826"/>
            <a:ext cx="249174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757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descr="未标题-6 (6)"/>
          <p:cNvPicPr>
            <a:picLocks noChangeAspect="1"/>
          </p:cNvPicPr>
          <p:nvPr/>
        </p:nvPicPr>
        <p:blipFill>
          <a:blip r:embed="rId3">
            <a:alphaModFix amt="51000"/>
          </a:blip>
          <a:stretch>
            <a:fillRect/>
          </a:stretch>
        </p:blipFill>
        <p:spPr>
          <a:xfrm>
            <a:off x="0" y="6109088"/>
            <a:ext cx="4476750" cy="711835"/>
          </a:xfrm>
          <a:prstGeom prst="rect">
            <a:avLst/>
          </a:prstGeom>
        </p:spPr>
      </p:pic>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id="{1110E70E-4ACF-9745-9F53-75F27D6DB422}"/>
              </a:ext>
            </a:extLst>
          </p:cNvPr>
          <p:cNvSpPr txBox="1"/>
          <p:nvPr/>
        </p:nvSpPr>
        <p:spPr>
          <a:xfrm>
            <a:off x="1088044" y="436395"/>
            <a:ext cx="10602677" cy="1865126"/>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Kết thúc đại hội thể thao Đông Nam Á lần thứ 30, Đoàn Thể thao Việt Nam giành được 288 huy chương gồm Vàng, Bạc và Đồng. Trong đó có 190 huy chương Bạc và Đồng. Hỏi đoàn Thể thao Việt Nam giành được bao nhiêu huy chương Vàng?</a:t>
            </a:r>
            <a:endParaRPr lang="en-US" sz="2800" b="1" dirty="0">
              <a:solidFill>
                <a:srgbClr val="002060"/>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4937" y="3176789"/>
            <a:ext cx="4950287" cy="3179911"/>
          </a:xfrm>
          <a:prstGeom prst="rect">
            <a:avLst/>
          </a:prstGeom>
        </p:spPr>
      </p:pic>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583" y="2706883"/>
            <a:ext cx="3293253" cy="4281230"/>
          </a:xfrm>
          <a:prstGeom prst="rect">
            <a:avLst/>
          </a:prstGeom>
        </p:spPr>
      </p:pic>
      <p:sp>
        <p:nvSpPr>
          <p:cNvPr id="6" name="Speech Bubble: Oval 34">
            <a:extLst>
              <a:ext uri="{FF2B5EF4-FFF2-40B4-BE49-F238E27FC236}">
                <a16:creationId xmlns:a16="http://schemas.microsoft.com/office/drawing/2014/main" id="{69723E99-F487-2E67-D478-372B9D739B15}"/>
              </a:ext>
            </a:extLst>
          </p:cNvPr>
          <p:cNvSpPr/>
          <p:nvPr/>
        </p:nvSpPr>
        <p:spPr>
          <a:xfrm flipH="1">
            <a:off x="2326657" y="2541544"/>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cho biết gì?</a:t>
            </a:r>
          </a:p>
        </p:txBody>
      </p:sp>
      <p:cxnSp>
        <p:nvCxnSpPr>
          <p:cNvPr id="8" name="Straight Connector 7"/>
          <p:cNvCxnSpPr/>
          <p:nvPr/>
        </p:nvCxnSpPr>
        <p:spPr>
          <a:xfrm>
            <a:off x="9287691" y="888274"/>
            <a:ext cx="228600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3657" y="1330912"/>
            <a:ext cx="103327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3657" y="1736274"/>
            <a:ext cx="658368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Speech Bubble: Oval 38">
            <a:extLst>
              <a:ext uri="{FF2B5EF4-FFF2-40B4-BE49-F238E27FC236}">
                <a16:creationId xmlns:a16="http://schemas.microsoft.com/office/drawing/2014/main" id="{512DEC50-8341-9C22-EF7E-8EC75E2E2CF2}"/>
              </a:ext>
            </a:extLst>
          </p:cNvPr>
          <p:cNvSpPr/>
          <p:nvPr/>
        </p:nvSpPr>
        <p:spPr>
          <a:xfrm flipH="1">
            <a:off x="2326656" y="2541544"/>
            <a:ext cx="2745359" cy="2348302"/>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hỏi gì?</a:t>
            </a:r>
          </a:p>
        </p:txBody>
      </p:sp>
      <p:cxnSp>
        <p:nvCxnSpPr>
          <p:cNvPr id="12" name="Straight Connector 11"/>
          <p:cNvCxnSpPr/>
          <p:nvPr/>
        </p:nvCxnSpPr>
        <p:spPr>
          <a:xfrm>
            <a:off x="8016239" y="1732188"/>
            <a:ext cx="356616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3657" y="2203109"/>
            <a:ext cx="713232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6848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right)">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4937" y="3176789"/>
            <a:ext cx="4950287" cy="3179911"/>
          </a:xfrm>
          <a:prstGeom prst="rect">
            <a:avLst/>
          </a:prstGeom>
        </p:spPr>
      </p:pic>
      <p:grpSp>
        <p:nvGrpSpPr>
          <p:cNvPr id="7" name="Group 6"/>
          <p:cNvGrpSpPr/>
          <p:nvPr/>
        </p:nvGrpSpPr>
        <p:grpSpPr>
          <a:xfrm>
            <a:off x="517456" y="436395"/>
            <a:ext cx="11173265" cy="1865126"/>
            <a:chOff x="517456" y="436395"/>
            <a:chExt cx="11173265" cy="1865126"/>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id="{1110E70E-4ACF-9745-9F53-75F27D6DB422}"/>
                </a:ext>
              </a:extLst>
            </p:cNvPr>
            <p:cNvSpPr txBox="1"/>
            <p:nvPr/>
          </p:nvSpPr>
          <p:spPr>
            <a:xfrm>
              <a:off x="1088044" y="436395"/>
              <a:ext cx="10602677" cy="1865126"/>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Kết thúc đại hội thể thao Đông Nam Á lần thứ 30, Đoàn Thể thao Việt Nam giành được 288 huy chương gồm Vàng, Bạc và Đồng. Trong đó có 190 huy chương Bạc và Đồng. Hỏi đoàn Thể thao Việt Nam giành được bao nhiêu huy chương Vàng?</a:t>
              </a:r>
              <a:endParaRPr lang="en-US" sz="2800" b="1" dirty="0">
                <a:solidFill>
                  <a:srgbClr val="002060"/>
                </a:solidFill>
                <a:latin typeface="UTM Avo" panose="02040603050506020204" pitchFamily="18" charset="0"/>
                <a:ea typeface="Cambria" panose="02040503050406030204" pitchFamily="18" charset="0"/>
              </a:endParaRPr>
            </a:p>
          </p:txBody>
        </p:sp>
        <p:cxnSp>
          <p:nvCxnSpPr>
            <p:cNvPr id="8" name="Straight Connector 7"/>
            <p:cNvCxnSpPr/>
            <p:nvPr/>
          </p:nvCxnSpPr>
          <p:spPr>
            <a:xfrm>
              <a:off x="9287691" y="888274"/>
              <a:ext cx="228600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3657" y="1330912"/>
              <a:ext cx="103327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3657" y="1736274"/>
              <a:ext cx="658368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16239" y="1732188"/>
              <a:ext cx="356616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3657" y="2203109"/>
              <a:ext cx="713232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944990" y="3041044"/>
            <a:ext cx="1841326" cy="584775"/>
          </a:xfrm>
          <a:prstGeom prst="rect">
            <a:avLst/>
          </a:prstGeom>
          <a:noFill/>
        </p:spPr>
        <p:txBody>
          <a:bodyPr wrap="square" rtlCol="0">
            <a:spAutoFit/>
          </a:bodyPr>
          <a:lstStyle/>
          <a:p>
            <a:r>
              <a:rPr lang="en-US" sz="3200" b="1" u="sng">
                <a:solidFill>
                  <a:srgbClr val="7030A0"/>
                </a:solidFill>
                <a:latin typeface="UTM Avo" panose="02040603050506020204" pitchFamily="18" charset="0"/>
              </a:rPr>
              <a:t>Tóm tắt</a:t>
            </a:r>
          </a:p>
        </p:txBody>
      </p:sp>
      <p:sp>
        <p:nvSpPr>
          <p:cNvPr id="15" name="TextBox 14"/>
          <p:cNvSpPr txBox="1"/>
          <p:nvPr/>
        </p:nvSpPr>
        <p:spPr>
          <a:xfrm>
            <a:off x="894886" y="3654046"/>
            <a:ext cx="7121353" cy="2308324"/>
          </a:xfrm>
          <a:prstGeom prst="rect">
            <a:avLst/>
          </a:prstGeom>
          <a:noFill/>
        </p:spPr>
        <p:txBody>
          <a:bodyPr wrap="square" rtlCol="0">
            <a:spAutoFit/>
          </a:bodyPr>
          <a:lstStyle/>
          <a:p>
            <a:pPr>
              <a:lnSpc>
                <a:spcPct val="150000"/>
              </a:lnSpc>
            </a:pPr>
            <a:r>
              <a:rPr lang="en-US" sz="3200" b="1">
                <a:solidFill>
                  <a:srgbClr val="0070C0"/>
                </a:solidFill>
                <a:effectLst>
                  <a:outerShdw blurRad="38100" dist="38100" dir="2700000" algn="tl">
                    <a:srgbClr val="000000">
                      <a:alpha val="43137"/>
                    </a:srgbClr>
                  </a:outerShdw>
                </a:effectLst>
                <a:latin typeface="UTM Avo" panose="02040603050506020204" pitchFamily="18" charset="0"/>
              </a:rPr>
              <a:t>Tổng số : </a:t>
            </a:r>
            <a:r>
              <a:rPr lang="en-US" sz="3200" b="1">
                <a:solidFill>
                  <a:srgbClr val="002060"/>
                </a:solidFill>
                <a:effectLst>
                  <a:outerShdw blurRad="38100" dist="38100" dir="2700000" algn="tl">
                    <a:srgbClr val="000000">
                      <a:alpha val="43137"/>
                    </a:srgbClr>
                  </a:outerShdw>
                </a:effectLst>
                <a:latin typeface="UTM Avo" panose="02040603050506020204" pitchFamily="18" charset="0"/>
              </a:rPr>
              <a:t>288 huy chương</a:t>
            </a:r>
          </a:p>
          <a:p>
            <a:pPr>
              <a:lnSpc>
                <a:spcPct val="150000"/>
              </a:lnSpc>
            </a:pPr>
            <a:r>
              <a:rPr lang="en-US" sz="3200" b="1">
                <a:solidFill>
                  <a:srgbClr val="0070C0"/>
                </a:solidFill>
                <a:effectLst>
                  <a:outerShdw blurRad="38100" dist="38100" dir="2700000" algn="tl">
                    <a:srgbClr val="000000">
                      <a:alpha val="43137"/>
                    </a:srgbClr>
                  </a:outerShdw>
                </a:effectLst>
                <a:latin typeface="UTM Avo" panose="02040603050506020204" pitchFamily="18" charset="0"/>
              </a:rPr>
              <a:t>Bạc và Đồng: </a:t>
            </a:r>
            <a:r>
              <a:rPr lang="en-US" sz="3200" b="1">
                <a:solidFill>
                  <a:srgbClr val="002060"/>
                </a:solidFill>
                <a:effectLst>
                  <a:outerShdw blurRad="38100" dist="38100" dir="2700000" algn="tl">
                    <a:srgbClr val="000000">
                      <a:alpha val="43137"/>
                    </a:srgbClr>
                  </a:outerShdw>
                </a:effectLst>
                <a:latin typeface="UTM Avo" panose="02040603050506020204" pitchFamily="18" charset="0"/>
              </a:rPr>
              <a:t>190 huy chương</a:t>
            </a:r>
          </a:p>
          <a:p>
            <a:pPr>
              <a:lnSpc>
                <a:spcPct val="150000"/>
              </a:lnSpc>
            </a:pPr>
            <a:r>
              <a:rPr lang="en-US" sz="3200" b="1">
                <a:solidFill>
                  <a:srgbClr val="FF6600"/>
                </a:solidFill>
                <a:effectLst>
                  <a:outerShdw blurRad="38100" dist="38100" dir="2700000" algn="tl">
                    <a:srgbClr val="000000">
                      <a:alpha val="43137"/>
                    </a:srgbClr>
                  </a:outerShdw>
                </a:effectLst>
                <a:latin typeface="UTM Avo" panose="02040603050506020204" pitchFamily="18" charset="0"/>
              </a:rPr>
              <a:t>Vàng:</a:t>
            </a:r>
            <a:r>
              <a:rPr lang="en-US" sz="3200" b="1">
                <a:solidFill>
                  <a:srgbClr val="0070C0"/>
                </a:solidFill>
                <a:effectLst>
                  <a:outerShdw blurRad="38100" dist="38100" dir="2700000" algn="tl">
                    <a:srgbClr val="000000">
                      <a:alpha val="43137"/>
                    </a:srgbClr>
                  </a:outerShdw>
                </a:effectLst>
                <a:latin typeface="UTM Avo" panose="02040603050506020204" pitchFamily="18" charset="0"/>
              </a:rPr>
              <a:t> </a:t>
            </a:r>
            <a:r>
              <a:rPr lang="en-US" sz="3200" b="1">
                <a:solidFill>
                  <a:srgbClr val="002060"/>
                </a:solidFill>
                <a:effectLst>
                  <a:outerShdw blurRad="38100" dist="38100" dir="2700000" algn="tl">
                    <a:srgbClr val="000000">
                      <a:alpha val="43137"/>
                    </a:srgbClr>
                  </a:outerShdw>
                </a:effectLst>
                <a:latin typeface="UTM Avo" panose="02040603050506020204" pitchFamily="18" charset="0"/>
              </a:rPr>
              <a:t>…..huy chương?</a:t>
            </a:r>
          </a:p>
        </p:txBody>
      </p:sp>
      <p:pic>
        <p:nvPicPr>
          <p:cNvPr id="16" name="图片 3" descr="未标题-6 (6)"/>
          <p:cNvPicPr>
            <a:picLocks noChangeAspect="1"/>
          </p:cNvPicPr>
          <p:nvPr/>
        </p:nvPicPr>
        <p:blipFill>
          <a:blip r:embed="rId3">
            <a:alphaModFix amt="51000"/>
          </a:blip>
          <a:stretch>
            <a:fillRect/>
          </a:stretch>
        </p:blipFill>
        <p:spPr>
          <a:xfrm>
            <a:off x="0" y="6109088"/>
            <a:ext cx="4476750" cy="711835"/>
          </a:xfrm>
          <a:prstGeom prst="rect">
            <a:avLst/>
          </a:prstGeom>
        </p:spPr>
      </p:pic>
    </p:spTree>
    <p:extLst>
      <p:ext uri="{BB962C8B-B14F-4D97-AF65-F5344CB8AC3E}">
        <p14:creationId xmlns:p14="http://schemas.microsoft.com/office/powerpoint/2010/main" val="22268426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7530" y="3224461"/>
            <a:ext cx="4920321" cy="3160662"/>
          </a:xfrm>
          <a:prstGeom prst="rect">
            <a:avLst/>
          </a:prstGeom>
        </p:spPr>
      </p:pic>
      <p:grpSp>
        <p:nvGrpSpPr>
          <p:cNvPr id="7" name="Group 6"/>
          <p:cNvGrpSpPr/>
          <p:nvPr/>
        </p:nvGrpSpPr>
        <p:grpSpPr>
          <a:xfrm>
            <a:off x="517456" y="436395"/>
            <a:ext cx="11173265" cy="1865126"/>
            <a:chOff x="517456" y="436395"/>
            <a:chExt cx="11173265" cy="1865126"/>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3" name="TextBox 2">
              <a:extLst>
                <a:ext uri="{FF2B5EF4-FFF2-40B4-BE49-F238E27FC236}">
                  <a16:creationId xmlns:a16="http://schemas.microsoft.com/office/drawing/2014/main" id="{1110E70E-4ACF-9745-9F53-75F27D6DB422}"/>
                </a:ext>
              </a:extLst>
            </p:cNvPr>
            <p:cNvSpPr txBox="1"/>
            <p:nvPr/>
          </p:nvSpPr>
          <p:spPr>
            <a:xfrm>
              <a:off x="1088044" y="436395"/>
              <a:ext cx="10602677" cy="1865126"/>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Kết thúc đại hội thể thao Đông Nam Á lần thứ 30, Đoàn Thể thao Việt Nam giành được 288 huy chương gồm Vàng, Bạc và Đồng. Trong đó có 190 huy chương Bạc và Đồng. Hỏi đoàn Thể thao Việt Nam giành được bao nhiêu huy chương Vàng?</a:t>
              </a:r>
              <a:endParaRPr lang="en-US" sz="2800" b="1" dirty="0">
                <a:solidFill>
                  <a:srgbClr val="002060"/>
                </a:solidFill>
                <a:latin typeface="UTM Avo" panose="02040603050506020204" pitchFamily="18" charset="0"/>
                <a:ea typeface="Cambria" panose="02040503050406030204" pitchFamily="18" charset="0"/>
              </a:endParaRPr>
            </a:p>
          </p:txBody>
        </p:sp>
        <p:cxnSp>
          <p:nvCxnSpPr>
            <p:cNvPr id="8" name="Straight Connector 7"/>
            <p:cNvCxnSpPr/>
            <p:nvPr/>
          </p:nvCxnSpPr>
          <p:spPr>
            <a:xfrm>
              <a:off x="9287691" y="888274"/>
              <a:ext cx="228600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3657" y="1330912"/>
              <a:ext cx="1033272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3657" y="1736274"/>
              <a:ext cx="658368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16239" y="1732188"/>
              <a:ext cx="356616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3657" y="2203109"/>
              <a:ext cx="7132320" cy="13063"/>
            </a:xfrm>
            <a:prstGeom prst="line">
              <a:avLst/>
            </a:prstGeom>
            <a:ln w="38100">
              <a:solidFill>
                <a:srgbClr val="9900FF"/>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152708" y="2604385"/>
            <a:ext cx="1841326" cy="584775"/>
          </a:xfrm>
          <a:prstGeom prst="rect">
            <a:avLst/>
          </a:prstGeom>
          <a:noFill/>
        </p:spPr>
        <p:txBody>
          <a:bodyPr wrap="square" rtlCol="0">
            <a:spAutoFit/>
          </a:bodyPr>
          <a:lstStyle/>
          <a:p>
            <a:r>
              <a:rPr lang="en-US" sz="3200" b="1" u="sng">
                <a:solidFill>
                  <a:srgbClr val="7030A0"/>
                </a:solidFill>
                <a:latin typeface="UTM Avo" panose="02040603050506020204" pitchFamily="18" charset="0"/>
              </a:rPr>
              <a:t>Bài giải</a:t>
            </a:r>
          </a:p>
        </p:txBody>
      </p:sp>
      <p:sp>
        <p:nvSpPr>
          <p:cNvPr id="17" name="TextBox 16"/>
          <p:cNvSpPr txBox="1"/>
          <p:nvPr/>
        </p:nvSpPr>
        <p:spPr>
          <a:xfrm>
            <a:off x="517456" y="3189160"/>
            <a:ext cx="9023015" cy="3046988"/>
          </a:xfrm>
          <a:prstGeom prst="rect">
            <a:avLst/>
          </a:prstGeom>
          <a:noFill/>
        </p:spPr>
        <p:txBody>
          <a:bodyPr wrap="square" rtlCol="0">
            <a:spAutoFit/>
          </a:bodyPr>
          <a:lstStyle/>
          <a:p>
            <a:pPr>
              <a:lnSpc>
                <a:spcPct val="150000"/>
              </a:lnSpc>
            </a:pPr>
            <a:r>
              <a:rPr lang="en-US" sz="3200" b="1">
                <a:solidFill>
                  <a:srgbClr val="002060"/>
                </a:solidFill>
                <a:effectLst>
                  <a:outerShdw blurRad="38100" dist="38100" dir="2700000" algn="tl">
                    <a:srgbClr val="000000">
                      <a:alpha val="43137"/>
                    </a:srgbClr>
                  </a:outerShdw>
                </a:effectLst>
                <a:latin typeface="UTM Avo" panose="02040603050506020204" pitchFamily="18" charset="0"/>
              </a:rPr>
              <a:t>Đoàn Thể thao Việt Nam giành được số huy chương Vàng là:</a:t>
            </a:r>
          </a:p>
          <a:p>
            <a:pPr>
              <a:lnSpc>
                <a:spcPct val="150000"/>
              </a:lnSpc>
            </a:pPr>
            <a:r>
              <a:rPr lang="en-US" sz="3200" b="1">
                <a:solidFill>
                  <a:srgbClr val="002060"/>
                </a:solidFill>
                <a:effectLst>
                  <a:outerShdw blurRad="38100" dist="38100" dir="2700000" algn="tl">
                    <a:srgbClr val="000000">
                      <a:alpha val="43137"/>
                    </a:srgbClr>
                  </a:outerShdw>
                </a:effectLst>
                <a:latin typeface="UTM Avo" panose="02040603050506020204" pitchFamily="18" charset="0"/>
              </a:rPr>
              <a:t>         288 – 190 = 98 (huy chương)</a:t>
            </a:r>
          </a:p>
          <a:p>
            <a:pPr>
              <a:lnSpc>
                <a:spcPct val="150000"/>
              </a:lnSpc>
            </a:pPr>
            <a:r>
              <a:rPr lang="en-US" sz="3200" b="1">
                <a:solidFill>
                  <a:srgbClr val="002060"/>
                </a:solidFill>
                <a:effectLst>
                  <a:outerShdw blurRad="38100" dist="38100" dir="2700000" algn="tl">
                    <a:srgbClr val="000000">
                      <a:alpha val="43137"/>
                    </a:srgbClr>
                  </a:outerShdw>
                </a:effectLst>
                <a:latin typeface="UTM Avo" panose="02040603050506020204" pitchFamily="18" charset="0"/>
              </a:rPr>
              <a:t>              Đáp số: 98 huy chương.</a:t>
            </a:r>
          </a:p>
        </p:txBody>
      </p:sp>
      <p:pic>
        <p:nvPicPr>
          <p:cNvPr id="14" name="图片 3" descr="未标题-6 (6)"/>
          <p:cNvPicPr>
            <a:picLocks noChangeAspect="1"/>
          </p:cNvPicPr>
          <p:nvPr/>
        </p:nvPicPr>
        <p:blipFill>
          <a:blip r:embed="rId3">
            <a:alphaModFix amt="51000"/>
          </a:blip>
          <a:stretch>
            <a:fillRect/>
          </a:stretch>
        </p:blipFill>
        <p:spPr>
          <a:xfrm>
            <a:off x="0" y="6109088"/>
            <a:ext cx="4476750" cy="711835"/>
          </a:xfrm>
          <a:prstGeom prst="rect">
            <a:avLst/>
          </a:prstGeom>
        </p:spPr>
      </p:pic>
    </p:spTree>
    <p:extLst>
      <p:ext uri="{BB962C8B-B14F-4D97-AF65-F5344CB8AC3E}">
        <p14:creationId xmlns:p14="http://schemas.microsoft.com/office/powerpoint/2010/main" val="41092626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3" name="TextBox 2">
            <a:extLst>
              <a:ext uri="{FF2B5EF4-FFF2-40B4-BE49-F238E27FC236}">
                <a16:creationId xmlns:a16="http://schemas.microsoft.com/office/drawing/2014/main" id="{1110E70E-4ACF-9745-9F53-75F27D6DB422}"/>
              </a:ext>
            </a:extLst>
          </p:cNvPr>
          <p:cNvSpPr txBox="1"/>
          <p:nvPr/>
        </p:nvSpPr>
        <p:spPr>
          <a:xfrm>
            <a:off x="1332411" y="436395"/>
            <a:ext cx="10006149" cy="1421928"/>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Số ghi ở sau mỗi chiếc áo là kết quả của một phép tính. Biết rằng áo màu đỏ ghi số lớn nhất, áo màu vàng ghi số bé nhất. Tìm số ghi ở sau mỗi chiếc áo. </a:t>
            </a:r>
            <a:endParaRPr lang="en-US" sz="2800" b="1" dirty="0">
              <a:solidFill>
                <a:srgbClr val="002060"/>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967" y="2561029"/>
            <a:ext cx="9797142" cy="3870142"/>
          </a:xfrm>
          <a:prstGeom prst="rect">
            <a:avLst/>
          </a:prstGeom>
        </p:spPr>
      </p:pic>
      <p:grpSp>
        <p:nvGrpSpPr>
          <p:cNvPr id="8" name="Group 7"/>
          <p:cNvGrpSpPr/>
          <p:nvPr/>
        </p:nvGrpSpPr>
        <p:grpSpPr>
          <a:xfrm>
            <a:off x="1088044" y="1858323"/>
            <a:ext cx="3243413" cy="754248"/>
            <a:chOff x="1088044" y="1858323"/>
            <a:chExt cx="3243413" cy="754248"/>
          </a:xfrm>
        </p:grpSpPr>
        <p:sp>
          <p:nvSpPr>
            <p:cNvPr id="6" name="Rounded Rectangle 5"/>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231 – 125 = 106</a:t>
              </a:r>
            </a:p>
          </p:txBody>
        </p:sp>
      </p:grpSp>
      <p:grpSp>
        <p:nvGrpSpPr>
          <p:cNvPr id="9" name="Group 8"/>
          <p:cNvGrpSpPr/>
          <p:nvPr/>
        </p:nvGrpSpPr>
        <p:grpSpPr>
          <a:xfrm>
            <a:off x="4628077" y="1858323"/>
            <a:ext cx="3243413" cy="754248"/>
            <a:chOff x="1088044" y="1858323"/>
            <a:chExt cx="3243413" cy="754248"/>
          </a:xfrm>
        </p:grpSpPr>
        <p:sp>
          <p:nvSpPr>
            <p:cNvPr id="10" name="Rounded Rectangle 9"/>
            <p:cNvSpPr/>
            <p:nvPr/>
          </p:nvSpPr>
          <p:spPr>
            <a:xfrm>
              <a:off x="1088044" y="1858323"/>
              <a:ext cx="3052883"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425 – 330 = 95</a:t>
              </a:r>
            </a:p>
          </p:txBody>
        </p:sp>
      </p:grpSp>
      <p:grpSp>
        <p:nvGrpSpPr>
          <p:cNvPr id="12" name="Group 11"/>
          <p:cNvGrpSpPr/>
          <p:nvPr/>
        </p:nvGrpSpPr>
        <p:grpSpPr>
          <a:xfrm>
            <a:off x="7858102" y="1858323"/>
            <a:ext cx="3243413" cy="754248"/>
            <a:chOff x="1088044" y="1858323"/>
            <a:chExt cx="3243413" cy="754248"/>
          </a:xfrm>
        </p:grpSpPr>
        <p:sp>
          <p:nvSpPr>
            <p:cNvPr id="13" name="Rounded Rectangle 12"/>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526 – 400 = 126</a:t>
              </a:r>
            </a:p>
          </p:txBody>
        </p:sp>
      </p:grpSp>
      <p:cxnSp>
        <p:nvCxnSpPr>
          <p:cNvPr id="15" name="Straight Connector 14"/>
          <p:cNvCxnSpPr/>
          <p:nvPr/>
        </p:nvCxnSpPr>
        <p:spPr>
          <a:xfrm>
            <a:off x="2246811" y="1306286"/>
            <a:ext cx="420624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62057" y="1319349"/>
            <a:ext cx="4480560" cy="130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231715" y="1858323"/>
            <a:ext cx="865975" cy="762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942745" y="1889099"/>
            <a:ext cx="738215" cy="7276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4763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3" name="TextBox 2">
            <a:extLst>
              <a:ext uri="{FF2B5EF4-FFF2-40B4-BE49-F238E27FC236}">
                <a16:creationId xmlns:a16="http://schemas.microsoft.com/office/drawing/2014/main" id="{1110E70E-4ACF-9745-9F53-75F27D6DB422}"/>
              </a:ext>
            </a:extLst>
          </p:cNvPr>
          <p:cNvSpPr txBox="1"/>
          <p:nvPr/>
        </p:nvSpPr>
        <p:spPr>
          <a:xfrm>
            <a:off x="1332411" y="436395"/>
            <a:ext cx="10006149" cy="1421928"/>
          </a:xfrm>
          <a:prstGeom prst="rect">
            <a:avLst/>
          </a:prstGeom>
          <a:noFill/>
        </p:spPr>
        <p:txBody>
          <a:bodyPr wrap="square" rtlCol="0">
            <a:spAutoFit/>
          </a:bodyPr>
          <a:lstStyle/>
          <a:p>
            <a:pPr algn="just">
              <a:lnSpc>
                <a:spcPct val="120000"/>
              </a:lnSpc>
            </a:pPr>
            <a:r>
              <a:rPr lang="en-US" sz="2400" b="1">
                <a:solidFill>
                  <a:srgbClr val="002060"/>
                </a:solidFill>
                <a:latin typeface="UTM Avo" panose="02040603050506020204" pitchFamily="18" charset="0"/>
                <a:ea typeface="Cambria" panose="02040503050406030204" pitchFamily="18" charset="0"/>
              </a:rPr>
              <a:t>Số ghi ở sau mỗi chiếc áo là kết quả của một phép tính. Biết rằng áo màu đỏ ghi số lớn nhất, áo màu vàng ghi số bé nhất. Tìm số ghi ở sau mỗi chiếc áo. </a:t>
            </a:r>
            <a:endParaRPr lang="en-US" sz="2800" b="1" dirty="0">
              <a:solidFill>
                <a:srgbClr val="002060"/>
              </a:solidFill>
              <a:latin typeface="UTM Avo" panose="02040603050506020204" pitchFamily="18" charset="0"/>
              <a:ea typeface="Cambria" panose="02040503050406030204" pitchFamily="18" charset="0"/>
            </a:endParaRPr>
          </a:p>
        </p:txBody>
      </p:sp>
      <p:cxnSp>
        <p:nvCxnSpPr>
          <p:cNvPr id="4" name="Straight Connector 3"/>
          <p:cNvCxnSpPr/>
          <p:nvPr/>
        </p:nvCxnSpPr>
        <p:spPr>
          <a:xfrm>
            <a:off x="2246811" y="1306286"/>
            <a:ext cx="4206240" cy="1306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662057" y="1319349"/>
            <a:ext cx="4480560" cy="130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78" y="3579956"/>
            <a:ext cx="10058400" cy="2445135"/>
          </a:xfrm>
          <a:prstGeom prst="rect">
            <a:avLst/>
          </a:prstGeom>
        </p:spPr>
      </p:pic>
      <p:grpSp>
        <p:nvGrpSpPr>
          <p:cNvPr id="7" name="Group 6"/>
          <p:cNvGrpSpPr/>
          <p:nvPr/>
        </p:nvGrpSpPr>
        <p:grpSpPr>
          <a:xfrm>
            <a:off x="1088044" y="2184898"/>
            <a:ext cx="3243413" cy="754248"/>
            <a:chOff x="1088044" y="1858323"/>
            <a:chExt cx="3243413" cy="754248"/>
          </a:xfrm>
        </p:grpSpPr>
        <p:sp>
          <p:nvSpPr>
            <p:cNvPr id="8" name="Rounded Rectangle 7"/>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231 – 125 = 106</a:t>
              </a:r>
            </a:p>
          </p:txBody>
        </p:sp>
      </p:grpSp>
      <p:grpSp>
        <p:nvGrpSpPr>
          <p:cNvPr id="18" name="Group 17"/>
          <p:cNvGrpSpPr/>
          <p:nvPr/>
        </p:nvGrpSpPr>
        <p:grpSpPr>
          <a:xfrm>
            <a:off x="7858102" y="2184898"/>
            <a:ext cx="3243413" cy="762701"/>
            <a:chOff x="7858102" y="2184898"/>
            <a:chExt cx="3243413" cy="762701"/>
          </a:xfrm>
        </p:grpSpPr>
        <p:grpSp>
          <p:nvGrpSpPr>
            <p:cNvPr id="13" name="Group 12"/>
            <p:cNvGrpSpPr/>
            <p:nvPr/>
          </p:nvGrpSpPr>
          <p:grpSpPr>
            <a:xfrm>
              <a:off x="7858102" y="2184898"/>
              <a:ext cx="3243413" cy="754248"/>
              <a:chOff x="1088044" y="1858323"/>
              <a:chExt cx="3243413" cy="754248"/>
            </a:xfrm>
          </p:grpSpPr>
          <p:sp>
            <p:nvSpPr>
              <p:cNvPr id="14" name="Rounded Rectangle 13"/>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526 – 400 = 126</a:t>
                </a:r>
              </a:p>
            </p:txBody>
          </p:sp>
        </p:grpSp>
        <p:sp>
          <p:nvSpPr>
            <p:cNvPr id="16" name="Oval 15"/>
            <p:cNvSpPr/>
            <p:nvPr/>
          </p:nvSpPr>
          <p:spPr>
            <a:xfrm>
              <a:off x="10231715" y="2184898"/>
              <a:ext cx="865975" cy="762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628077" y="2184898"/>
            <a:ext cx="3243413" cy="758473"/>
            <a:chOff x="4628077" y="2184898"/>
            <a:chExt cx="3243413" cy="758473"/>
          </a:xfrm>
        </p:grpSpPr>
        <p:grpSp>
          <p:nvGrpSpPr>
            <p:cNvPr id="10" name="Group 9"/>
            <p:cNvGrpSpPr/>
            <p:nvPr/>
          </p:nvGrpSpPr>
          <p:grpSpPr>
            <a:xfrm>
              <a:off x="4628077" y="2184898"/>
              <a:ext cx="3243413" cy="754248"/>
              <a:chOff x="1088044" y="1858323"/>
              <a:chExt cx="3243413" cy="754248"/>
            </a:xfrm>
          </p:grpSpPr>
          <p:sp>
            <p:nvSpPr>
              <p:cNvPr id="11" name="Rounded Rectangle 10"/>
              <p:cNvSpPr/>
              <p:nvPr/>
            </p:nvSpPr>
            <p:spPr>
              <a:xfrm>
                <a:off x="1088044" y="1858323"/>
                <a:ext cx="3052883"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425 – 330 = 95</a:t>
                </a:r>
              </a:p>
            </p:txBody>
          </p:sp>
        </p:grpSp>
        <p:sp>
          <p:nvSpPr>
            <p:cNvPr id="17" name="Oval 16"/>
            <p:cNvSpPr/>
            <p:nvPr/>
          </p:nvSpPr>
          <p:spPr>
            <a:xfrm>
              <a:off x="6942745" y="2215674"/>
              <a:ext cx="738215" cy="72769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28964" y="4660779"/>
            <a:ext cx="1776548" cy="830997"/>
          </a:xfrm>
          <a:prstGeom prst="rect">
            <a:avLst/>
          </a:prstGeom>
          <a:noFill/>
        </p:spPr>
        <p:txBody>
          <a:bodyPr wrap="square" rtlCol="0">
            <a:spAutoFit/>
          </a:bodyPr>
          <a:lstStyle/>
          <a:p>
            <a:r>
              <a:rPr lang="en-US" sz="4800" b="1">
                <a:solidFill>
                  <a:schemeClr val="bg1"/>
                </a:solidFill>
                <a:latin typeface="UTM Avo" panose="02040603050506020204" pitchFamily="18" charset="0"/>
              </a:rPr>
              <a:t>126</a:t>
            </a:r>
          </a:p>
        </p:txBody>
      </p:sp>
      <p:sp>
        <p:nvSpPr>
          <p:cNvPr id="21" name="TextBox 20"/>
          <p:cNvSpPr txBox="1"/>
          <p:nvPr/>
        </p:nvSpPr>
        <p:spPr>
          <a:xfrm>
            <a:off x="5522097" y="4681122"/>
            <a:ext cx="1776548" cy="830997"/>
          </a:xfrm>
          <a:prstGeom prst="rect">
            <a:avLst/>
          </a:prstGeom>
          <a:noFill/>
        </p:spPr>
        <p:txBody>
          <a:bodyPr wrap="square" rtlCol="0">
            <a:spAutoFit/>
          </a:bodyPr>
          <a:lstStyle/>
          <a:p>
            <a:r>
              <a:rPr lang="en-US" sz="4800" b="1">
                <a:solidFill>
                  <a:srgbClr val="FF0000"/>
                </a:solidFill>
                <a:latin typeface="UTM Avo" panose="02040603050506020204" pitchFamily="18" charset="0"/>
              </a:rPr>
              <a:t>95</a:t>
            </a:r>
          </a:p>
        </p:txBody>
      </p:sp>
      <p:sp>
        <p:nvSpPr>
          <p:cNvPr id="22" name="TextBox 21"/>
          <p:cNvSpPr txBox="1"/>
          <p:nvPr/>
        </p:nvSpPr>
        <p:spPr>
          <a:xfrm>
            <a:off x="8744462" y="4726252"/>
            <a:ext cx="1776548" cy="830997"/>
          </a:xfrm>
          <a:prstGeom prst="rect">
            <a:avLst/>
          </a:prstGeom>
          <a:noFill/>
        </p:spPr>
        <p:txBody>
          <a:bodyPr wrap="square" rtlCol="0">
            <a:spAutoFit/>
          </a:bodyPr>
          <a:lstStyle/>
          <a:p>
            <a:r>
              <a:rPr lang="en-US" sz="4800" b="1">
                <a:solidFill>
                  <a:srgbClr val="FF0000"/>
                </a:solidFill>
                <a:latin typeface="UTM Avo" panose="02040603050506020204" pitchFamily="18" charset="0"/>
              </a:rPr>
              <a:t>106</a:t>
            </a:r>
          </a:p>
        </p:txBody>
      </p:sp>
    </p:spTree>
    <p:extLst>
      <p:ext uri="{BB962C8B-B14F-4D97-AF65-F5344CB8AC3E}">
        <p14:creationId xmlns:p14="http://schemas.microsoft.com/office/powerpoint/2010/main" val="13451038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path" presetSubtype="0" accel="50000" decel="50000" fill="hold" nodeType="withEffect">
                                  <p:stCondLst>
                                    <p:cond delay="0"/>
                                  </p:stCondLst>
                                  <p:childTnLst>
                                    <p:animMotion origin="layout" path="M -3.95833E-6 -4.07407E-6 L -0.55573 0.00232 " pathEditMode="relative" rAng="0" ptsTypes="AA">
                                      <p:cBhvr>
                                        <p:cTn id="11" dur="2000" fill="hold"/>
                                        <p:tgtEl>
                                          <p:spTgt spid="18"/>
                                        </p:tgtEl>
                                        <p:attrNameLst>
                                          <p:attrName>ppt_x</p:attrName>
                                          <p:attrName>ppt_y</p:attrName>
                                        </p:attrNameLst>
                                      </p:cBhvr>
                                      <p:rCtr x="-27786" y="116"/>
                                    </p:animMotion>
                                  </p:childTnLst>
                                </p:cTn>
                              </p:par>
                              <p:par>
                                <p:cTn id="12" presetID="42" presetClass="path" presetSubtype="0" accel="50000" decel="50000" fill="hold" nodeType="withEffect">
                                  <p:stCondLst>
                                    <p:cond delay="0"/>
                                  </p:stCondLst>
                                  <p:childTnLst>
                                    <p:animMotion origin="layout" path="M 4.58333E-6 3.7037E-7 L 0.55534 0.00069 " pathEditMode="relative" rAng="0" ptsTypes="AA">
                                      <p:cBhvr>
                                        <p:cTn id="13" dur="2000" fill="hold"/>
                                        <p:tgtEl>
                                          <p:spTgt spid="7"/>
                                        </p:tgtEl>
                                        <p:attrNameLst>
                                          <p:attrName>ppt_x</p:attrName>
                                          <p:attrName>ppt_y</p:attrName>
                                        </p:attrNameLst>
                                      </p:cBhvr>
                                      <p:rCtr x="27995" y="-370"/>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45873" y="1651664"/>
            <a:ext cx="6915105" cy="4792046"/>
          </a:xfrm>
          <a:prstGeom prst="rect">
            <a:avLst/>
          </a:prstGeom>
        </p:spPr>
      </p:pic>
      <p:sp>
        <p:nvSpPr>
          <p:cNvPr id="3" name="Oval 2">
            <a:extLst>
              <a:ext uri="{FF2B5EF4-FFF2-40B4-BE49-F238E27FC236}">
                <a16:creationId xmlns:a16="http://schemas.microsoft.com/office/drawing/2014/main" id="{7BB83903-9C12-A347-84DD-EFB3031928FE}"/>
              </a:ext>
            </a:extLst>
          </p:cNvPr>
          <p:cNvSpPr/>
          <p:nvPr/>
        </p:nvSpPr>
        <p:spPr>
          <a:xfrm>
            <a:off x="517456" y="43639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5</a:t>
            </a:r>
          </a:p>
        </p:txBody>
      </p:sp>
      <p:sp>
        <p:nvSpPr>
          <p:cNvPr id="4" name="TextBox 3">
            <a:extLst>
              <a:ext uri="{FF2B5EF4-FFF2-40B4-BE49-F238E27FC236}">
                <a16:creationId xmlns:a16="http://schemas.microsoft.com/office/drawing/2014/main" id="{1110E70E-4ACF-9745-9F53-75F27D6DB422}"/>
              </a:ext>
            </a:extLst>
          </p:cNvPr>
          <p:cNvSpPr txBox="1"/>
          <p:nvPr/>
        </p:nvSpPr>
        <p:spPr>
          <a:xfrm>
            <a:off x="1332411" y="436395"/>
            <a:ext cx="10006149" cy="1215269"/>
          </a:xfrm>
          <a:prstGeom prst="rect">
            <a:avLst/>
          </a:prstGeom>
          <a:noFill/>
        </p:spPr>
        <p:txBody>
          <a:bodyPr wrap="square" rtlCol="0">
            <a:spAutoFit/>
          </a:bodyPr>
          <a:lstStyle/>
          <a:p>
            <a:pPr algn="just">
              <a:lnSpc>
                <a:spcPct val="120000"/>
              </a:lnSpc>
            </a:pPr>
            <a:r>
              <a:rPr lang="en-US" sz="3200" b="1">
                <a:solidFill>
                  <a:srgbClr val="002060"/>
                </a:solidFill>
                <a:latin typeface="UTM Avo" panose="02040603050506020204" pitchFamily="18" charset="0"/>
                <a:ea typeface="Cambria" panose="02040503050406030204" pitchFamily="18" charset="0"/>
              </a:rPr>
              <a:t>Em hãy giúp Rô-bốt tìm phép tính sai trong bức tranh rồi sửa lại cho đúng nhé!</a:t>
            </a:r>
            <a:endParaRPr lang="en-US" sz="3600" b="1" dirty="0">
              <a:solidFill>
                <a:srgbClr val="002060"/>
              </a:solidFill>
              <a:latin typeface="UTM Avo" panose="02040603050506020204" pitchFamily="18" charset="0"/>
              <a:ea typeface="Cambria" panose="02040503050406030204" pitchFamily="18" charset="0"/>
            </a:endParaRPr>
          </a:p>
        </p:txBody>
      </p:sp>
      <p:sp>
        <p:nvSpPr>
          <p:cNvPr id="5" name="Rectangle 4"/>
          <p:cNvSpPr/>
          <p:nvPr/>
        </p:nvSpPr>
        <p:spPr>
          <a:xfrm>
            <a:off x="5199017" y="2939143"/>
            <a:ext cx="2116183" cy="53557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576234" y="2674752"/>
            <a:ext cx="3243413" cy="754248"/>
            <a:chOff x="1088044" y="1858323"/>
            <a:chExt cx="3243413" cy="754248"/>
          </a:xfrm>
        </p:grpSpPr>
        <p:sp>
          <p:nvSpPr>
            <p:cNvPr id="7" name="Rounded Rectangle 6"/>
            <p:cNvSpPr/>
            <p:nvPr/>
          </p:nvSpPr>
          <p:spPr>
            <a:xfrm>
              <a:off x="1088044" y="1858323"/>
              <a:ext cx="3239588" cy="754248"/>
            </a:xfrm>
            <a:prstGeom prst="roundRect">
              <a:avLst/>
            </a:prstGeom>
            <a:solidFill>
              <a:schemeClr val="accent1">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03019" y="1976254"/>
              <a:ext cx="3228438" cy="553998"/>
            </a:xfrm>
            <a:prstGeom prst="rect">
              <a:avLst/>
            </a:prstGeom>
            <a:noFill/>
          </p:spPr>
          <p:txBody>
            <a:bodyPr wrap="square" rtlCol="0">
              <a:spAutoFit/>
            </a:bodyPr>
            <a:lstStyle/>
            <a:p>
              <a:r>
                <a:rPr lang="en-US" sz="3000" b="1">
                  <a:solidFill>
                    <a:srgbClr val="FF0000"/>
                  </a:solidFill>
                  <a:latin typeface="UTM Avo" panose="02040603050506020204" pitchFamily="18" charset="0"/>
                </a:rPr>
                <a:t>529 – 130 = 399</a:t>
              </a:r>
            </a:p>
          </p:txBody>
        </p:sp>
      </p:grpSp>
      <p:pic>
        <p:nvPicPr>
          <p:cNvPr id="9" name="图片 3" descr="未标题-6 (6)"/>
          <p:cNvPicPr>
            <a:picLocks noChangeAspect="1"/>
          </p:cNvPicPr>
          <p:nvPr/>
        </p:nvPicPr>
        <p:blipFill>
          <a:blip r:embed="rId4">
            <a:alphaModFix amt="51000"/>
          </a:blip>
          <a:stretch>
            <a:fillRect/>
          </a:stretch>
        </p:blipFill>
        <p:spPr>
          <a:xfrm>
            <a:off x="69123" y="6087792"/>
            <a:ext cx="4476750" cy="711835"/>
          </a:xfrm>
          <a:prstGeom prst="rect">
            <a:avLst/>
          </a:prstGeom>
        </p:spPr>
      </p:pic>
    </p:spTree>
    <p:extLst>
      <p:ext uri="{BB962C8B-B14F-4D97-AF65-F5344CB8AC3E}">
        <p14:creationId xmlns:p14="http://schemas.microsoft.com/office/powerpoint/2010/main" val="18857596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3.54167E-6 2.59259E-6 L 0.9168 0.01296 " pathEditMode="relative" rAng="0" ptsTypes="AA">
                                      <p:cBhvr>
                                        <p:cTn id="21" dur="2000" fill="hold"/>
                                        <p:tgtEl>
                                          <p:spTgt spid="6"/>
                                        </p:tgtEl>
                                        <p:attrNameLst>
                                          <p:attrName>ppt_x</p:attrName>
                                          <p:attrName>ppt_y</p:attrName>
                                        </p:attrNameLst>
                                      </p:cBhvr>
                                      <p:rCtr x="45833"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descr="千库网_六一儿童节手绘星星月亮气球组_元素编号12238724"/>
          <p:cNvPicPr>
            <a:picLocks noChangeAspect="1"/>
          </p:cNvPicPr>
          <p:nvPr/>
        </p:nvPicPr>
        <p:blipFill>
          <a:blip r:embed="rId2"/>
          <a:stretch>
            <a:fillRect/>
          </a:stretch>
        </p:blipFill>
        <p:spPr>
          <a:xfrm>
            <a:off x="8793480" y="337185"/>
            <a:ext cx="3173730" cy="3173730"/>
          </a:xfrm>
          <a:prstGeom prst="rect">
            <a:avLst/>
          </a:prstGeom>
          <a:effectLst>
            <a:outerShdw blurRad="177800" dist="139700" dir="5400000" algn="t" rotWithShape="0">
              <a:prstClr val="black">
                <a:alpha val="40000"/>
              </a:prstClr>
            </a:outerShdw>
          </a:effectLst>
        </p:spPr>
      </p:pic>
      <p:pic>
        <p:nvPicPr>
          <p:cNvPr id="2" name="图片 5" descr="12"/>
          <p:cNvPicPr>
            <a:picLocks noChangeAspect="1"/>
          </p:cNvPicPr>
          <p:nvPr/>
        </p:nvPicPr>
        <p:blipFill>
          <a:blip r:embed="rId3"/>
          <a:stretch>
            <a:fillRect/>
          </a:stretch>
        </p:blipFill>
        <p:spPr>
          <a:xfrm>
            <a:off x="117475" y="0"/>
            <a:ext cx="12074525" cy="5746115"/>
          </a:xfrm>
          <a:prstGeom prst="rect">
            <a:avLst/>
          </a:prstGeom>
        </p:spPr>
      </p:pic>
      <p:pic>
        <p:nvPicPr>
          <p:cNvPr id="3" name="图片 2" descr="13"/>
          <p:cNvPicPr>
            <a:picLocks noChangeAspect="1"/>
          </p:cNvPicPr>
          <p:nvPr/>
        </p:nvPicPr>
        <p:blipFill>
          <a:blip r:embed="rId4"/>
          <a:stretch>
            <a:fillRect/>
          </a:stretch>
        </p:blipFill>
        <p:spPr>
          <a:xfrm>
            <a:off x="0" y="1056640"/>
            <a:ext cx="12192000" cy="5801360"/>
          </a:xfrm>
          <a:prstGeom prst="rect">
            <a:avLst/>
          </a:prstGeom>
        </p:spPr>
      </p:pic>
      <p:sp>
        <p:nvSpPr>
          <p:cNvPr id="5" name="Rectangle 4"/>
          <p:cNvSpPr/>
          <p:nvPr/>
        </p:nvSpPr>
        <p:spPr>
          <a:xfrm>
            <a:off x="1086130" y="1056640"/>
            <a:ext cx="9052559" cy="4339650"/>
          </a:xfrm>
          <a:prstGeom prst="rect">
            <a:avLst/>
          </a:prstGeom>
          <a:noFill/>
        </p:spPr>
        <p:txBody>
          <a:bodyPr wrap="square" lIns="91440" tIns="45720" rIns="91440" bIns="45720">
            <a:spAutoFit/>
          </a:bodyPr>
          <a:lstStyle/>
          <a:p>
            <a:pPr algn="ctr"/>
            <a:r>
              <a:rPr lang="en-US" sz="13800">
                <a:ln w="0"/>
                <a:solidFill>
                  <a:schemeClr val="accent4">
                    <a:lumMod val="75000"/>
                  </a:schemeClr>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Chúc em học tốt</a:t>
            </a:r>
            <a:endParaRPr lang="en-US" sz="13800" b="0" cap="none" spc="0" dirty="0">
              <a:ln w="0"/>
              <a:solidFill>
                <a:schemeClr val="accent4">
                  <a:lumMod val="75000"/>
                </a:schemeClr>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spTree>
    <p:extLst>
      <p:ext uri="{BB962C8B-B14F-4D97-AF65-F5344CB8AC3E}">
        <p14:creationId xmlns:p14="http://schemas.microsoft.com/office/powerpoint/2010/main" val="31272522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2"/>
          <a:stretch>
            <a:fillRect/>
          </a:stretch>
        </p:blipFill>
        <p:spPr>
          <a:xfrm>
            <a:off x="0" y="2414905"/>
            <a:ext cx="12192000" cy="4443095"/>
          </a:xfrm>
          <a:prstGeom prst="rect">
            <a:avLst/>
          </a:prstGeom>
        </p:spPr>
      </p:pic>
      <p:pic>
        <p:nvPicPr>
          <p:cNvPr id="3"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图片 4" descr="C:\Users\Am'be'r\Desktop\千库网_六一儿童节吹泡泡在泡泡里_元素编号13405839.png千库网_六一儿童节吹泡泡在泡泡里_元素编号13405839"/>
          <p:cNvPicPr>
            <a:picLocks noChangeAspect="1"/>
          </p:cNvPicPr>
          <p:nvPr/>
        </p:nvPicPr>
        <p:blipFill>
          <a:blip r:embed="rId4"/>
          <a:srcRect/>
          <a:stretch>
            <a:fillRect/>
          </a:stretch>
        </p:blipFill>
        <p:spPr>
          <a:xfrm>
            <a:off x="1651635" y="1046480"/>
            <a:ext cx="2930525" cy="4243705"/>
          </a:xfrm>
          <a:prstGeom prst="rect">
            <a:avLst/>
          </a:prstGeom>
        </p:spPr>
      </p:pic>
      <p:pic>
        <p:nvPicPr>
          <p:cNvPr id="5" name="图片 5" descr="C:\Users\Am'be'r\Desktop\千库网_卡通糖果气球边框_元素编号12097208.png千库网_卡通糖果气球边框_元素编号12097208"/>
          <p:cNvPicPr>
            <a:picLocks noChangeAspect="1"/>
          </p:cNvPicPr>
          <p:nvPr/>
        </p:nvPicPr>
        <p:blipFill>
          <a:blip r:embed="rId5"/>
          <a:srcRect/>
          <a:stretch>
            <a:fillRect/>
          </a:stretch>
        </p:blipFill>
        <p:spPr>
          <a:xfrm>
            <a:off x="4582161" y="-236433"/>
            <a:ext cx="6952342" cy="6953256"/>
          </a:xfrm>
          <a:prstGeom prst="rect">
            <a:avLst/>
          </a:prstGeom>
          <a:effectLst>
            <a:outerShdw blurRad="127000" dist="127000" dir="5400000" algn="t" rotWithShape="0">
              <a:prstClr val="black">
                <a:alpha val="40000"/>
              </a:prstClr>
            </a:outerShdw>
          </a:effectLst>
        </p:spPr>
      </p:pic>
      <p:sp>
        <p:nvSpPr>
          <p:cNvPr id="6" name="TextBox 5"/>
          <p:cNvSpPr txBox="1"/>
          <p:nvPr/>
        </p:nvSpPr>
        <p:spPr>
          <a:xfrm>
            <a:off x="5447211" y="1515291"/>
            <a:ext cx="5055326" cy="3631763"/>
          </a:xfrm>
          <a:prstGeom prst="rect">
            <a:avLst/>
          </a:prstGeom>
          <a:noFill/>
        </p:spPr>
        <p:txBody>
          <a:bodyPr wrap="square" rtlCol="0">
            <a:spAutoFit/>
          </a:bodyPr>
          <a:lstStyle/>
          <a:p>
            <a:pPr algn="ctr"/>
            <a:r>
              <a:rPr lang="en-US" sz="11500">
                <a:solidFill>
                  <a:srgbClr val="FF0066"/>
                </a:solidFill>
                <a:effectLst>
                  <a:outerShdw blurRad="38100" dist="38100" dir="2700000" algn="tl">
                    <a:srgbClr val="000000">
                      <a:alpha val="43137"/>
                    </a:srgbClr>
                  </a:outerShdw>
                </a:effectLst>
                <a:latin typeface="UTM Sharnay" panose="02040603050506020204" pitchFamily="18" charset="0"/>
              </a:rPr>
              <a:t>KHỞI ĐỘNG</a:t>
            </a:r>
          </a:p>
        </p:txBody>
      </p:sp>
    </p:spTree>
    <p:extLst>
      <p:ext uri="{BB962C8B-B14F-4D97-AF65-F5344CB8AC3E}">
        <p14:creationId xmlns:p14="http://schemas.microsoft.com/office/powerpoint/2010/main" val="35541890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3"/>
          <a:stretch>
            <a:fillRect/>
          </a:stretch>
        </p:blipFill>
        <p:spPr>
          <a:xfrm>
            <a:off x="0" y="2414905"/>
            <a:ext cx="12192000" cy="4443095"/>
          </a:xfrm>
          <a:prstGeom prst="rect">
            <a:avLst/>
          </a:prstGeom>
        </p:spPr>
      </p:pic>
      <p:pic>
        <p:nvPicPr>
          <p:cNvPr id="3" name="图片 1" descr="12"/>
          <p:cNvPicPr>
            <a:picLocks noChangeAspect="1"/>
          </p:cNvPicPr>
          <p:nvPr/>
        </p:nvPicPr>
        <p:blipFill>
          <a:blip r:embed="rId4"/>
          <a:stretch>
            <a:fillRect/>
          </a:stretch>
        </p:blipFill>
        <p:spPr>
          <a:xfrm>
            <a:off x="117475" y="0"/>
            <a:ext cx="12074525" cy="5746115"/>
          </a:xfrm>
          <a:prstGeom prst="rect">
            <a:avLst/>
          </a:prstGeom>
        </p:spPr>
      </p:pic>
      <p:sp>
        <p:nvSpPr>
          <p:cNvPr id="7" name="Rectangle 6"/>
          <p:cNvSpPr/>
          <p:nvPr/>
        </p:nvSpPr>
        <p:spPr>
          <a:xfrm>
            <a:off x="1347387" y="233676"/>
            <a:ext cx="9052559" cy="1200329"/>
          </a:xfrm>
          <a:prstGeom prst="rect">
            <a:avLst/>
          </a:prstGeom>
          <a:noFill/>
        </p:spPr>
        <p:txBody>
          <a:bodyPr wrap="square" lIns="91440" tIns="45720" rIns="91440" bIns="45720">
            <a:spAutoFit/>
          </a:bodyPr>
          <a:lstStyle/>
          <a:p>
            <a:pPr algn="ctr"/>
            <a:r>
              <a:rPr lang="en-US" sz="720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Ai nhanh – Ai đúng?</a:t>
            </a:r>
            <a:endParaRPr lang="en-US" sz="7200" b="0" cap="none" spc="0" dirty="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grpSp>
        <p:nvGrpSpPr>
          <p:cNvPr id="8" name="Group 7">
            <a:extLst>
              <a:ext uri="{FF2B5EF4-FFF2-40B4-BE49-F238E27FC236}">
                <a16:creationId xmlns:a16="http://schemas.microsoft.com/office/drawing/2014/main" id="{15937716-3B24-422C-0D61-5E04F1E8409A}"/>
              </a:ext>
            </a:extLst>
          </p:cNvPr>
          <p:cNvGrpSpPr/>
          <p:nvPr/>
        </p:nvGrpSpPr>
        <p:grpSpPr>
          <a:xfrm>
            <a:off x="832985" y="1802431"/>
            <a:ext cx="8701459" cy="1431945"/>
            <a:chOff x="218518" y="163890"/>
            <a:chExt cx="8701459" cy="1566586"/>
          </a:xfrm>
        </p:grpSpPr>
        <p:sp>
          <p:nvSpPr>
            <p:cNvPr id="9"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E056F-79BC-6CB5-B10E-DC5C9691C24B}"/>
                </a:ext>
              </a:extLst>
            </p:cNvPr>
            <p:cNvSpPr txBox="1"/>
            <p:nvPr/>
          </p:nvSpPr>
          <p:spPr>
            <a:xfrm>
              <a:off x="1641372" y="335674"/>
              <a:ext cx="7059698" cy="1378851"/>
            </a:xfrm>
            <a:prstGeom prst="rect">
              <a:avLst/>
            </a:prstGeom>
            <a:noFill/>
          </p:spPr>
          <p:txBody>
            <a:bodyPr wrap="square" rtlCol="0">
              <a:spAutoFit/>
            </a:bodyPr>
            <a:lstStyle/>
            <a:p>
              <a:pPr algn="ctr">
                <a:lnSpc>
                  <a:spcPct val="115000"/>
                </a:lnSpc>
              </a:pPr>
              <a:r>
                <a:rPr lang="nl-NL" sz="6600" b="1">
                  <a:solidFill>
                    <a:srgbClr val="C00000"/>
                  </a:solidFill>
                  <a:latin typeface="UTM Avo" panose="02040603050506020204" pitchFamily="18" charset="0"/>
                  <a:ea typeface="Times New Roman" panose="02020603050405020304" pitchFamily="18" charset="0"/>
                </a:rPr>
                <a:t>500 – 150 = ?</a:t>
              </a:r>
              <a:endParaRPr lang="en-US" sz="6600" b="1">
                <a:solidFill>
                  <a:srgbClr val="C00000"/>
                </a:solidFill>
                <a:effectLst/>
                <a:latin typeface="UTM Avo" panose="020406030505060202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2"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latin typeface="UTM Guanine" panose="02040603050506020204" pitchFamily="18" charset="0"/>
                  </a:rPr>
                  <a:t>1</a:t>
                </a:r>
                <a:endParaRPr sz="4000" b="1">
                  <a:latin typeface="UTM Guanine" panose="02040603050506020204" pitchFamily="18" charset="0"/>
                </a:endParaRPr>
              </a:p>
            </p:txBody>
          </p:sp>
          <p:sp>
            <p:nvSpPr>
              <p:cNvPr id="16"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roup 52">
            <a:extLst>
              <a:ext uri="{FF2B5EF4-FFF2-40B4-BE49-F238E27FC236}">
                <a16:creationId xmlns:a16="http://schemas.microsoft.com/office/drawing/2014/main" id="{ECBDC4F6-6A28-38E2-0C66-F486D1C0B922}"/>
              </a:ext>
            </a:extLst>
          </p:cNvPr>
          <p:cNvGrpSpPr/>
          <p:nvPr/>
        </p:nvGrpSpPr>
        <p:grpSpPr>
          <a:xfrm>
            <a:off x="3022416" y="3918086"/>
            <a:ext cx="4877991" cy="1128774"/>
            <a:chOff x="129540" y="24240"/>
            <a:chExt cx="11932920" cy="1814557"/>
          </a:xfrm>
        </p:grpSpPr>
        <p:sp>
          <p:nvSpPr>
            <p:cNvPr id="5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8D3BDB24-8F07-BAD7-7E80-C5E2DC22367B}"/>
                </a:ext>
              </a:extLst>
            </p:cNvPr>
            <p:cNvSpPr txBox="1"/>
            <p:nvPr/>
          </p:nvSpPr>
          <p:spPr>
            <a:xfrm>
              <a:off x="183113" y="24240"/>
              <a:ext cx="11221897" cy="178115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600" b="1">
                  <a:ln w="0"/>
                  <a:solidFill>
                    <a:srgbClr val="002060"/>
                  </a:solidFill>
                  <a:effectLst>
                    <a:outerShdw blurRad="38100" dist="19050" dir="2700000" algn="tl" rotWithShape="0">
                      <a:schemeClr val="dk1">
                        <a:alpha val="40000"/>
                      </a:schemeClr>
                    </a:outerShdw>
                  </a:effectLst>
                  <a:latin typeface="UTM Avo" panose="02040603050506020204" pitchFamily="18" charset="0"/>
                </a:rPr>
                <a:t>350</a:t>
              </a:r>
              <a:endParaRPr kumimoji="0" lang="en-US" altLang="en-US" sz="6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ndParaRPr>
            </a:p>
          </p:txBody>
        </p:sp>
      </p:grpSp>
    </p:spTree>
    <p:extLst>
      <p:ext uri="{BB962C8B-B14F-4D97-AF65-F5344CB8AC3E}">
        <p14:creationId xmlns:p14="http://schemas.microsoft.com/office/powerpoint/2010/main" val="42453939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250" autoRev="1" fill="hold">
                                          <p:stCondLst>
                                            <p:cond delay="0"/>
                                          </p:stCondLst>
                                        </p:cTn>
                                        <p:tgtEl>
                                          <p:spTgt spid="7"/>
                                        </p:tgtEl>
                                        <p:attrNameLst>
                                          <p:attrName>ppt_w</p:attrName>
                                        </p:attrNameLst>
                                      </p:cBhvr>
                                    </p:anim>
                                    <p:anim by="(#ppt_w*0.50)" calcmode="lin" valueType="num">
                                      <p:cBhvr>
                                        <p:cTn id="8" dur="250" decel="50000" autoRev="1" fill="hold">
                                          <p:stCondLst>
                                            <p:cond delay="0"/>
                                          </p:stCondLst>
                                        </p:cTn>
                                        <p:tgtEl>
                                          <p:spTgt spid="7"/>
                                        </p:tgtEl>
                                        <p:attrNameLst>
                                          <p:attrName>ppt_x</p:attrName>
                                        </p:attrNameLst>
                                      </p:cBhvr>
                                    </p:anim>
                                    <p:anim from="(-#ppt_h/2)" to="(#ppt_y)" calcmode="lin" valueType="num">
                                      <p:cBhvr>
                                        <p:cTn id="9" dur="500" fill="hold">
                                          <p:stCondLst>
                                            <p:cond delay="0"/>
                                          </p:stCondLst>
                                        </p:cTn>
                                        <p:tgtEl>
                                          <p:spTgt spid="7"/>
                                        </p:tgtEl>
                                        <p:attrNameLst>
                                          <p:attrName>ppt_y</p:attrName>
                                        </p:attrNameLst>
                                      </p:cBhvr>
                                    </p:anim>
                                    <p:animRot by="21600000">
                                      <p:cBhvr>
                                        <p:cTn id="10" dur="500" fill="hold">
                                          <p:stCondLst>
                                            <p:cond delay="0"/>
                                          </p:stCondLst>
                                        </p:cTn>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fltVal val="0"/>
                                          </p:val>
                                        </p:tav>
                                        <p:tav tm="100000">
                                          <p:val>
                                            <p:strVal val="#ppt_w"/>
                                          </p:val>
                                        </p:tav>
                                      </p:tavLst>
                                    </p:anim>
                                    <p:anim calcmode="lin" valueType="num">
                                      <p:cBhvr>
                                        <p:cTn id="19" dur="500" fill="hold"/>
                                        <p:tgtEl>
                                          <p:spTgt spid="53"/>
                                        </p:tgtEl>
                                        <p:attrNameLst>
                                          <p:attrName>ppt_h</p:attrName>
                                        </p:attrNameLst>
                                      </p:cBhvr>
                                      <p:tavLst>
                                        <p:tav tm="0">
                                          <p:val>
                                            <p:fltVal val="0"/>
                                          </p:val>
                                        </p:tav>
                                        <p:tav tm="100000">
                                          <p:val>
                                            <p:strVal val="#ppt_h"/>
                                          </p:val>
                                        </p:tav>
                                      </p:tavLst>
                                    </p:anim>
                                    <p:animEffect transition="in" filter="fade">
                                      <p:cBhvr>
                                        <p:cTn id="20" dur="500"/>
                                        <p:tgtEl>
                                          <p:spTgt spid="53"/>
                                        </p:tgtEl>
                                      </p:cBhvr>
                                    </p:animEffect>
                                  </p:childTnLst>
                                  <p:subTnLst>
                                    <p:audio>
                                      <p:cMediaNode>
                                        <p:cTn display="0" masterRel="sameClick">
                                          <p:stCondLst>
                                            <p:cond evt="begin" delay="0">
                                              <p:tn val="16"/>
                                            </p:cond>
                                          </p:stCondLst>
                                          <p:endCondLst>
                                            <p:cond evt="onStopAudio" delay="0">
                                              <p:tgtEl>
                                                <p:sldTgt/>
                                              </p:tgtEl>
                                            </p:cond>
                                          </p:endCondLst>
                                        </p:cTn>
                                        <p:tgtEl>
                                          <p:sndTgt r:embed="rId2" name="Chuong dung 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3"/>
          <a:stretch>
            <a:fillRect/>
          </a:stretch>
        </p:blipFill>
        <p:spPr>
          <a:xfrm>
            <a:off x="0" y="2414905"/>
            <a:ext cx="12192000" cy="4443095"/>
          </a:xfrm>
          <a:prstGeom prst="rect">
            <a:avLst/>
          </a:prstGeom>
        </p:spPr>
      </p:pic>
      <p:pic>
        <p:nvPicPr>
          <p:cNvPr id="3" name="图片 1" descr="12"/>
          <p:cNvPicPr>
            <a:picLocks noChangeAspect="1"/>
          </p:cNvPicPr>
          <p:nvPr/>
        </p:nvPicPr>
        <p:blipFill>
          <a:blip r:embed="rId4"/>
          <a:stretch>
            <a:fillRect/>
          </a:stretch>
        </p:blipFill>
        <p:spPr>
          <a:xfrm>
            <a:off x="117475" y="0"/>
            <a:ext cx="12074525" cy="5746115"/>
          </a:xfrm>
          <a:prstGeom prst="rect">
            <a:avLst/>
          </a:prstGeom>
        </p:spPr>
      </p:pic>
      <p:sp>
        <p:nvSpPr>
          <p:cNvPr id="7" name="Rectangle 6"/>
          <p:cNvSpPr/>
          <p:nvPr/>
        </p:nvSpPr>
        <p:spPr>
          <a:xfrm>
            <a:off x="1347387" y="233676"/>
            <a:ext cx="9052559" cy="1200329"/>
          </a:xfrm>
          <a:prstGeom prst="rect">
            <a:avLst/>
          </a:prstGeom>
          <a:noFill/>
        </p:spPr>
        <p:txBody>
          <a:bodyPr wrap="square" lIns="91440" tIns="45720" rIns="91440" bIns="45720">
            <a:spAutoFit/>
          </a:bodyPr>
          <a:lstStyle/>
          <a:p>
            <a:pPr algn="ctr"/>
            <a:r>
              <a:rPr lang="en-US" sz="720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Ai nhanh – Ai đúng?</a:t>
            </a:r>
            <a:endParaRPr lang="en-US" sz="7200" b="0" cap="none" spc="0" dirty="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grpSp>
        <p:nvGrpSpPr>
          <p:cNvPr id="8" name="Group 7">
            <a:extLst>
              <a:ext uri="{FF2B5EF4-FFF2-40B4-BE49-F238E27FC236}">
                <a16:creationId xmlns:a16="http://schemas.microsoft.com/office/drawing/2014/main" id="{15937716-3B24-422C-0D61-5E04F1E8409A}"/>
              </a:ext>
            </a:extLst>
          </p:cNvPr>
          <p:cNvGrpSpPr/>
          <p:nvPr/>
        </p:nvGrpSpPr>
        <p:grpSpPr>
          <a:xfrm>
            <a:off x="832985" y="1802431"/>
            <a:ext cx="8701459" cy="1431945"/>
            <a:chOff x="218518" y="163890"/>
            <a:chExt cx="8701459" cy="1566586"/>
          </a:xfrm>
        </p:grpSpPr>
        <p:sp>
          <p:nvSpPr>
            <p:cNvPr id="9"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E056F-79BC-6CB5-B10E-DC5C9691C24B}"/>
                </a:ext>
              </a:extLst>
            </p:cNvPr>
            <p:cNvSpPr txBox="1"/>
            <p:nvPr/>
          </p:nvSpPr>
          <p:spPr>
            <a:xfrm>
              <a:off x="1641372" y="335674"/>
              <a:ext cx="7059698" cy="1378851"/>
            </a:xfrm>
            <a:prstGeom prst="rect">
              <a:avLst/>
            </a:prstGeom>
            <a:noFill/>
          </p:spPr>
          <p:txBody>
            <a:bodyPr wrap="square" rtlCol="0">
              <a:spAutoFit/>
            </a:bodyPr>
            <a:lstStyle/>
            <a:p>
              <a:pPr algn="ctr">
                <a:lnSpc>
                  <a:spcPct val="115000"/>
                </a:lnSpc>
              </a:pPr>
              <a:r>
                <a:rPr lang="nl-NL" sz="6600" b="1">
                  <a:solidFill>
                    <a:srgbClr val="C00000"/>
                  </a:solidFill>
                  <a:latin typeface="UTM Avo" panose="02040603050506020204" pitchFamily="18" charset="0"/>
                  <a:ea typeface="Times New Roman" panose="02020603050405020304" pitchFamily="18" charset="0"/>
                </a:rPr>
                <a:t>842 – 402 = ?</a:t>
              </a:r>
              <a:endParaRPr lang="en-US" sz="6600" b="1">
                <a:solidFill>
                  <a:srgbClr val="C00000"/>
                </a:solidFill>
                <a:effectLst/>
                <a:latin typeface="UTM Avo" panose="020406030505060202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2"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latin typeface="UTM Guanine" panose="02040603050506020204" pitchFamily="18" charset="0"/>
                  </a:rPr>
                  <a:t>2</a:t>
                </a:r>
                <a:endParaRPr sz="4000" b="1">
                  <a:latin typeface="UTM Guanine" panose="02040603050506020204" pitchFamily="18" charset="0"/>
                </a:endParaRPr>
              </a:p>
            </p:txBody>
          </p:sp>
          <p:sp>
            <p:nvSpPr>
              <p:cNvPr id="16"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roup 52">
            <a:extLst>
              <a:ext uri="{FF2B5EF4-FFF2-40B4-BE49-F238E27FC236}">
                <a16:creationId xmlns:a16="http://schemas.microsoft.com/office/drawing/2014/main" id="{ECBDC4F6-6A28-38E2-0C66-F486D1C0B922}"/>
              </a:ext>
            </a:extLst>
          </p:cNvPr>
          <p:cNvGrpSpPr/>
          <p:nvPr/>
        </p:nvGrpSpPr>
        <p:grpSpPr>
          <a:xfrm>
            <a:off x="3022416" y="3918086"/>
            <a:ext cx="4877991" cy="1128774"/>
            <a:chOff x="129540" y="24240"/>
            <a:chExt cx="11932920" cy="1814557"/>
          </a:xfrm>
        </p:grpSpPr>
        <p:sp>
          <p:nvSpPr>
            <p:cNvPr id="5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8D3BDB24-8F07-BAD7-7E80-C5E2DC22367B}"/>
                </a:ext>
              </a:extLst>
            </p:cNvPr>
            <p:cNvSpPr txBox="1"/>
            <p:nvPr/>
          </p:nvSpPr>
          <p:spPr>
            <a:xfrm>
              <a:off x="183113" y="24240"/>
              <a:ext cx="11221897" cy="178115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600" b="1" noProof="0">
                  <a:ln w="0"/>
                  <a:solidFill>
                    <a:srgbClr val="002060"/>
                  </a:solidFill>
                  <a:effectLst>
                    <a:outerShdw blurRad="38100" dist="19050" dir="2700000" algn="tl" rotWithShape="0">
                      <a:schemeClr val="dk1">
                        <a:alpha val="40000"/>
                      </a:schemeClr>
                    </a:outerShdw>
                  </a:effectLst>
                  <a:latin typeface="UTM Avo" panose="02040603050506020204" pitchFamily="18" charset="0"/>
                </a:rPr>
                <a:t>440</a:t>
              </a:r>
              <a:endParaRPr kumimoji="0" lang="en-US" altLang="en-US" sz="6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ndParaRPr>
            </a:p>
          </p:txBody>
        </p:sp>
      </p:grpSp>
    </p:spTree>
    <p:extLst>
      <p:ext uri="{BB962C8B-B14F-4D97-AF65-F5344CB8AC3E}">
        <p14:creationId xmlns:p14="http://schemas.microsoft.com/office/powerpoint/2010/main" val="14840909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250" autoRev="1" fill="hold">
                                          <p:stCondLst>
                                            <p:cond delay="0"/>
                                          </p:stCondLst>
                                        </p:cTn>
                                        <p:tgtEl>
                                          <p:spTgt spid="7"/>
                                        </p:tgtEl>
                                        <p:attrNameLst>
                                          <p:attrName>ppt_w</p:attrName>
                                        </p:attrNameLst>
                                      </p:cBhvr>
                                    </p:anim>
                                    <p:anim by="(#ppt_w*0.50)" calcmode="lin" valueType="num">
                                      <p:cBhvr>
                                        <p:cTn id="8" dur="250" decel="50000" autoRev="1" fill="hold">
                                          <p:stCondLst>
                                            <p:cond delay="0"/>
                                          </p:stCondLst>
                                        </p:cTn>
                                        <p:tgtEl>
                                          <p:spTgt spid="7"/>
                                        </p:tgtEl>
                                        <p:attrNameLst>
                                          <p:attrName>ppt_x</p:attrName>
                                        </p:attrNameLst>
                                      </p:cBhvr>
                                    </p:anim>
                                    <p:anim from="(-#ppt_h/2)" to="(#ppt_y)" calcmode="lin" valueType="num">
                                      <p:cBhvr>
                                        <p:cTn id="9" dur="500" fill="hold">
                                          <p:stCondLst>
                                            <p:cond delay="0"/>
                                          </p:stCondLst>
                                        </p:cTn>
                                        <p:tgtEl>
                                          <p:spTgt spid="7"/>
                                        </p:tgtEl>
                                        <p:attrNameLst>
                                          <p:attrName>ppt_y</p:attrName>
                                        </p:attrNameLst>
                                      </p:cBhvr>
                                    </p:anim>
                                    <p:animRot by="21600000">
                                      <p:cBhvr>
                                        <p:cTn id="10" dur="500" fill="hold">
                                          <p:stCondLst>
                                            <p:cond delay="0"/>
                                          </p:stCondLst>
                                        </p:cTn>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fltVal val="0"/>
                                          </p:val>
                                        </p:tav>
                                        <p:tav tm="100000">
                                          <p:val>
                                            <p:strVal val="#ppt_w"/>
                                          </p:val>
                                        </p:tav>
                                      </p:tavLst>
                                    </p:anim>
                                    <p:anim calcmode="lin" valueType="num">
                                      <p:cBhvr>
                                        <p:cTn id="19" dur="500" fill="hold"/>
                                        <p:tgtEl>
                                          <p:spTgt spid="53"/>
                                        </p:tgtEl>
                                        <p:attrNameLst>
                                          <p:attrName>ppt_h</p:attrName>
                                        </p:attrNameLst>
                                      </p:cBhvr>
                                      <p:tavLst>
                                        <p:tav tm="0">
                                          <p:val>
                                            <p:fltVal val="0"/>
                                          </p:val>
                                        </p:tav>
                                        <p:tav tm="100000">
                                          <p:val>
                                            <p:strVal val="#ppt_h"/>
                                          </p:val>
                                        </p:tav>
                                      </p:tavLst>
                                    </p:anim>
                                    <p:animEffect transition="in" filter="fade">
                                      <p:cBhvr>
                                        <p:cTn id="20" dur="500"/>
                                        <p:tgtEl>
                                          <p:spTgt spid="53"/>
                                        </p:tgtEl>
                                      </p:cBhvr>
                                    </p:animEffect>
                                  </p:childTnLst>
                                  <p:subTnLst>
                                    <p:audio>
                                      <p:cMediaNode>
                                        <p:cTn display="0" masterRel="sameClick">
                                          <p:stCondLst>
                                            <p:cond evt="begin" delay="0">
                                              <p:tn val="16"/>
                                            </p:cond>
                                          </p:stCondLst>
                                          <p:endCondLst>
                                            <p:cond evt="onStopAudio" delay="0">
                                              <p:tgtEl>
                                                <p:sldTgt/>
                                              </p:tgtEl>
                                            </p:cond>
                                          </p:endCondLst>
                                        </p:cTn>
                                        <p:tgtEl>
                                          <p:sndTgt r:embed="rId2" name="Chuong dung 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13"/>
          <p:cNvPicPr>
            <a:picLocks noChangeAspect="1"/>
          </p:cNvPicPr>
          <p:nvPr/>
        </p:nvPicPr>
        <p:blipFill>
          <a:blip r:embed="rId3"/>
          <a:stretch>
            <a:fillRect/>
          </a:stretch>
        </p:blipFill>
        <p:spPr>
          <a:xfrm>
            <a:off x="0" y="2414905"/>
            <a:ext cx="12192000" cy="4443095"/>
          </a:xfrm>
          <a:prstGeom prst="rect">
            <a:avLst/>
          </a:prstGeom>
        </p:spPr>
      </p:pic>
      <p:pic>
        <p:nvPicPr>
          <p:cNvPr id="3" name="图片 1" descr="12"/>
          <p:cNvPicPr>
            <a:picLocks noChangeAspect="1"/>
          </p:cNvPicPr>
          <p:nvPr/>
        </p:nvPicPr>
        <p:blipFill>
          <a:blip r:embed="rId4"/>
          <a:stretch>
            <a:fillRect/>
          </a:stretch>
        </p:blipFill>
        <p:spPr>
          <a:xfrm>
            <a:off x="117475" y="0"/>
            <a:ext cx="12074525" cy="5746115"/>
          </a:xfrm>
          <a:prstGeom prst="rect">
            <a:avLst/>
          </a:prstGeom>
        </p:spPr>
      </p:pic>
      <p:sp>
        <p:nvSpPr>
          <p:cNvPr id="7" name="Rectangle 6"/>
          <p:cNvSpPr/>
          <p:nvPr/>
        </p:nvSpPr>
        <p:spPr>
          <a:xfrm>
            <a:off x="1347387" y="233676"/>
            <a:ext cx="9052559" cy="1200329"/>
          </a:xfrm>
          <a:prstGeom prst="rect">
            <a:avLst/>
          </a:prstGeom>
          <a:noFill/>
        </p:spPr>
        <p:txBody>
          <a:bodyPr wrap="square" lIns="91440" tIns="45720" rIns="91440" bIns="45720">
            <a:spAutoFit/>
          </a:bodyPr>
          <a:lstStyle/>
          <a:p>
            <a:pPr algn="ctr"/>
            <a:r>
              <a:rPr lang="en-US" sz="720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rPr>
              <a:t>Ai nhanh – Ai đúng?</a:t>
            </a:r>
            <a:endParaRPr lang="en-US" sz="7200" b="0" cap="none" spc="0" dirty="0">
              <a:ln w="0"/>
              <a:solidFill>
                <a:srgbClr val="9900FF"/>
              </a:solidFill>
              <a:effectLst>
                <a:outerShdw blurRad="38100" dist="38100" dir="2700000" algn="tl">
                  <a:srgbClr val="000000">
                    <a:alpha val="43137"/>
                  </a:srgbClr>
                </a:outerShdw>
                <a:reflection blurRad="6350" stA="53000" endA="300" endPos="35500" dir="5400000" sy="-90000" algn="bl" rotWithShape="0"/>
              </a:effectLst>
              <a:latin typeface="UTM Cancel" panose="02040603050506020204" pitchFamily="18" charset="0"/>
            </a:endParaRPr>
          </a:p>
        </p:txBody>
      </p:sp>
      <p:grpSp>
        <p:nvGrpSpPr>
          <p:cNvPr id="8" name="Group 7">
            <a:extLst>
              <a:ext uri="{FF2B5EF4-FFF2-40B4-BE49-F238E27FC236}">
                <a16:creationId xmlns:a16="http://schemas.microsoft.com/office/drawing/2014/main" id="{15937716-3B24-422C-0D61-5E04F1E8409A}"/>
              </a:ext>
            </a:extLst>
          </p:cNvPr>
          <p:cNvGrpSpPr/>
          <p:nvPr/>
        </p:nvGrpSpPr>
        <p:grpSpPr>
          <a:xfrm>
            <a:off x="832985" y="1802431"/>
            <a:ext cx="8701459" cy="1431945"/>
            <a:chOff x="218518" y="163890"/>
            <a:chExt cx="8701459" cy="1566586"/>
          </a:xfrm>
        </p:grpSpPr>
        <p:sp>
          <p:nvSpPr>
            <p:cNvPr id="9"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solidFill>
              <a:srgbClr val="FF99FF"/>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EE056F-79BC-6CB5-B10E-DC5C9691C24B}"/>
                </a:ext>
              </a:extLst>
            </p:cNvPr>
            <p:cNvSpPr txBox="1"/>
            <p:nvPr/>
          </p:nvSpPr>
          <p:spPr>
            <a:xfrm>
              <a:off x="1641372" y="335674"/>
              <a:ext cx="7059698" cy="1378851"/>
            </a:xfrm>
            <a:prstGeom prst="rect">
              <a:avLst/>
            </a:prstGeom>
            <a:noFill/>
          </p:spPr>
          <p:txBody>
            <a:bodyPr wrap="square" rtlCol="0">
              <a:spAutoFit/>
            </a:bodyPr>
            <a:lstStyle/>
            <a:p>
              <a:pPr algn="ctr">
                <a:lnSpc>
                  <a:spcPct val="115000"/>
                </a:lnSpc>
              </a:pPr>
              <a:r>
                <a:rPr lang="nl-NL" sz="6600" b="1">
                  <a:solidFill>
                    <a:srgbClr val="C00000"/>
                  </a:solidFill>
                  <a:latin typeface="UTM Avo" panose="02040603050506020204" pitchFamily="18" charset="0"/>
                  <a:ea typeface="Times New Roman" panose="02020603050405020304" pitchFamily="18" charset="0"/>
                </a:rPr>
                <a:t>600 – 200 = ?</a:t>
              </a:r>
              <a:endParaRPr lang="en-US" sz="6600" b="1">
                <a:solidFill>
                  <a:srgbClr val="C00000"/>
                </a:solidFill>
                <a:effectLst/>
                <a:latin typeface="UTM Avo" panose="02040603050506020204" pitchFamily="18" charset="0"/>
                <a:ea typeface="Times New Roman" panose="02020603050405020304" pitchFamily="18" charset="0"/>
              </a:endParaRPr>
            </a:p>
          </p:txBody>
        </p:sp>
        <p:grpSp>
          <p:nvGrpSpPr>
            <p:cNvPr id="11" name="Group 10">
              <a:extLst>
                <a:ext uri="{FF2B5EF4-FFF2-40B4-BE49-F238E27FC236}">
                  <a16:creationId xmlns:a16="http://schemas.microsoft.com/office/drawing/2014/main" id="{C8342E6C-24E9-D896-E1D3-E75171844659}"/>
                </a:ext>
              </a:extLst>
            </p:cNvPr>
            <p:cNvGrpSpPr/>
            <p:nvPr/>
          </p:nvGrpSpPr>
          <p:grpSpPr>
            <a:xfrm>
              <a:off x="218518" y="163890"/>
              <a:ext cx="1374069" cy="1211755"/>
              <a:chOff x="311152" y="716818"/>
              <a:chExt cx="767840" cy="777895"/>
            </a:xfrm>
          </p:grpSpPr>
          <p:sp>
            <p:nvSpPr>
              <p:cNvPr id="12"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68;p49">
                <a:extLst>
                  <a:ext uri="{FF2B5EF4-FFF2-40B4-BE49-F238E27FC236}">
                    <a16:creationId xmlns:a16="http://schemas.microsoft.com/office/drawing/2014/main" id="{5B1BB1C7-7151-E435-79E6-5C416DE2CA0B}"/>
                  </a:ext>
                </a:extLst>
              </p:cNvPr>
              <p:cNvSpPr/>
              <p:nvPr/>
            </p:nvSpPr>
            <p:spPr>
              <a:xfrm>
                <a:off x="342584" y="716818"/>
                <a:ext cx="672057" cy="72683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latin typeface="UTM Guanine" panose="02040603050506020204" pitchFamily="18" charset="0"/>
                  </a:rPr>
                  <a:t>3</a:t>
                </a:r>
                <a:endParaRPr sz="4000" b="1">
                  <a:latin typeface="UTM Guanine" panose="02040603050506020204" pitchFamily="18" charset="0"/>
                </a:endParaRPr>
              </a:p>
            </p:txBody>
          </p:sp>
          <p:sp>
            <p:nvSpPr>
              <p:cNvPr id="16"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 name="Group 52">
            <a:extLst>
              <a:ext uri="{FF2B5EF4-FFF2-40B4-BE49-F238E27FC236}">
                <a16:creationId xmlns:a16="http://schemas.microsoft.com/office/drawing/2014/main" id="{ECBDC4F6-6A28-38E2-0C66-F486D1C0B922}"/>
              </a:ext>
            </a:extLst>
          </p:cNvPr>
          <p:cNvGrpSpPr/>
          <p:nvPr/>
        </p:nvGrpSpPr>
        <p:grpSpPr>
          <a:xfrm>
            <a:off x="3022416" y="3918086"/>
            <a:ext cx="4877991" cy="1128774"/>
            <a:chOff x="129540" y="24240"/>
            <a:chExt cx="11932920" cy="1814557"/>
          </a:xfrm>
        </p:grpSpPr>
        <p:sp>
          <p:nvSpPr>
            <p:cNvPr id="5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5500" i="0" u="none" strike="noStrike" kern="1200" cap="none" spc="0" normalizeH="0" baseline="0" noProof="0">
                <a:ln>
                  <a:noFill/>
                </a:ln>
                <a:solidFill>
                  <a:srgbClr val="43671B"/>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8D3BDB24-8F07-BAD7-7E80-C5E2DC22367B}"/>
                </a:ext>
              </a:extLst>
            </p:cNvPr>
            <p:cNvSpPr txBox="1"/>
            <p:nvPr/>
          </p:nvSpPr>
          <p:spPr>
            <a:xfrm>
              <a:off x="183113" y="24240"/>
              <a:ext cx="11221897" cy="1781155"/>
            </a:xfrm>
            <a:prstGeom prst="rect">
              <a:avLst/>
            </a:prstGeom>
            <a:noFill/>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lang="en-US" altLang="en-US" sz="6600" b="1" noProof="0">
                  <a:ln w="0"/>
                  <a:solidFill>
                    <a:srgbClr val="002060"/>
                  </a:solidFill>
                  <a:effectLst>
                    <a:outerShdw blurRad="38100" dist="19050" dir="2700000" algn="tl" rotWithShape="0">
                      <a:schemeClr val="dk1">
                        <a:alpha val="40000"/>
                      </a:schemeClr>
                    </a:outerShdw>
                  </a:effectLst>
                  <a:latin typeface="UTM Avo" panose="02040603050506020204" pitchFamily="18" charset="0"/>
                </a:rPr>
                <a:t>400</a:t>
              </a:r>
              <a:endParaRPr kumimoji="0" lang="en-US" altLang="en-US" sz="6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UTM Avo" panose="02040603050506020204" pitchFamily="18" charset="0"/>
              </a:endParaRPr>
            </a:p>
          </p:txBody>
        </p:sp>
      </p:grpSp>
    </p:spTree>
    <p:extLst>
      <p:ext uri="{BB962C8B-B14F-4D97-AF65-F5344CB8AC3E}">
        <p14:creationId xmlns:p14="http://schemas.microsoft.com/office/powerpoint/2010/main" val="425393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250" autoRev="1" fill="hold">
                                          <p:stCondLst>
                                            <p:cond delay="0"/>
                                          </p:stCondLst>
                                        </p:cTn>
                                        <p:tgtEl>
                                          <p:spTgt spid="7"/>
                                        </p:tgtEl>
                                        <p:attrNameLst>
                                          <p:attrName>ppt_w</p:attrName>
                                        </p:attrNameLst>
                                      </p:cBhvr>
                                    </p:anim>
                                    <p:anim by="(#ppt_w*0.50)" calcmode="lin" valueType="num">
                                      <p:cBhvr>
                                        <p:cTn id="8" dur="250" decel="50000" autoRev="1" fill="hold">
                                          <p:stCondLst>
                                            <p:cond delay="0"/>
                                          </p:stCondLst>
                                        </p:cTn>
                                        <p:tgtEl>
                                          <p:spTgt spid="7"/>
                                        </p:tgtEl>
                                        <p:attrNameLst>
                                          <p:attrName>ppt_x</p:attrName>
                                        </p:attrNameLst>
                                      </p:cBhvr>
                                    </p:anim>
                                    <p:anim from="(-#ppt_h/2)" to="(#ppt_y)" calcmode="lin" valueType="num">
                                      <p:cBhvr>
                                        <p:cTn id="9" dur="500" fill="hold">
                                          <p:stCondLst>
                                            <p:cond delay="0"/>
                                          </p:stCondLst>
                                        </p:cTn>
                                        <p:tgtEl>
                                          <p:spTgt spid="7"/>
                                        </p:tgtEl>
                                        <p:attrNameLst>
                                          <p:attrName>ppt_y</p:attrName>
                                        </p:attrNameLst>
                                      </p:cBhvr>
                                    </p:anim>
                                    <p:animRot by="21600000">
                                      <p:cBhvr>
                                        <p:cTn id="10" dur="500" fill="hold">
                                          <p:stCondLst>
                                            <p:cond delay="0"/>
                                          </p:stCondLst>
                                        </p:cTn>
                                        <p:tgtEl>
                                          <p:spTgt spid="7"/>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fltVal val="0"/>
                                          </p:val>
                                        </p:tav>
                                        <p:tav tm="100000">
                                          <p:val>
                                            <p:strVal val="#ppt_w"/>
                                          </p:val>
                                        </p:tav>
                                      </p:tavLst>
                                    </p:anim>
                                    <p:anim calcmode="lin" valueType="num">
                                      <p:cBhvr>
                                        <p:cTn id="19" dur="500" fill="hold"/>
                                        <p:tgtEl>
                                          <p:spTgt spid="53"/>
                                        </p:tgtEl>
                                        <p:attrNameLst>
                                          <p:attrName>ppt_h</p:attrName>
                                        </p:attrNameLst>
                                      </p:cBhvr>
                                      <p:tavLst>
                                        <p:tav tm="0">
                                          <p:val>
                                            <p:fltVal val="0"/>
                                          </p:val>
                                        </p:tav>
                                        <p:tav tm="100000">
                                          <p:val>
                                            <p:strVal val="#ppt_h"/>
                                          </p:val>
                                        </p:tav>
                                      </p:tavLst>
                                    </p:anim>
                                    <p:animEffect transition="in" filter="fade">
                                      <p:cBhvr>
                                        <p:cTn id="20" dur="500"/>
                                        <p:tgtEl>
                                          <p:spTgt spid="53"/>
                                        </p:tgtEl>
                                      </p:cBhvr>
                                    </p:animEffect>
                                  </p:childTnLst>
                                  <p:subTnLst>
                                    <p:audio>
                                      <p:cMediaNode>
                                        <p:cTn display="0" masterRel="sameClick">
                                          <p:stCondLst>
                                            <p:cond evt="begin" delay="0">
                                              <p:tn val="16"/>
                                            </p:cond>
                                          </p:stCondLst>
                                          <p:endCondLst>
                                            <p:cond evt="onStopAudio" delay="0">
                                              <p:tgtEl>
                                                <p:sldTgt/>
                                              </p:tgtEl>
                                            </p:cond>
                                          </p:endCondLst>
                                        </p:cTn>
                                        <p:tgtEl>
                                          <p:sndTgt r:embed="rId2" name="Chuong dung 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2"/>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3"/>
          <a:stretch>
            <a:fillRect/>
          </a:stretch>
        </p:blipFill>
        <p:spPr>
          <a:xfrm>
            <a:off x="0" y="1056640"/>
            <a:ext cx="12192000" cy="5801360"/>
          </a:xfrm>
          <a:prstGeom prst="rect">
            <a:avLst/>
          </a:prstGeom>
        </p:spPr>
      </p:pic>
      <p:pic>
        <p:nvPicPr>
          <p:cNvPr id="6" name="图片 5" descr="12"/>
          <p:cNvPicPr>
            <a:picLocks noChangeAspect="1"/>
          </p:cNvPicPr>
          <p:nvPr/>
        </p:nvPicPr>
        <p:blipFill>
          <a:blip r:embed="rId4"/>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5"/>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千库网_儿童节骑马女孩_元素编号12869835"/>
          <p:cNvPicPr>
            <a:picLocks noChangeAspect="1"/>
          </p:cNvPicPr>
          <p:nvPr/>
        </p:nvPicPr>
        <p:blipFill>
          <a:blip r:embed="rId6"/>
          <a:stretch>
            <a:fillRect/>
          </a:stretch>
        </p:blipFill>
        <p:spPr>
          <a:xfrm>
            <a:off x="9168385" y="3833482"/>
            <a:ext cx="2981325" cy="2981325"/>
          </a:xfrm>
          <a:prstGeom prst="rect">
            <a:avLst/>
          </a:prstGeom>
          <a:effectLst>
            <a:outerShdw blurRad="165100" dist="38100" dir="16200000" rotWithShape="0">
              <a:prstClr val="black">
                <a:alpha val="40000"/>
              </a:prstClr>
            </a:outerShdw>
          </a:effectLst>
        </p:spPr>
      </p:pic>
      <p:grpSp>
        <p:nvGrpSpPr>
          <p:cNvPr id="9" name="组合 4"/>
          <p:cNvGrpSpPr/>
          <p:nvPr/>
        </p:nvGrpSpPr>
        <p:grpSpPr>
          <a:xfrm>
            <a:off x="766363" y="1017085"/>
            <a:ext cx="8499338" cy="5189719"/>
            <a:chOff x="1393190" y="1597025"/>
            <a:chExt cx="6404610" cy="4377690"/>
          </a:xfrm>
          <a:solidFill>
            <a:schemeClr val="bg1"/>
          </a:solidFill>
        </p:grpSpPr>
        <p:sp>
          <p:nvSpPr>
            <p:cNvPr id="10" name="任意多边形 7"/>
            <p:cNvSpPr/>
            <p:nvPr/>
          </p:nvSpPr>
          <p:spPr>
            <a:xfrm>
              <a:off x="1393190" y="1597025"/>
              <a:ext cx="6404610" cy="4377690"/>
            </a:xfrm>
            <a:custGeom>
              <a:avLst/>
              <a:gdLst>
                <a:gd name="connisteX0" fmla="*/ 292182 w 6404819"/>
                <a:gd name="connsiteY0" fmla="*/ 954417 h 4377608"/>
                <a:gd name="connisteX1" fmla="*/ 1663782 w 6404819"/>
                <a:gd name="connsiteY1" fmla="*/ 14617 h 4377608"/>
                <a:gd name="connisteX2" fmla="*/ 3492582 w 6404819"/>
                <a:gd name="connsiteY2" fmla="*/ 433717 h 4377608"/>
                <a:gd name="connisteX3" fmla="*/ 4889582 w 6404819"/>
                <a:gd name="connsiteY3" fmla="*/ 205117 h 4377608"/>
                <a:gd name="connisteX4" fmla="*/ 6172282 w 6404819"/>
                <a:gd name="connsiteY4" fmla="*/ 1106817 h 4377608"/>
                <a:gd name="connisteX5" fmla="*/ 5880182 w 6404819"/>
                <a:gd name="connsiteY5" fmla="*/ 2414917 h 4377608"/>
                <a:gd name="connisteX6" fmla="*/ 6388182 w 6404819"/>
                <a:gd name="connsiteY6" fmla="*/ 3088017 h 4377608"/>
                <a:gd name="connisteX7" fmla="*/ 5270582 w 6404819"/>
                <a:gd name="connsiteY7" fmla="*/ 3875417 h 4377608"/>
                <a:gd name="connisteX8" fmla="*/ 3467182 w 6404819"/>
                <a:gd name="connsiteY8" fmla="*/ 3570617 h 4377608"/>
                <a:gd name="connisteX9" fmla="*/ 2336882 w 6404819"/>
                <a:gd name="connsiteY9" fmla="*/ 4370717 h 4377608"/>
                <a:gd name="connisteX10" fmla="*/ 863682 w 6404819"/>
                <a:gd name="connsiteY10" fmla="*/ 3875417 h 4377608"/>
                <a:gd name="connisteX11" fmla="*/ 609682 w 6404819"/>
                <a:gd name="connsiteY11" fmla="*/ 3380117 h 4377608"/>
                <a:gd name="connisteX12" fmla="*/ 82 w 6404819"/>
                <a:gd name="connsiteY12" fmla="*/ 2961017 h 4377608"/>
                <a:gd name="connisteX13" fmla="*/ 571582 w 6404819"/>
                <a:gd name="connsiteY13" fmla="*/ 1652917 h 4377608"/>
                <a:gd name="connisteX14" fmla="*/ 292182 w 6404819"/>
                <a:gd name="connsiteY14" fmla="*/ 954417 h 43776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Lst>
              <a:rect l="l" t="t" r="r" b="b"/>
              <a:pathLst>
                <a:path w="6404819" h="4377609">
                  <a:moveTo>
                    <a:pt x="292183" y="954417"/>
                  </a:moveTo>
                  <a:cubicBezTo>
                    <a:pt x="510623" y="626757"/>
                    <a:pt x="1023703" y="118757"/>
                    <a:pt x="1663783" y="14617"/>
                  </a:cubicBezTo>
                  <a:cubicBezTo>
                    <a:pt x="2303863" y="-89523"/>
                    <a:pt x="2847423" y="395617"/>
                    <a:pt x="3492583" y="433717"/>
                  </a:cubicBezTo>
                  <a:cubicBezTo>
                    <a:pt x="4137743" y="471817"/>
                    <a:pt x="4353643" y="70497"/>
                    <a:pt x="4889583" y="205117"/>
                  </a:cubicBezTo>
                  <a:cubicBezTo>
                    <a:pt x="5425523" y="339737"/>
                    <a:pt x="5974163" y="664857"/>
                    <a:pt x="6172283" y="1106817"/>
                  </a:cubicBezTo>
                  <a:cubicBezTo>
                    <a:pt x="6370403" y="1548777"/>
                    <a:pt x="5837003" y="2018677"/>
                    <a:pt x="5880183" y="2414917"/>
                  </a:cubicBezTo>
                  <a:cubicBezTo>
                    <a:pt x="5923363" y="2811157"/>
                    <a:pt x="6510103" y="2795917"/>
                    <a:pt x="6388183" y="3088017"/>
                  </a:cubicBezTo>
                  <a:cubicBezTo>
                    <a:pt x="6266263" y="3380117"/>
                    <a:pt x="5854783" y="3778897"/>
                    <a:pt x="5270583" y="3875417"/>
                  </a:cubicBezTo>
                  <a:cubicBezTo>
                    <a:pt x="4686383" y="3971937"/>
                    <a:pt x="4053923" y="3471557"/>
                    <a:pt x="3467183" y="3570617"/>
                  </a:cubicBezTo>
                  <a:cubicBezTo>
                    <a:pt x="2880443" y="3669677"/>
                    <a:pt x="2857583" y="4309757"/>
                    <a:pt x="2336883" y="4370717"/>
                  </a:cubicBezTo>
                  <a:cubicBezTo>
                    <a:pt x="1816183" y="4431677"/>
                    <a:pt x="1209123" y="4073537"/>
                    <a:pt x="863683" y="3875417"/>
                  </a:cubicBezTo>
                  <a:cubicBezTo>
                    <a:pt x="518243" y="3677297"/>
                    <a:pt x="782403" y="3562997"/>
                    <a:pt x="609683" y="3380117"/>
                  </a:cubicBezTo>
                  <a:cubicBezTo>
                    <a:pt x="436963" y="3197237"/>
                    <a:pt x="7703" y="3306457"/>
                    <a:pt x="83" y="2961017"/>
                  </a:cubicBezTo>
                  <a:cubicBezTo>
                    <a:pt x="-7537" y="2615577"/>
                    <a:pt x="513163" y="2054237"/>
                    <a:pt x="571583" y="1652917"/>
                  </a:cubicBezTo>
                  <a:cubicBezTo>
                    <a:pt x="630003" y="1251597"/>
                    <a:pt x="73743" y="1282077"/>
                    <a:pt x="292183" y="954417"/>
                  </a:cubicBezTo>
                  <a:close/>
                </a:path>
              </a:pathLst>
            </a:custGeom>
            <a:grpFill/>
            <a:ln w="25400">
              <a:solidFill>
                <a:srgbClr val="3F8D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8"/>
            <p:cNvSpPr/>
            <p:nvPr/>
          </p:nvSpPr>
          <p:spPr>
            <a:xfrm>
              <a:off x="1595872" y="1721118"/>
              <a:ext cx="6022890" cy="4071810"/>
            </a:xfrm>
            <a:custGeom>
              <a:avLst/>
              <a:gdLst>
                <a:gd name="connsiteX0" fmla="*/ 400 w 9484"/>
                <a:gd name="connsiteY0" fmla="*/ 1361 h 6412"/>
                <a:gd name="connsiteX1" fmla="*/ 2380 w 9484"/>
                <a:gd name="connsiteY1" fmla="*/ 21 h 6412"/>
                <a:gd name="connsiteX2" fmla="*/ 5172 w 9484"/>
                <a:gd name="connsiteY2" fmla="*/ 660 h 6412"/>
                <a:gd name="connsiteX3" fmla="*/ 7241 w 9484"/>
                <a:gd name="connsiteY3" fmla="*/ 324 h 6412"/>
                <a:gd name="connsiteX4" fmla="*/ 9141 w 9484"/>
                <a:gd name="connsiteY4" fmla="*/ 1651 h 6412"/>
                <a:gd name="connsiteX5" fmla="*/ 8708 w 9484"/>
                <a:gd name="connsiteY5" fmla="*/ 3576 h 6412"/>
                <a:gd name="connsiteX6" fmla="*/ 9460 w 9484"/>
                <a:gd name="connsiteY6" fmla="*/ 4722 h 6412"/>
                <a:gd name="connsiteX7" fmla="*/ 7805 w 9484"/>
                <a:gd name="connsiteY7" fmla="*/ 5726 h 6412"/>
                <a:gd name="connsiteX8" fmla="*/ 5161 w 9484"/>
                <a:gd name="connsiteY8" fmla="*/ 5201 h 6412"/>
                <a:gd name="connsiteX9" fmla="*/ 3281 w 9484"/>
                <a:gd name="connsiteY9" fmla="*/ 6401 h 6412"/>
                <a:gd name="connsiteX10" fmla="*/ 1279 w 9484"/>
                <a:gd name="connsiteY10" fmla="*/ 5726 h 6412"/>
                <a:gd name="connsiteX11" fmla="*/ 860 w 9484"/>
                <a:gd name="connsiteY11" fmla="*/ 5041 h 6412"/>
                <a:gd name="connsiteX12" fmla="*/ 0 w 9484"/>
                <a:gd name="connsiteY12" fmla="*/ 4380 h 6412"/>
                <a:gd name="connsiteX13" fmla="*/ 846 w 9484"/>
                <a:gd name="connsiteY13" fmla="*/ 2455 h 6412"/>
                <a:gd name="connsiteX14" fmla="*/ 400 w 9484"/>
                <a:gd name="connsiteY14" fmla="*/ 1361 h 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85" h="6412">
                  <a:moveTo>
                    <a:pt x="400" y="1361"/>
                  </a:moveTo>
                  <a:cubicBezTo>
                    <a:pt x="723" y="878"/>
                    <a:pt x="1432" y="174"/>
                    <a:pt x="2380" y="21"/>
                  </a:cubicBezTo>
                  <a:cubicBezTo>
                    <a:pt x="3328" y="-133"/>
                    <a:pt x="4217" y="604"/>
                    <a:pt x="5172" y="660"/>
                  </a:cubicBezTo>
                  <a:cubicBezTo>
                    <a:pt x="6128" y="716"/>
                    <a:pt x="6447" y="126"/>
                    <a:pt x="7241" y="324"/>
                  </a:cubicBezTo>
                  <a:cubicBezTo>
                    <a:pt x="8035" y="522"/>
                    <a:pt x="8847" y="1001"/>
                    <a:pt x="9141" y="1651"/>
                  </a:cubicBezTo>
                  <a:cubicBezTo>
                    <a:pt x="9434" y="2302"/>
                    <a:pt x="8644" y="2993"/>
                    <a:pt x="8708" y="3576"/>
                  </a:cubicBezTo>
                  <a:cubicBezTo>
                    <a:pt x="8772" y="4159"/>
                    <a:pt x="9641" y="4292"/>
                    <a:pt x="9460" y="4722"/>
                  </a:cubicBezTo>
                  <a:cubicBezTo>
                    <a:pt x="9280" y="5152"/>
                    <a:pt x="8670" y="5584"/>
                    <a:pt x="7805" y="5726"/>
                  </a:cubicBezTo>
                  <a:cubicBezTo>
                    <a:pt x="6940" y="5868"/>
                    <a:pt x="6030" y="5055"/>
                    <a:pt x="5161" y="5201"/>
                  </a:cubicBezTo>
                  <a:cubicBezTo>
                    <a:pt x="4292" y="5347"/>
                    <a:pt x="4052" y="6311"/>
                    <a:pt x="3281" y="6401"/>
                  </a:cubicBezTo>
                  <a:cubicBezTo>
                    <a:pt x="2510" y="6491"/>
                    <a:pt x="1791" y="6017"/>
                    <a:pt x="1279" y="5726"/>
                  </a:cubicBezTo>
                  <a:cubicBezTo>
                    <a:pt x="767" y="5434"/>
                    <a:pt x="1116" y="5310"/>
                    <a:pt x="860" y="5041"/>
                  </a:cubicBezTo>
                  <a:cubicBezTo>
                    <a:pt x="604" y="4772"/>
                    <a:pt x="11" y="4888"/>
                    <a:pt x="0" y="4380"/>
                  </a:cubicBezTo>
                  <a:cubicBezTo>
                    <a:pt x="-11" y="3872"/>
                    <a:pt x="760" y="3045"/>
                    <a:pt x="846" y="2455"/>
                  </a:cubicBezTo>
                  <a:cubicBezTo>
                    <a:pt x="933" y="1864"/>
                    <a:pt x="76" y="1843"/>
                    <a:pt x="400" y="1361"/>
                  </a:cubicBezTo>
                  <a:close/>
                </a:path>
              </a:pathLst>
            </a:custGeom>
            <a:grpFill/>
            <a:ln w="25400">
              <a:solidFill>
                <a:srgbClr val="C6AFD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37361" y="-123920"/>
            <a:ext cx="1523956" cy="1678399"/>
          </a:xfrm>
          <a:prstGeom prst="rect">
            <a:avLst/>
          </a:prstGeom>
        </p:spPr>
      </p:pic>
      <p:sp>
        <p:nvSpPr>
          <p:cNvPr id="13" name="TextBox 12"/>
          <p:cNvSpPr txBox="1"/>
          <p:nvPr/>
        </p:nvSpPr>
        <p:spPr>
          <a:xfrm>
            <a:off x="2891103" y="1164196"/>
            <a:ext cx="3163824" cy="1569660"/>
          </a:xfrm>
          <a:prstGeom prst="rect">
            <a:avLst/>
          </a:prstGeom>
          <a:noFill/>
        </p:spPr>
        <p:txBody>
          <a:bodyPr wrap="square" rtlCol="0">
            <a:spAutoFit/>
          </a:bodyPr>
          <a:lstStyle/>
          <a:p>
            <a:pPr algn="ctr"/>
            <a:r>
              <a:rPr lang="en-US" sz="9600">
                <a:solidFill>
                  <a:srgbClr val="FFC000"/>
                </a:solidFill>
                <a:effectLst>
                  <a:outerShdw blurRad="38100" dist="38100" dir="2700000" algn="tl">
                    <a:srgbClr val="000000">
                      <a:alpha val="43137"/>
                    </a:srgbClr>
                  </a:outerShdw>
                </a:effectLst>
                <a:latin typeface="SVN-Lobster" panose="02040603050506020204" pitchFamily="18" charset="0"/>
              </a:rPr>
              <a:t>Toán </a:t>
            </a:r>
          </a:p>
        </p:txBody>
      </p:sp>
      <p:pic>
        <p:nvPicPr>
          <p:cNvPr id="14" name="Picture 13"/>
          <p:cNvPicPr>
            <a:picLocks noChangeAspect="1"/>
          </p:cNvPicPr>
          <p:nvPr/>
        </p:nvPicPr>
        <p:blipFill>
          <a:blip r:embed="rId8"/>
          <a:stretch>
            <a:fillRect/>
          </a:stretch>
        </p:blipFill>
        <p:spPr>
          <a:xfrm>
            <a:off x="1167776" y="2518337"/>
            <a:ext cx="7696511" cy="3531779"/>
          </a:xfrm>
          <a:prstGeom prst="rect">
            <a:avLst/>
          </a:prstGeom>
        </p:spPr>
      </p:pic>
      <p:sp>
        <p:nvSpPr>
          <p:cNvPr id="15" name="TextBox 14"/>
          <p:cNvSpPr txBox="1"/>
          <p:nvPr/>
        </p:nvSpPr>
        <p:spPr>
          <a:xfrm>
            <a:off x="3451453" y="4806028"/>
            <a:ext cx="4154983"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(Trang 94, 95)</a:t>
            </a:r>
          </a:p>
        </p:txBody>
      </p:sp>
    </p:spTree>
    <p:extLst>
      <p:ext uri="{BB962C8B-B14F-4D97-AF65-F5344CB8AC3E}">
        <p14:creationId xmlns:p14="http://schemas.microsoft.com/office/powerpoint/2010/main" val="3368221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2500"/>
                            </p:stCondLst>
                            <p:childTnLst>
                              <p:par>
                                <p:cTn id="17" presetID="16" presetClass="entr" presetSubtype="2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957943"/>
            <a:ext cx="11611429" cy="5283200"/>
            <a:chOff x="3632200" y="1720850"/>
            <a:chExt cx="7076440" cy="3602355"/>
          </a:xfrm>
        </p:grpSpPr>
        <p:pic>
          <p:nvPicPr>
            <p:cNvPr id="7" name="图片 19" descr="千库网_儿童节金色发光可爱五星边框_元素编号12237751"/>
            <p:cNvPicPr>
              <a:picLocks noChangeAspect="1"/>
            </p:cNvPicPr>
            <p:nvPr/>
          </p:nvPicPr>
          <p:blipFill>
            <a:blip r:embed="rId2"/>
            <a:stretch>
              <a:fillRect/>
            </a:stretch>
          </p:blipFill>
          <p:spPr>
            <a:xfrm>
              <a:off x="5240655" y="2017395"/>
              <a:ext cx="811530" cy="811530"/>
            </a:xfrm>
            <a:prstGeom prst="rect">
              <a:avLst/>
            </a:prstGeom>
          </p:spPr>
        </p:pic>
        <p:pic>
          <p:nvPicPr>
            <p:cNvPr id="8" name="图片 8" descr="千库网_儿童节金色发光可爱五星边框_元素编号12237751"/>
            <p:cNvPicPr>
              <a:picLocks noChangeAspect="1"/>
            </p:cNvPicPr>
            <p:nvPr/>
          </p:nvPicPr>
          <p:blipFill>
            <a:blip r:embed="rId2"/>
            <a:stretch>
              <a:fillRect/>
            </a:stretch>
          </p:blipFill>
          <p:spPr>
            <a:xfrm>
              <a:off x="5240655" y="3502025"/>
              <a:ext cx="811530" cy="811530"/>
            </a:xfrm>
            <a:prstGeom prst="rect">
              <a:avLst/>
            </a:prstGeom>
          </p:spPr>
        </p:pic>
        <p:sp>
          <p:nvSpPr>
            <p:cNvPr id="9"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sp>
        <p:nvSpPr>
          <p:cNvPr id="4" name="TextBox 3"/>
          <p:cNvSpPr txBox="1"/>
          <p:nvPr/>
        </p:nvSpPr>
        <p:spPr>
          <a:xfrm>
            <a:off x="4077078" y="25024"/>
            <a:ext cx="4924925" cy="1107996"/>
          </a:xfrm>
          <a:prstGeom prst="rect">
            <a:avLst/>
          </a:prstGeom>
          <a:noFill/>
        </p:spPr>
        <p:txBody>
          <a:bodyPr wrap="square" rtlCol="0">
            <a:spAutoFit/>
          </a:bodyPr>
          <a:lstStyle/>
          <a:p>
            <a:pPr algn="ctr"/>
            <a:r>
              <a:rPr lang="en-US" sz="6600">
                <a:solidFill>
                  <a:schemeClr val="accent1">
                    <a:lumMod val="75000"/>
                  </a:schemeClr>
                </a:solidFill>
                <a:effectLst>
                  <a:outerShdw blurRad="38100" dist="38100" dir="2700000" algn="tl">
                    <a:srgbClr val="000000">
                      <a:alpha val="43137"/>
                    </a:srgbClr>
                  </a:outerShdw>
                </a:effectLst>
                <a:latin typeface="SVN-Poky's" panose="020B0606040200020203" pitchFamily="34" charset="0"/>
              </a:rPr>
              <a:t>M</a:t>
            </a:r>
            <a:r>
              <a:rPr lang="en-US" sz="6600">
                <a:solidFill>
                  <a:srgbClr val="FF0066"/>
                </a:solidFill>
                <a:effectLst>
                  <a:outerShdw blurRad="38100" dist="38100" dir="2700000" algn="tl">
                    <a:srgbClr val="000000">
                      <a:alpha val="43137"/>
                    </a:srgbClr>
                  </a:outerShdw>
                </a:effectLst>
                <a:latin typeface="SVN-Poky's" panose="020B0606040200020203" pitchFamily="34" charset="0"/>
              </a:rPr>
              <a:t>ụ</a:t>
            </a:r>
            <a:r>
              <a:rPr lang="en-US" sz="6600">
                <a:solidFill>
                  <a:srgbClr val="7030A0"/>
                </a:solidFill>
                <a:effectLst>
                  <a:outerShdw blurRad="38100" dist="38100" dir="2700000" algn="tl">
                    <a:srgbClr val="000000">
                      <a:alpha val="43137"/>
                    </a:srgbClr>
                  </a:outerShdw>
                </a:effectLst>
                <a:latin typeface="SVN-Poky's" panose="020B0606040200020203" pitchFamily="34" charset="0"/>
              </a:rPr>
              <a:t>c</a:t>
            </a:r>
            <a:r>
              <a:rPr lang="en-US" sz="6600">
                <a:effectLst>
                  <a:outerShdw blurRad="38100" dist="38100" dir="2700000" algn="tl">
                    <a:srgbClr val="000000">
                      <a:alpha val="43137"/>
                    </a:srgbClr>
                  </a:outerShdw>
                </a:effectLst>
                <a:latin typeface="SVN-Poky's" panose="020B0606040200020203" pitchFamily="34" charset="0"/>
              </a:rPr>
              <a:t> </a:t>
            </a:r>
            <a:r>
              <a:rPr lang="en-US" sz="6600">
                <a:solidFill>
                  <a:srgbClr val="FF0000"/>
                </a:solidFill>
                <a:effectLst>
                  <a:outerShdw blurRad="38100" dist="38100" dir="2700000" algn="tl">
                    <a:srgbClr val="000000">
                      <a:alpha val="43137"/>
                    </a:srgbClr>
                  </a:outerShdw>
                </a:effectLst>
                <a:latin typeface="SVN-Poky's" panose="020B0606040200020203" pitchFamily="34" charset="0"/>
              </a:rPr>
              <a:t>t</a:t>
            </a:r>
            <a:r>
              <a:rPr lang="en-US" sz="6600">
                <a:solidFill>
                  <a:srgbClr val="00CC00"/>
                </a:solidFill>
                <a:effectLst>
                  <a:outerShdw blurRad="38100" dist="38100" dir="2700000" algn="tl">
                    <a:srgbClr val="000000">
                      <a:alpha val="43137"/>
                    </a:srgbClr>
                  </a:outerShdw>
                </a:effectLst>
                <a:latin typeface="SVN-Poky's" panose="020B0606040200020203" pitchFamily="34" charset="0"/>
              </a:rPr>
              <a:t>i</a:t>
            </a:r>
            <a:r>
              <a:rPr lang="en-US" sz="6600">
                <a:solidFill>
                  <a:srgbClr val="FFFF00"/>
                </a:solidFill>
                <a:effectLst>
                  <a:outerShdw blurRad="38100" dist="38100" dir="2700000" algn="tl">
                    <a:srgbClr val="000000">
                      <a:alpha val="43137"/>
                    </a:srgbClr>
                  </a:outerShdw>
                </a:effectLst>
                <a:latin typeface="SVN-Poky's" panose="020B0606040200020203" pitchFamily="34" charset="0"/>
              </a:rPr>
              <a:t>ê</a:t>
            </a:r>
            <a:r>
              <a:rPr lang="en-US" sz="6600">
                <a:solidFill>
                  <a:srgbClr val="0000FF"/>
                </a:solidFill>
                <a:effectLst>
                  <a:outerShdw blurRad="38100" dist="38100" dir="2700000" algn="tl">
                    <a:srgbClr val="000000">
                      <a:alpha val="43137"/>
                    </a:srgbClr>
                  </a:outerShdw>
                </a:effectLst>
                <a:latin typeface="SVN-Poky's" panose="020B0606040200020203" pitchFamily="34" charset="0"/>
              </a:rPr>
              <a:t>u</a:t>
            </a:r>
          </a:p>
        </p:txBody>
      </p:sp>
      <p:sp>
        <p:nvSpPr>
          <p:cNvPr id="5" name="TextBox 4"/>
          <p:cNvSpPr txBox="1"/>
          <p:nvPr/>
        </p:nvSpPr>
        <p:spPr>
          <a:xfrm>
            <a:off x="2452914" y="1424209"/>
            <a:ext cx="8868230" cy="4524315"/>
          </a:xfrm>
          <a:prstGeom prst="rect">
            <a:avLst/>
          </a:prstGeom>
          <a:noFill/>
        </p:spPr>
        <p:txBody>
          <a:bodyPr wrap="square" rtlCol="0">
            <a:spAutoFit/>
          </a:bodyPr>
          <a:lstStyle/>
          <a:p>
            <a:pPr algn="just"/>
            <a:r>
              <a:rPr lang="en-US" sz="3200">
                <a:solidFill>
                  <a:srgbClr val="002060"/>
                </a:solidFill>
                <a:latin typeface="UTM Avo" panose="02040603050506020204" pitchFamily="18" charset="0"/>
              </a:rPr>
              <a:t>- HS biết cách làm tính trừ có nhớ các số trong phạm vi 1000.</a:t>
            </a:r>
          </a:p>
          <a:p>
            <a:pPr algn="just"/>
            <a:r>
              <a:rPr lang="en-US" sz="3200">
                <a:solidFill>
                  <a:srgbClr val="002060"/>
                </a:solidFill>
                <a:latin typeface="UTM Avo" panose="02040603050506020204" pitchFamily="18" charset="0"/>
              </a:rPr>
              <a:t>- Làm được dạng toán có lời văn với một bước tính.</a:t>
            </a:r>
          </a:p>
          <a:p>
            <a:pPr algn="just"/>
            <a:r>
              <a:rPr lang="en-US" sz="3200">
                <a:solidFill>
                  <a:srgbClr val="002060"/>
                </a:solidFill>
                <a:latin typeface="UTM Avo" panose="02040603050506020204" pitchFamily="18" charset="0"/>
              </a:rPr>
              <a:t>- Biết vận dụng phép trừ có nhớ trong phạm vi 1000.</a:t>
            </a:r>
          </a:p>
          <a:p>
            <a:pPr algn="just"/>
            <a:r>
              <a:rPr lang="en-US" sz="3200">
                <a:solidFill>
                  <a:srgbClr val="002060"/>
                </a:solidFill>
                <a:latin typeface="UTM Avo" panose="02040603050506020204" pitchFamily="18" charset="0"/>
              </a:rPr>
              <a:t>- Nhận biết ý nghĩa thực tiễn của phép trừ thông qua tranh ảnh, hình vẽ hoặc tình huống thực tiễn.</a:t>
            </a:r>
          </a:p>
        </p:txBody>
      </p:sp>
    </p:spTree>
    <p:extLst>
      <p:ext uri="{BB962C8B-B14F-4D97-AF65-F5344CB8AC3E}">
        <p14:creationId xmlns:p14="http://schemas.microsoft.com/office/powerpoint/2010/main" val="26321738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descr="千库网_可爱动物边框_元素编号13102016"/>
          <p:cNvPicPr>
            <a:picLocks noChangeAspect="1"/>
          </p:cNvPicPr>
          <p:nvPr/>
        </p:nvPicPr>
        <p:blipFill>
          <a:blip r:embed="rId2"/>
          <a:stretch>
            <a:fillRect/>
          </a:stretch>
        </p:blipFill>
        <p:spPr>
          <a:xfrm>
            <a:off x="-159657" y="465535"/>
            <a:ext cx="6441167" cy="6121853"/>
          </a:xfrm>
          <a:prstGeom prst="rect">
            <a:avLst/>
          </a:prstGeom>
        </p:spPr>
      </p:pic>
      <p:sp>
        <p:nvSpPr>
          <p:cNvPr id="2" name="Oval 1">
            <a:extLst>
              <a:ext uri="{FF2B5EF4-FFF2-40B4-BE49-F238E27FC236}">
                <a16:creationId xmlns:a16="http://schemas.microsoft.com/office/drawing/2014/main" id="{C7C8E020-3831-1948-A36C-6DE158156858}"/>
              </a:ext>
            </a:extLst>
          </p:cNvPr>
          <p:cNvSpPr/>
          <p:nvPr/>
        </p:nvSpPr>
        <p:spPr>
          <a:xfrm>
            <a:off x="1501524" y="465535"/>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3" name="TextBox 2">
            <a:extLst>
              <a:ext uri="{FF2B5EF4-FFF2-40B4-BE49-F238E27FC236}">
                <a16:creationId xmlns:a16="http://schemas.microsoft.com/office/drawing/2014/main" id="{23429152-A037-A543-AE6D-99BB235C8846}"/>
              </a:ext>
            </a:extLst>
          </p:cNvPr>
          <p:cNvSpPr txBox="1"/>
          <p:nvPr/>
        </p:nvSpPr>
        <p:spPr>
          <a:xfrm>
            <a:off x="2072112" y="380856"/>
            <a:ext cx="6814985" cy="739946"/>
          </a:xfrm>
          <a:prstGeom prst="rect">
            <a:avLst/>
          </a:prstGeom>
          <a:noFill/>
        </p:spPr>
        <p:txBody>
          <a:bodyPr wrap="square" rtlCol="0">
            <a:spAutoFit/>
          </a:bodyPr>
          <a:lstStyle/>
          <a:p>
            <a:pPr>
              <a:lnSpc>
                <a:spcPct val="150000"/>
              </a:lnSpc>
            </a:pPr>
            <a:r>
              <a:rPr lang="en-US" sz="2800">
                <a:solidFill>
                  <a:schemeClr val="accent3">
                    <a:lumMod val="50000"/>
                  </a:schemeClr>
                </a:solidFill>
              </a:rPr>
              <a:t> </a:t>
            </a:r>
            <a:r>
              <a:rPr lang="en-US" sz="3200" b="1">
                <a:solidFill>
                  <a:schemeClr val="accent3">
                    <a:lumMod val="50000"/>
                  </a:schemeClr>
                </a:solidFill>
                <a:latin typeface="UTM Avo" panose="02040603050506020204" pitchFamily="18" charset="0"/>
              </a:rPr>
              <a:t>Tính (theo mẫu).</a:t>
            </a:r>
            <a:endParaRPr lang="en-US" sz="3200" b="1" dirty="0">
              <a:solidFill>
                <a:schemeClr val="accent3">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id="{23429152-A037-A543-AE6D-99BB235C8846}"/>
              </a:ext>
            </a:extLst>
          </p:cNvPr>
          <p:cNvSpPr txBox="1"/>
          <p:nvPr/>
        </p:nvSpPr>
        <p:spPr>
          <a:xfrm>
            <a:off x="1302502" y="2809365"/>
            <a:ext cx="1135898" cy="830997"/>
          </a:xfrm>
          <a:prstGeom prst="rect">
            <a:avLst/>
          </a:prstGeom>
          <a:noFill/>
        </p:spPr>
        <p:txBody>
          <a:bodyPr wrap="square" rtlCol="0">
            <a:spAutoFit/>
          </a:bodyPr>
          <a:lstStyle/>
          <a:p>
            <a:pPr>
              <a:lnSpc>
                <a:spcPct val="150000"/>
              </a:lnSpc>
            </a:pPr>
            <a:r>
              <a:rPr lang="en-US" sz="3200" b="1">
                <a:solidFill>
                  <a:srgbClr val="002060"/>
                </a:solidFill>
              </a:rPr>
              <a:t>Mẫu: </a:t>
            </a:r>
            <a:endParaRPr lang="en-US" sz="3600" b="1" dirty="0">
              <a:solidFill>
                <a:srgbClr val="002060"/>
              </a:solidFill>
              <a:latin typeface="UTM Avo" panose="02040603050506020204" pitchFamily="18" charset="0"/>
            </a:endParaRPr>
          </a:p>
        </p:txBody>
      </p:sp>
      <p:sp>
        <p:nvSpPr>
          <p:cNvPr id="6" name="TextBox 5">
            <a:extLst>
              <a:ext uri="{FF2B5EF4-FFF2-40B4-BE49-F238E27FC236}">
                <a16:creationId xmlns:a16="http://schemas.microsoft.com/office/drawing/2014/main" id="{23429152-A037-A543-AE6D-99BB235C8846}"/>
              </a:ext>
            </a:extLst>
          </p:cNvPr>
          <p:cNvSpPr txBox="1"/>
          <p:nvPr/>
        </p:nvSpPr>
        <p:spPr>
          <a:xfrm>
            <a:off x="1092398" y="3263376"/>
            <a:ext cx="4655259" cy="815480"/>
          </a:xfrm>
          <a:prstGeom prst="rect">
            <a:avLst/>
          </a:prstGeom>
          <a:noFill/>
        </p:spPr>
        <p:txBody>
          <a:bodyPr wrap="square" rtlCol="0">
            <a:spAutoFit/>
          </a:bodyPr>
          <a:lstStyle/>
          <a:p>
            <a:pPr>
              <a:lnSpc>
                <a:spcPct val="150000"/>
              </a:lnSpc>
            </a:pPr>
            <a:r>
              <a:rPr lang="en-US" sz="3600" b="1">
                <a:solidFill>
                  <a:srgbClr val="FF0000"/>
                </a:solidFill>
                <a:latin typeface="UTM Avo" panose="02040603050506020204" pitchFamily="18" charset="0"/>
              </a:rPr>
              <a:t>800 + 200 = 1 000</a:t>
            </a:r>
            <a:endParaRPr lang="en-US" sz="3600" b="1"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id="{23429152-A037-A543-AE6D-99BB235C8846}"/>
              </a:ext>
            </a:extLst>
          </p:cNvPr>
          <p:cNvSpPr txBox="1"/>
          <p:nvPr/>
        </p:nvSpPr>
        <p:spPr>
          <a:xfrm>
            <a:off x="1092397" y="3942541"/>
            <a:ext cx="4655259" cy="815480"/>
          </a:xfrm>
          <a:prstGeom prst="rect">
            <a:avLst/>
          </a:prstGeom>
          <a:noFill/>
        </p:spPr>
        <p:txBody>
          <a:bodyPr wrap="square" rtlCol="0">
            <a:spAutoFit/>
          </a:bodyPr>
          <a:lstStyle/>
          <a:p>
            <a:pPr>
              <a:lnSpc>
                <a:spcPct val="150000"/>
              </a:lnSpc>
            </a:pPr>
            <a:r>
              <a:rPr lang="en-US" sz="3600" b="1">
                <a:solidFill>
                  <a:srgbClr val="FF0000"/>
                </a:solidFill>
                <a:latin typeface="UTM Avo" panose="02040603050506020204" pitchFamily="18" charset="0"/>
              </a:rPr>
              <a:t>1 000 – 200 = 800</a:t>
            </a:r>
            <a:endParaRPr lang="en-US" sz="3600" b="1" dirty="0">
              <a:solidFill>
                <a:srgbClr val="FF0000"/>
              </a:solidFill>
              <a:latin typeface="UTM Avo" panose="02040603050506020204" pitchFamily="18" charset="0"/>
            </a:endParaRPr>
          </a:p>
        </p:txBody>
      </p:sp>
      <p:sp>
        <p:nvSpPr>
          <p:cNvPr id="8" name="TextBox 7">
            <a:extLst>
              <a:ext uri="{FF2B5EF4-FFF2-40B4-BE49-F238E27FC236}">
                <a16:creationId xmlns:a16="http://schemas.microsoft.com/office/drawing/2014/main" id="{23429152-A037-A543-AE6D-99BB235C8846}"/>
              </a:ext>
            </a:extLst>
          </p:cNvPr>
          <p:cNvSpPr txBox="1"/>
          <p:nvPr/>
        </p:nvSpPr>
        <p:spPr>
          <a:xfrm>
            <a:off x="1092396" y="4585799"/>
            <a:ext cx="4655259" cy="923330"/>
          </a:xfrm>
          <a:prstGeom prst="rect">
            <a:avLst/>
          </a:prstGeom>
          <a:noFill/>
        </p:spPr>
        <p:txBody>
          <a:bodyPr wrap="square" rtlCol="0">
            <a:spAutoFit/>
          </a:bodyPr>
          <a:lstStyle/>
          <a:p>
            <a:pPr>
              <a:lnSpc>
                <a:spcPct val="150000"/>
              </a:lnSpc>
            </a:pPr>
            <a:r>
              <a:rPr lang="en-US" sz="3600" b="1">
                <a:solidFill>
                  <a:srgbClr val="FF0000"/>
                </a:solidFill>
                <a:latin typeface="UTM Avo" panose="02040603050506020204" pitchFamily="18" charset="0"/>
              </a:rPr>
              <a:t>1 000 – 800 = 200</a:t>
            </a:r>
            <a:endParaRPr lang="en-US" sz="3600" b="1" dirty="0">
              <a:solidFill>
                <a:srgbClr val="FF0000"/>
              </a:solidFill>
              <a:latin typeface="UTM Avo" panose="02040603050506020204" pitchFamily="18" charset="0"/>
            </a:endParaRPr>
          </a:p>
        </p:txBody>
      </p:sp>
      <p:sp>
        <p:nvSpPr>
          <p:cNvPr id="9" name="TextBox 8">
            <a:extLst>
              <a:ext uri="{FF2B5EF4-FFF2-40B4-BE49-F238E27FC236}">
                <a16:creationId xmlns:a16="http://schemas.microsoft.com/office/drawing/2014/main" id="{23429152-A037-A543-AE6D-99BB235C8846}"/>
              </a:ext>
            </a:extLst>
          </p:cNvPr>
          <p:cNvSpPr txBox="1"/>
          <p:nvPr/>
        </p:nvSpPr>
        <p:spPr>
          <a:xfrm>
            <a:off x="6491614" y="941138"/>
            <a:ext cx="4655259" cy="2585323"/>
          </a:xfrm>
          <a:prstGeom prst="rect">
            <a:avLst/>
          </a:prstGeom>
          <a:noFill/>
        </p:spPr>
        <p:txBody>
          <a:bodyPr wrap="square" rtlCol="0">
            <a:spAutoFit/>
          </a:bodyPr>
          <a:lstStyle/>
          <a:p>
            <a:pPr marL="742950" indent="-742950">
              <a:lnSpc>
                <a:spcPct val="150000"/>
              </a:lnSpc>
              <a:buAutoNum type="alphaLcParenR"/>
            </a:pPr>
            <a:r>
              <a:rPr lang="en-US" sz="3600" b="1">
                <a:solidFill>
                  <a:srgbClr val="002060"/>
                </a:solidFill>
                <a:latin typeface="UTM Avo" panose="02040603050506020204" pitchFamily="18" charset="0"/>
              </a:rPr>
              <a:t>300 + 700 = </a:t>
            </a:r>
          </a:p>
          <a:p>
            <a:pPr>
              <a:lnSpc>
                <a:spcPct val="150000"/>
              </a:lnSpc>
            </a:pPr>
            <a:r>
              <a:rPr lang="en-US" sz="3600" b="1">
                <a:solidFill>
                  <a:srgbClr val="002060"/>
                </a:solidFill>
                <a:latin typeface="UTM Avo" panose="02040603050506020204" pitchFamily="18" charset="0"/>
              </a:rPr>
              <a:t>   1 000 – 300 =</a:t>
            </a:r>
          </a:p>
          <a:p>
            <a:pPr>
              <a:lnSpc>
                <a:spcPct val="150000"/>
              </a:lnSpc>
            </a:pPr>
            <a:r>
              <a:rPr lang="en-US" sz="3600" b="1">
                <a:solidFill>
                  <a:srgbClr val="002060"/>
                </a:solidFill>
                <a:latin typeface="UTM Avo" panose="02040603050506020204" pitchFamily="18" charset="0"/>
              </a:rPr>
              <a:t>   1 000 – 700 =</a:t>
            </a:r>
            <a:r>
              <a:rPr lang="en-US" sz="3600">
                <a:solidFill>
                  <a:srgbClr val="002060"/>
                </a:solidFill>
                <a:latin typeface="UTM Avo" panose="02040603050506020204" pitchFamily="18" charset="0"/>
              </a:rPr>
              <a:t> </a:t>
            </a:r>
            <a:endParaRPr lang="en-US" sz="3600" dirty="0">
              <a:solidFill>
                <a:srgbClr val="002060"/>
              </a:solidFill>
              <a:latin typeface="UTM Avo" panose="02040603050506020204" pitchFamily="18" charset="0"/>
            </a:endParaRPr>
          </a:p>
        </p:txBody>
      </p:sp>
      <p:sp>
        <p:nvSpPr>
          <p:cNvPr id="10" name="TextBox 9">
            <a:extLst>
              <a:ext uri="{FF2B5EF4-FFF2-40B4-BE49-F238E27FC236}">
                <a16:creationId xmlns:a16="http://schemas.microsoft.com/office/drawing/2014/main" id="{23429152-A037-A543-AE6D-99BB235C8846}"/>
              </a:ext>
            </a:extLst>
          </p:cNvPr>
          <p:cNvSpPr txBox="1"/>
          <p:nvPr/>
        </p:nvSpPr>
        <p:spPr>
          <a:xfrm>
            <a:off x="6559467" y="3597144"/>
            <a:ext cx="4655259" cy="2585323"/>
          </a:xfrm>
          <a:prstGeom prst="rect">
            <a:avLst/>
          </a:prstGeom>
          <a:noFill/>
        </p:spPr>
        <p:txBody>
          <a:bodyPr wrap="square" rtlCol="0">
            <a:spAutoFit/>
          </a:bodyPr>
          <a:lstStyle/>
          <a:p>
            <a:pPr>
              <a:lnSpc>
                <a:spcPct val="150000"/>
              </a:lnSpc>
            </a:pPr>
            <a:r>
              <a:rPr lang="en-US" sz="3600" b="1">
                <a:solidFill>
                  <a:schemeClr val="accent6">
                    <a:lumMod val="50000"/>
                  </a:schemeClr>
                </a:solidFill>
                <a:latin typeface="UTM Avo" panose="02040603050506020204" pitchFamily="18" charset="0"/>
              </a:rPr>
              <a:t>b) 400 + 600 = </a:t>
            </a:r>
          </a:p>
          <a:p>
            <a:pPr>
              <a:lnSpc>
                <a:spcPct val="150000"/>
              </a:lnSpc>
            </a:pPr>
            <a:r>
              <a:rPr lang="en-US" sz="3600" b="1">
                <a:solidFill>
                  <a:schemeClr val="accent6">
                    <a:lumMod val="50000"/>
                  </a:schemeClr>
                </a:solidFill>
                <a:latin typeface="UTM Avo" panose="02040603050506020204" pitchFamily="18" charset="0"/>
              </a:rPr>
              <a:t>   1 000 – 400 =</a:t>
            </a:r>
          </a:p>
          <a:p>
            <a:pPr>
              <a:lnSpc>
                <a:spcPct val="150000"/>
              </a:lnSpc>
            </a:pPr>
            <a:r>
              <a:rPr lang="en-US" sz="3600" b="1">
                <a:solidFill>
                  <a:schemeClr val="accent6">
                    <a:lumMod val="50000"/>
                  </a:schemeClr>
                </a:solidFill>
                <a:latin typeface="UTM Avo" panose="02040603050506020204" pitchFamily="18" charset="0"/>
              </a:rPr>
              <a:t>   1 000 – 600 =</a:t>
            </a:r>
            <a:r>
              <a:rPr lang="en-US" sz="3600">
                <a:solidFill>
                  <a:schemeClr val="accent6">
                    <a:lumMod val="50000"/>
                  </a:schemeClr>
                </a:solidFill>
                <a:latin typeface="UTM Avo" panose="02040603050506020204" pitchFamily="18" charset="0"/>
              </a:rPr>
              <a:t> </a:t>
            </a:r>
            <a:endParaRPr lang="en-US" sz="3600" dirty="0">
              <a:solidFill>
                <a:schemeClr val="accent6">
                  <a:lumMod val="50000"/>
                </a:schemeClr>
              </a:solidFill>
              <a:latin typeface="UTM Avo" panose="02040603050506020204" pitchFamily="18" charset="0"/>
            </a:endParaRPr>
          </a:p>
        </p:txBody>
      </p:sp>
      <p:sp>
        <p:nvSpPr>
          <p:cNvPr id="11" name="TextBox 10">
            <a:extLst>
              <a:ext uri="{FF2B5EF4-FFF2-40B4-BE49-F238E27FC236}">
                <a16:creationId xmlns:a16="http://schemas.microsoft.com/office/drawing/2014/main" id="{23429152-A037-A543-AE6D-99BB235C8846}"/>
              </a:ext>
            </a:extLst>
          </p:cNvPr>
          <p:cNvSpPr txBox="1"/>
          <p:nvPr/>
        </p:nvSpPr>
        <p:spPr>
          <a:xfrm>
            <a:off x="10144047" y="941138"/>
            <a:ext cx="1598010" cy="92333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1 000</a:t>
            </a:r>
            <a:endParaRPr lang="en-US" sz="3600" b="1" dirty="0">
              <a:solidFill>
                <a:srgbClr val="C00000"/>
              </a:solidFill>
              <a:latin typeface="UTM Avo" panose="02040603050506020204" pitchFamily="18" charset="0"/>
            </a:endParaRPr>
          </a:p>
        </p:txBody>
      </p:sp>
      <p:sp>
        <p:nvSpPr>
          <p:cNvPr id="12" name="TextBox 11">
            <a:extLst>
              <a:ext uri="{FF2B5EF4-FFF2-40B4-BE49-F238E27FC236}">
                <a16:creationId xmlns:a16="http://schemas.microsoft.com/office/drawing/2014/main" id="{23429152-A037-A543-AE6D-99BB235C8846}"/>
              </a:ext>
            </a:extLst>
          </p:cNvPr>
          <p:cNvSpPr txBox="1"/>
          <p:nvPr/>
        </p:nvSpPr>
        <p:spPr>
          <a:xfrm>
            <a:off x="10245647" y="172859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700</a:t>
            </a:r>
            <a:endParaRPr lang="en-US" sz="3600" b="1" dirty="0">
              <a:solidFill>
                <a:srgbClr val="C00000"/>
              </a:solidFill>
              <a:latin typeface="UTM Avo" panose="02040603050506020204" pitchFamily="18" charset="0"/>
            </a:endParaRPr>
          </a:p>
        </p:txBody>
      </p:sp>
      <p:sp>
        <p:nvSpPr>
          <p:cNvPr id="13" name="TextBox 12">
            <a:extLst>
              <a:ext uri="{FF2B5EF4-FFF2-40B4-BE49-F238E27FC236}">
                <a16:creationId xmlns:a16="http://schemas.microsoft.com/office/drawing/2014/main" id="{23429152-A037-A543-AE6D-99BB235C8846}"/>
              </a:ext>
            </a:extLst>
          </p:cNvPr>
          <p:cNvSpPr txBox="1"/>
          <p:nvPr/>
        </p:nvSpPr>
        <p:spPr>
          <a:xfrm>
            <a:off x="10245647" y="254407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300</a:t>
            </a:r>
            <a:endParaRPr lang="en-US" sz="3600" b="1" dirty="0">
              <a:solidFill>
                <a:srgbClr val="C00000"/>
              </a:solidFill>
              <a:latin typeface="UTM Avo" panose="02040603050506020204" pitchFamily="18" charset="0"/>
            </a:endParaRPr>
          </a:p>
        </p:txBody>
      </p:sp>
      <p:sp>
        <p:nvSpPr>
          <p:cNvPr id="14" name="TextBox 13">
            <a:extLst>
              <a:ext uri="{FF2B5EF4-FFF2-40B4-BE49-F238E27FC236}">
                <a16:creationId xmlns:a16="http://schemas.microsoft.com/office/drawing/2014/main" id="{23429152-A037-A543-AE6D-99BB235C8846}"/>
              </a:ext>
            </a:extLst>
          </p:cNvPr>
          <p:cNvSpPr txBox="1"/>
          <p:nvPr/>
        </p:nvSpPr>
        <p:spPr>
          <a:xfrm>
            <a:off x="10245647" y="353480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1 000</a:t>
            </a:r>
            <a:endParaRPr lang="en-US" sz="3600" b="1" dirty="0">
              <a:solidFill>
                <a:srgbClr val="C00000"/>
              </a:solidFill>
              <a:latin typeface="UTM Avo" panose="02040603050506020204" pitchFamily="18" charset="0"/>
            </a:endParaRPr>
          </a:p>
        </p:txBody>
      </p:sp>
      <p:sp>
        <p:nvSpPr>
          <p:cNvPr id="15" name="TextBox 14">
            <a:extLst>
              <a:ext uri="{FF2B5EF4-FFF2-40B4-BE49-F238E27FC236}">
                <a16:creationId xmlns:a16="http://schemas.microsoft.com/office/drawing/2014/main" id="{23429152-A037-A543-AE6D-99BB235C8846}"/>
              </a:ext>
            </a:extLst>
          </p:cNvPr>
          <p:cNvSpPr txBox="1"/>
          <p:nvPr/>
        </p:nvSpPr>
        <p:spPr>
          <a:xfrm>
            <a:off x="10347868" y="4395771"/>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600</a:t>
            </a:r>
            <a:endParaRPr lang="en-US" sz="3600" b="1" dirty="0">
              <a:solidFill>
                <a:srgbClr val="C00000"/>
              </a:solidFill>
              <a:latin typeface="UTM Avo" panose="02040603050506020204" pitchFamily="18" charset="0"/>
            </a:endParaRPr>
          </a:p>
        </p:txBody>
      </p:sp>
      <p:sp>
        <p:nvSpPr>
          <p:cNvPr id="16" name="TextBox 15">
            <a:extLst>
              <a:ext uri="{FF2B5EF4-FFF2-40B4-BE49-F238E27FC236}">
                <a16:creationId xmlns:a16="http://schemas.microsoft.com/office/drawing/2014/main" id="{23429152-A037-A543-AE6D-99BB235C8846}"/>
              </a:ext>
            </a:extLst>
          </p:cNvPr>
          <p:cNvSpPr txBox="1"/>
          <p:nvPr/>
        </p:nvSpPr>
        <p:spPr>
          <a:xfrm>
            <a:off x="10333353" y="5227267"/>
            <a:ext cx="1598010" cy="815480"/>
          </a:xfrm>
          <a:prstGeom prst="rect">
            <a:avLst/>
          </a:prstGeom>
          <a:noFill/>
        </p:spPr>
        <p:txBody>
          <a:bodyPr wrap="square" rtlCol="0">
            <a:spAutoFit/>
          </a:bodyPr>
          <a:lstStyle/>
          <a:p>
            <a:pPr>
              <a:lnSpc>
                <a:spcPct val="150000"/>
              </a:lnSpc>
            </a:pPr>
            <a:r>
              <a:rPr lang="en-US" sz="3600" b="1">
                <a:solidFill>
                  <a:srgbClr val="C00000"/>
                </a:solidFill>
                <a:latin typeface="UTM Avo" panose="02040603050506020204" pitchFamily="18" charset="0"/>
              </a:rPr>
              <a:t>400</a:t>
            </a:r>
            <a:endParaRPr lang="en-US" sz="36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28261100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fade">
                                      <p:cBhvr>
                                        <p:cTn id="47" dur="5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fade">
                                      <p:cBhvr>
                                        <p:cTn id="52" dur="500"/>
                                        <p:tgtEl>
                                          <p:spTgt spid="1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xEl>
                                              <p:pRg st="2" end="2"/>
                                            </p:txEl>
                                          </p:spTgt>
                                        </p:tgtEl>
                                        <p:attrNameLst>
                                          <p:attrName>style.visibility</p:attrName>
                                        </p:attrNameLst>
                                      </p:cBhvr>
                                      <p:to>
                                        <p:strVal val="visible"/>
                                      </p:to>
                                    </p:set>
                                    <p:animEffect transition="in" filter="fade">
                                      <p:cBhvr>
                                        <p:cTn id="57" dur="500"/>
                                        <p:tgtEl>
                                          <p:spTgt spid="10">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xEl>
                                              <p:pRg st="0" end="0"/>
                                            </p:txEl>
                                          </p:spTgt>
                                        </p:tgtEl>
                                        <p:attrNameLst>
                                          <p:attrName>style.visibility</p:attrName>
                                        </p:attrNameLst>
                                      </p:cBhvr>
                                      <p:to>
                                        <p:strVal val="visible"/>
                                      </p:to>
                                    </p:set>
                                    <p:animEffect transition="in" filter="fade">
                                      <p:cBhvr>
                                        <p:cTn id="62" dur="500"/>
                                        <p:tgtEl>
                                          <p:spTgt spid="1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fade">
                                      <p:cBhvr>
                                        <p:cTn id="67" dur="5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Effect transition="in" filter="fade">
                                      <p:cBhvr>
                                        <p:cTn id="72" dur="500"/>
                                        <p:tgtEl>
                                          <p:spTgt spid="13">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xEl>
                                              <p:pRg st="0" end="0"/>
                                            </p:txEl>
                                          </p:spTgt>
                                        </p:tgtEl>
                                        <p:attrNameLst>
                                          <p:attrName>style.visibility</p:attrName>
                                        </p:attrNameLst>
                                      </p:cBhvr>
                                      <p:to>
                                        <p:strVal val="visible"/>
                                      </p:to>
                                    </p:set>
                                    <p:animEffect transition="in" filter="fade">
                                      <p:cBhvr>
                                        <p:cTn id="77" dur="500"/>
                                        <p:tgtEl>
                                          <p:spTgt spid="1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fade">
                                      <p:cBhvr>
                                        <p:cTn id="82" dur="500"/>
                                        <p:tgtEl>
                                          <p:spTgt spid="1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animEffect transition="in" filter="fade">
                                      <p:cBhvr>
                                        <p:cTn id="8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6" grpId="0" uiExpand="1" build="p"/>
      <p:bldP spid="7" grpId="0" uiExpand="1" build="p"/>
      <p:bldP spid="8" grpId="0" uiExpand="1" build="p"/>
      <p:bldP spid="9" grpId="0" uiExpand="1" build="p"/>
      <p:bldP spid="10" grpId="0" uiExpand="1" build="p"/>
      <p:bldP spid="11" grpId="0" uiExpand="1" build="p"/>
      <p:bldP spid="12" grpId="0" uiExpand="1" build="p"/>
      <p:bldP spid="13" grpId="0" uiExpand="1" build="p"/>
      <p:bldP spid="14" grpId="0" uiExpand="1" build="p"/>
      <p:bldP spid="15" grpId="0" uiExpand="1" build="p"/>
      <p:bldP spid="1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7662222-A96B-E841-8A36-B48AC7D23500}"/>
              </a:ext>
            </a:extLst>
          </p:cNvPr>
          <p:cNvGrpSpPr/>
          <p:nvPr/>
        </p:nvGrpSpPr>
        <p:grpSpPr>
          <a:xfrm>
            <a:off x="1512687" y="443825"/>
            <a:ext cx="3854146" cy="832864"/>
            <a:chOff x="816002" y="707500"/>
            <a:chExt cx="3854146" cy="832864"/>
          </a:xfrm>
        </p:grpSpPr>
        <p:sp>
          <p:nvSpPr>
            <p:cNvPr id="3" name="Rounded Rectangle 2"/>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p:cNvSpPr txBox="1"/>
            <p:nvPr/>
          </p:nvSpPr>
          <p:spPr>
            <a:xfrm>
              <a:off x="1799853" y="707500"/>
              <a:ext cx="2870295" cy="820609"/>
            </a:xfrm>
            <a:prstGeom prst="rect">
              <a:avLst/>
            </a:prstGeom>
            <a:noFill/>
          </p:spPr>
          <p:txBody>
            <a:bodyPr wrap="square" rtlCol="0">
              <a:spAutoFit/>
            </a:bodyPr>
            <a:lstStyle/>
            <a:p>
              <a:pPr>
                <a:lnSpc>
                  <a:spcPct val="150000"/>
                </a:lnSpc>
              </a:pPr>
              <a:r>
                <a:rPr lang="en-US" sz="3600" b="1" dirty="0" err="1">
                  <a:solidFill>
                    <a:srgbClr val="002060"/>
                  </a:solidFill>
                  <a:latin typeface="UTM Avo" panose="02040603050506020204" pitchFamily="18" charset="0"/>
                </a:rPr>
                <a:t>Số</a:t>
              </a:r>
              <a:r>
                <a:rPr lang="en-US" sz="3600" b="1" dirty="0">
                  <a:solidFill>
                    <a:srgbClr val="002060"/>
                  </a:solidFill>
                  <a:latin typeface="UTM Avo" panose="02040603050506020204" pitchFamily="18" charset="0"/>
                </a:rPr>
                <a:t> ?</a:t>
              </a:r>
            </a:p>
          </p:txBody>
        </p:sp>
      </p:grpSp>
      <p:grpSp>
        <p:nvGrpSpPr>
          <p:cNvPr id="33" name="Group 32"/>
          <p:cNvGrpSpPr/>
          <p:nvPr/>
        </p:nvGrpSpPr>
        <p:grpSpPr>
          <a:xfrm>
            <a:off x="1470127" y="1719942"/>
            <a:ext cx="8624555" cy="3872769"/>
            <a:chOff x="1470127" y="1719942"/>
            <a:chExt cx="8624555" cy="3872769"/>
          </a:xfrm>
        </p:grpSpPr>
        <p:cxnSp>
          <p:nvCxnSpPr>
            <p:cNvPr id="18" name="Straight Arrow Connector 17"/>
            <p:cNvCxnSpPr/>
            <p:nvPr/>
          </p:nvCxnSpPr>
          <p:spPr>
            <a:xfrm flipV="1">
              <a:off x="6342474" y="2539998"/>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7C8E020-3831-1948-A36C-6DE158156858}"/>
                </a:ext>
              </a:extLst>
            </p:cNvPr>
            <p:cNvSpPr/>
            <p:nvPr/>
          </p:nvSpPr>
          <p:spPr>
            <a:xfrm>
              <a:off x="1512686" y="1770744"/>
              <a:ext cx="1537309" cy="1480456"/>
            </a:xfrm>
            <a:prstGeom prst="ellipse">
              <a:avLst/>
            </a:prstGeom>
            <a:solidFill>
              <a:srgbClr val="9900FF"/>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231</a:t>
              </a:r>
              <a:endParaRPr lang="en-US" sz="4400" b="1" dirty="0"/>
            </a:p>
          </p:txBody>
        </p:sp>
        <p:grpSp>
          <p:nvGrpSpPr>
            <p:cNvPr id="11" name="Group 10"/>
            <p:cNvGrpSpPr/>
            <p:nvPr/>
          </p:nvGrpSpPr>
          <p:grpSpPr>
            <a:xfrm>
              <a:off x="4823370" y="1719942"/>
              <a:ext cx="1983831" cy="1465943"/>
              <a:chOff x="4823370" y="1676400"/>
              <a:chExt cx="1983831" cy="1465943"/>
            </a:xfrm>
          </p:grpSpPr>
          <p:sp>
            <p:nvSpPr>
              <p:cNvPr id="8" name="Isosceles Triangle 7"/>
              <p:cNvSpPr/>
              <p:nvPr/>
            </p:nvSpPr>
            <p:spPr>
              <a:xfrm>
                <a:off x="4823370" y="1676400"/>
                <a:ext cx="1983831" cy="1465943"/>
              </a:xfrm>
              <a:prstGeom prst="triangl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29943" y="2220686"/>
                <a:ext cx="841828" cy="769441"/>
              </a:xfrm>
              <a:prstGeom prst="rect">
                <a:avLst/>
              </a:prstGeom>
              <a:noFill/>
            </p:spPr>
            <p:txBody>
              <a:bodyPr wrap="square" rtlCol="0">
                <a:spAutoFit/>
              </a:bodyPr>
              <a:lstStyle/>
              <a:p>
                <a:r>
                  <a:rPr lang="en-US" sz="4400" b="1">
                    <a:latin typeface="UTM Avo" panose="02040603050506020204" pitchFamily="18" charset="0"/>
                  </a:rPr>
                  <a:t>?</a:t>
                </a:r>
              </a:p>
            </p:txBody>
          </p:sp>
        </p:grpSp>
        <p:grpSp>
          <p:nvGrpSpPr>
            <p:cNvPr id="13" name="Group 12"/>
            <p:cNvGrpSpPr/>
            <p:nvPr/>
          </p:nvGrpSpPr>
          <p:grpSpPr>
            <a:xfrm>
              <a:off x="8628739" y="1836057"/>
              <a:ext cx="1465943" cy="1306286"/>
              <a:chOff x="8483599" y="1836057"/>
              <a:chExt cx="1465943" cy="1306286"/>
            </a:xfrm>
          </p:grpSpPr>
          <p:sp>
            <p:nvSpPr>
              <p:cNvPr id="9" name="Rounded Rectangle 8"/>
              <p:cNvSpPr/>
              <p:nvPr/>
            </p:nvSpPr>
            <p:spPr>
              <a:xfrm>
                <a:off x="8483599" y="1836057"/>
                <a:ext cx="1465943" cy="1306286"/>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33543" y="2126251"/>
                <a:ext cx="841828" cy="769441"/>
              </a:xfrm>
              <a:prstGeom prst="rect">
                <a:avLst/>
              </a:prstGeom>
              <a:noFill/>
            </p:spPr>
            <p:txBody>
              <a:bodyPr wrap="square" rtlCol="0">
                <a:spAutoFit/>
              </a:bodyPr>
              <a:lstStyle/>
              <a:p>
                <a:r>
                  <a:rPr lang="en-US" sz="4400" b="1">
                    <a:latin typeface="UTM Avo" panose="02040603050506020204" pitchFamily="18" charset="0"/>
                  </a:rPr>
                  <a:t>?</a:t>
                </a:r>
              </a:p>
            </p:txBody>
          </p:sp>
        </p:grpSp>
        <p:cxnSp>
          <p:nvCxnSpPr>
            <p:cNvPr id="15" name="Straight Arrow Connector 14"/>
            <p:cNvCxnSpPr/>
            <p:nvPr/>
          </p:nvCxnSpPr>
          <p:spPr>
            <a:xfrm flipV="1">
              <a:off x="3049995" y="2554512"/>
              <a:ext cx="21945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13105" y="1852075"/>
              <a:ext cx="2031450" cy="769441"/>
            </a:xfrm>
            <a:prstGeom prst="rect">
              <a:avLst/>
            </a:prstGeom>
            <a:noFill/>
          </p:spPr>
          <p:txBody>
            <a:bodyPr wrap="square" rtlCol="0">
              <a:spAutoFit/>
            </a:bodyPr>
            <a:lstStyle/>
            <a:p>
              <a:r>
                <a:rPr lang="en-US" sz="4400" b="1"/>
                <a:t>+ 263</a:t>
              </a:r>
            </a:p>
          </p:txBody>
        </p:sp>
        <p:sp>
          <p:nvSpPr>
            <p:cNvPr id="19" name="TextBox 18"/>
            <p:cNvSpPr txBox="1"/>
            <p:nvPr/>
          </p:nvSpPr>
          <p:spPr>
            <a:xfrm>
              <a:off x="6657159" y="1821265"/>
              <a:ext cx="2031450" cy="769441"/>
            </a:xfrm>
            <a:prstGeom prst="rect">
              <a:avLst/>
            </a:prstGeom>
            <a:noFill/>
          </p:spPr>
          <p:txBody>
            <a:bodyPr wrap="square" rtlCol="0">
              <a:spAutoFit/>
            </a:bodyPr>
            <a:lstStyle/>
            <a:p>
              <a:r>
                <a:rPr lang="en-US" sz="4400" b="1"/>
                <a:t>- 175</a:t>
              </a:r>
            </a:p>
          </p:txBody>
        </p:sp>
        <p:grpSp>
          <p:nvGrpSpPr>
            <p:cNvPr id="20" name="Group 19"/>
            <p:cNvGrpSpPr/>
            <p:nvPr/>
          </p:nvGrpSpPr>
          <p:grpSpPr>
            <a:xfrm>
              <a:off x="1470127" y="4209143"/>
              <a:ext cx="1486758" cy="1306286"/>
              <a:chOff x="8483599" y="1836057"/>
              <a:chExt cx="1486758" cy="1306286"/>
            </a:xfrm>
          </p:grpSpPr>
          <p:sp>
            <p:nvSpPr>
              <p:cNvPr id="21" name="Rounded Rectangle 20"/>
              <p:cNvSpPr/>
              <p:nvPr/>
            </p:nvSpPr>
            <p:spPr>
              <a:xfrm>
                <a:off x="8483599" y="1836057"/>
                <a:ext cx="1465943" cy="1306286"/>
              </a:xfrm>
              <a:prstGeom prst="roundRect">
                <a:avLst/>
              </a:prstGeom>
              <a:solidFill>
                <a:srgbClr val="FF66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677323" y="2126253"/>
                <a:ext cx="1293034" cy="769441"/>
              </a:xfrm>
              <a:prstGeom prst="rect">
                <a:avLst/>
              </a:prstGeom>
              <a:noFill/>
            </p:spPr>
            <p:txBody>
              <a:bodyPr wrap="square" rtlCol="0">
                <a:spAutoFit/>
              </a:bodyPr>
              <a:lstStyle/>
              <a:p>
                <a:r>
                  <a:rPr lang="en-US" sz="4400" b="1">
                    <a:solidFill>
                      <a:schemeClr val="bg1"/>
                    </a:solidFill>
                  </a:rPr>
                  <a:t>362</a:t>
                </a:r>
              </a:p>
            </p:txBody>
          </p:sp>
        </p:grpSp>
        <p:grpSp>
          <p:nvGrpSpPr>
            <p:cNvPr id="26" name="Group 25"/>
            <p:cNvGrpSpPr/>
            <p:nvPr/>
          </p:nvGrpSpPr>
          <p:grpSpPr>
            <a:xfrm>
              <a:off x="5167802" y="4061804"/>
              <a:ext cx="1524671" cy="1530907"/>
              <a:chOff x="5167802" y="4061804"/>
              <a:chExt cx="1524671" cy="1530907"/>
            </a:xfrm>
          </p:grpSpPr>
          <p:sp>
            <p:nvSpPr>
              <p:cNvPr id="23" name="Rectangle 22"/>
              <p:cNvSpPr/>
              <p:nvPr/>
            </p:nvSpPr>
            <p:spPr>
              <a:xfrm rot="2673124">
                <a:off x="5167802" y="4061804"/>
                <a:ext cx="1524671" cy="153090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631272" y="4440835"/>
                <a:ext cx="841828" cy="769441"/>
              </a:xfrm>
              <a:prstGeom prst="rect">
                <a:avLst/>
              </a:prstGeom>
              <a:noFill/>
            </p:spPr>
            <p:txBody>
              <a:bodyPr wrap="square" rtlCol="0">
                <a:spAutoFit/>
              </a:bodyPr>
              <a:lstStyle/>
              <a:p>
                <a:r>
                  <a:rPr lang="en-US" sz="4400" b="1">
                    <a:latin typeface="UTM Avo" panose="02040603050506020204" pitchFamily="18" charset="0"/>
                  </a:rPr>
                  <a:t>?</a:t>
                </a:r>
              </a:p>
            </p:txBody>
          </p:sp>
        </p:grpSp>
        <p:sp>
          <p:nvSpPr>
            <p:cNvPr id="27" name="Oval 26">
              <a:extLst>
                <a:ext uri="{FF2B5EF4-FFF2-40B4-BE49-F238E27FC236}">
                  <a16:creationId xmlns:a16="http://schemas.microsoft.com/office/drawing/2014/main" id="{C7C8E020-3831-1948-A36C-6DE158156858}"/>
                </a:ext>
              </a:extLst>
            </p:cNvPr>
            <p:cNvSpPr/>
            <p:nvPr/>
          </p:nvSpPr>
          <p:spPr>
            <a:xfrm>
              <a:off x="8557373" y="4085327"/>
              <a:ext cx="1537309" cy="1480456"/>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UTM Avo" panose="02040603050506020204" pitchFamily="18" charset="0"/>
                </a:rPr>
                <a:t>?</a:t>
              </a:r>
              <a:endParaRPr lang="en-US" sz="4800" b="1" dirty="0">
                <a:solidFill>
                  <a:schemeClr val="tx1"/>
                </a:solidFill>
                <a:latin typeface="UTM Avo" panose="02040603050506020204" pitchFamily="18" charset="0"/>
              </a:endParaRPr>
            </a:p>
          </p:txBody>
        </p:sp>
        <p:cxnSp>
          <p:nvCxnSpPr>
            <p:cNvPr id="29" name="Straight Arrow Connector 28"/>
            <p:cNvCxnSpPr/>
            <p:nvPr/>
          </p:nvCxnSpPr>
          <p:spPr>
            <a:xfrm flipV="1">
              <a:off x="2933883" y="4860688"/>
              <a:ext cx="192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111507" y="4201793"/>
              <a:ext cx="2031450" cy="769441"/>
            </a:xfrm>
            <a:prstGeom prst="rect">
              <a:avLst/>
            </a:prstGeom>
            <a:noFill/>
          </p:spPr>
          <p:txBody>
            <a:bodyPr wrap="square" rtlCol="0">
              <a:spAutoFit/>
            </a:bodyPr>
            <a:lstStyle/>
            <a:p>
              <a:r>
                <a:rPr lang="en-US" sz="4400" b="1"/>
                <a:t>- 171</a:t>
              </a:r>
            </a:p>
          </p:txBody>
        </p:sp>
        <p:cxnSp>
          <p:nvCxnSpPr>
            <p:cNvPr id="31" name="Straight Arrow Connector 30"/>
            <p:cNvCxnSpPr/>
            <p:nvPr/>
          </p:nvCxnSpPr>
          <p:spPr>
            <a:xfrm flipV="1">
              <a:off x="7000891" y="4816607"/>
              <a:ext cx="15544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091427" y="4128684"/>
              <a:ext cx="2031450" cy="769441"/>
            </a:xfrm>
            <a:prstGeom prst="rect">
              <a:avLst/>
            </a:prstGeom>
            <a:noFill/>
          </p:spPr>
          <p:txBody>
            <a:bodyPr wrap="square" rtlCol="0">
              <a:spAutoFit/>
            </a:bodyPr>
            <a:lstStyle/>
            <a:p>
              <a:r>
                <a:rPr lang="en-US" sz="4400" b="1"/>
                <a:t>+ 90</a:t>
              </a:r>
            </a:p>
          </p:txBody>
        </p:sp>
      </p:grpSp>
      <p:grpSp>
        <p:nvGrpSpPr>
          <p:cNvPr id="36" name="Group 35"/>
          <p:cNvGrpSpPr/>
          <p:nvPr/>
        </p:nvGrpSpPr>
        <p:grpSpPr>
          <a:xfrm>
            <a:off x="4825095" y="1712593"/>
            <a:ext cx="1983831" cy="1465943"/>
            <a:chOff x="11076169" y="770852"/>
            <a:chExt cx="1983831" cy="1465943"/>
          </a:xfrm>
        </p:grpSpPr>
        <p:sp>
          <p:nvSpPr>
            <p:cNvPr id="35" name="Isosceles Triangle 34"/>
            <p:cNvSpPr/>
            <p:nvPr/>
          </p:nvSpPr>
          <p:spPr>
            <a:xfrm>
              <a:off x="11076169" y="770852"/>
              <a:ext cx="1983831" cy="1465943"/>
            </a:xfrm>
            <a:prstGeom prst="triangl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1522146" y="1373074"/>
              <a:ext cx="1091875" cy="769441"/>
            </a:xfrm>
            <a:prstGeom prst="rect">
              <a:avLst/>
            </a:prstGeom>
            <a:noFill/>
          </p:spPr>
          <p:txBody>
            <a:bodyPr wrap="square" rtlCol="0">
              <a:spAutoFit/>
            </a:bodyPr>
            <a:lstStyle/>
            <a:p>
              <a:r>
                <a:rPr lang="en-US" sz="4400" b="1">
                  <a:solidFill>
                    <a:srgbClr val="FF0000"/>
                  </a:solidFill>
                </a:rPr>
                <a:t>494</a:t>
              </a:r>
            </a:p>
          </p:txBody>
        </p:sp>
      </p:grpSp>
      <p:grpSp>
        <p:nvGrpSpPr>
          <p:cNvPr id="39" name="Group 38"/>
          <p:cNvGrpSpPr/>
          <p:nvPr/>
        </p:nvGrpSpPr>
        <p:grpSpPr>
          <a:xfrm>
            <a:off x="8627567" y="1835963"/>
            <a:ext cx="1465943" cy="1306286"/>
            <a:chOff x="11914495" y="1836057"/>
            <a:chExt cx="1465943" cy="1306286"/>
          </a:xfrm>
        </p:grpSpPr>
        <p:sp>
          <p:nvSpPr>
            <p:cNvPr id="37" name="Rounded Rectangle 36"/>
            <p:cNvSpPr/>
            <p:nvPr/>
          </p:nvSpPr>
          <p:spPr>
            <a:xfrm>
              <a:off x="11914495" y="1836057"/>
              <a:ext cx="1465943" cy="1306286"/>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2101528" y="2126251"/>
              <a:ext cx="1091875" cy="769441"/>
            </a:xfrm>
            <a:prstGeom prst="rect">
              <a:avLst/>
            </a:prstGeom>
            <a:noFill/>
          </p:spPr>
          <p:txBody>
            <a:bodyPr wrap="square" rtlCol="0">
              <a:spAutoFit/>
            </a:bodyPr>
            <a:lstStyle/>
            <a:p>
              <a:r>
                <a:rPr lang="en-US" sz="4400" b="1">
                  <a:solidFill>
                    <a:srgbClr val="FF0000"/>
                  </a:solidFill>
                </a:rPr>
                <a:t>319</a:t>
              </a:r>
            </a:p>
          </p:txBody>
        </p:sp>
      </p:grpSp>
      <p:grpSp>
        <p:nvGrpSpPr>
          <p:cNvPr id="42" name="Group 41"/>
          <p:cNvGrpSpPr/>
          <p:nvPr/>
        </p:nvGrpSpPr>
        <p:grpSpPr>
          <a:xfrm>
            <a:off x="5167739" y="4070813"/>
            <a:ext cx="1524671" cy="1530907"/>
            <a:chOff x="10798292" y="4032774"/>
            <a:chExt cx="1524671" cy="1530907"/>
          </a:xfrm>
        </p:grpSpPr>
        <p:sp>
          <p:nvSpPr>
            <p:cNvPr id="40" name="Rectangle 39"/>
            <p:cNvSpPr/>
            <p:nvPr/>
          </p:nvSpPr>
          <p:spPr>
            <a:xfrm rot="2673124">
              <a:off x="10798292" y="4032774"/>
              <a:ext cx="1524671" cy="1530907"/>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014689" y="4413506"/>
              <a:ext cx="1091875" cy="769441"/>
            </a:xfrm>
            <a:prstGeom prst="rect">
              <a:avLst/>
            </a:prstGeom>
            <a:noFill/>
          </p:spPr>
          <p:txBody>
            <a:bodyPr wrap="square" rtlCol="0">
              <a:spAutoFit/>
            </a:bodyPr>
            <a:lstStyle/>
            <a:p>
              <a:r>
                <a:rPr lang="en-US" sz="4400" b="1">
                  <a:solidFill>
                    <a:srgbClr val="FF0000"/>
                  </a:solidFill>
                </a:rPr>
                <a:t>191</a:t>
              </a:r>
            </a:p>
          </p:txBody>
        </p:sp>
      </p:grpSp>
      <p:grpSp>
        <p:nvGrpSpPr>
          <p:cNvPr id="45" name="Group 44"/>
          <p:cNvGrpSpPr/>
          <p:nvPr/>
        </p:nvGrpSpPr>
        <p:grpSpPr>
          <a:xfrm>
            <a:off x="8569511" y="4076379"/>
            <a:ext cx="1537309" cy="1480456"/>
            <a:chOff x="12192000" y="4034973"/>
            <a:chExt cx="1537309" cy="1480456"/>
          </a:xfrm>
        </p:grpSpPr>
        <p:sp>
          <p:nvSpPr>
            <p:cNvPr id="43" name="Oval 42">
              <a:extLst>
                <a:ext uri="{FF2B5EF4-FFF2-40B4-BE49-F238E27FC236}">
                  <a16:creationId xmlns:a16="http://schemas.microsoft.com/office/drawing/2014/main" id="{C7C8E020-3831-1948-A36C-6DE158156858}"/>
                </a:ext>
              </a:extLst>
            </p:cNvPr>
            <p:cNvSpPr/>
            <p:nvPr/>
          </p:nvSpPr>
          <p:spPr>
            <a:xfrm>
              <a:off x="12192000" y="4034973"/>
              <a:ext cx="1537309" cy="1480456"/>
            </a:xfrm>
            <a:prstGeom prst="ellipse">
              <a:avLst/>
            </a:prstGeom>
            <a:solidFill>
              <a:schemeClr val="bg1"/>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UTM Avo" panose="02040603050506020204" pitchFamily="18" charset="0"/>
              </a:endParaRPr>
            </a:p>
          </p:txBody>
        </p:sp>
        <p:sp>
          <p:nvSpPr>
            <p:cNvPr id="44" name="TextBox 43"/>
            <p:cNvSpPr txBox="1"/>
            <p:nvPr/>
          </p:nvSpPr>
          <p:spPr>
            <a:xfrm>
              <a:off x="12414716" y="4390479"/>
              <a:ext cx="1091875" cy="769441"/>
            </a:xfrm>
            <a:prstGeom prst="rect">
              <a:avLst/>
            </a:prstGeom>
            <a:noFill/>
          </p:spPr>
          <p:txBody>
            <a:bodyPr wrap="square" rtlCol="0">
              <a:spAutoFit/>
            </a:bodyPr>
            <a:lstStyle/>
            <a:p>
              <a:r>
                <a:rPr lang="en-US" sz="4400" b="1">
                  <a:solidFill>
                    <a:srgbClr val="FF0000"/>
                  </a:solidFill>
                </a:rPr>
                <a:t>281</a:t>
              </a:r>
            </a:p>
          </p:txBody>
        </p:sp>
      </p:grpSp>
      <p:pic>
        <p:nvPicPr>
          <p:cNvPr id="46" name="图片 3" descr="未标题-6 (6)"/>
          <p:cNvPicPr>
            <a:picLocks noChangeAspect="1"/>
          </p:cNvPicPr>
          <p:nvPr/>
        </p:nvPicPr>
        <p:blipFill>
          <a:blip r:embed="rId2">
            <a:alphaModFix amt="51000"/>
          </a:blip>
          <a:stretch>
            <a:fillRect/>
          </a:stretch>
        </p:blipFill>
        <p:spPr>
          <a:xfrm>
            <a:off x="0" y="6109088"/>
            <a:ext cx="4476750" cy="711835"/>
          </a:xfrm>
          <a:prstGeom prst="rect">
            <a:avLst/>
          </a:prstGeom>
        </p:spPr>
      </p:pic>
      <p:pic>
        <p:nvPicPr>
          <p:cNvPr id="47" name="图片 5" descr="C:\Users\Am'be'r\Desktop\千库网_六一儿童节动物气球_元素编号13099129.png千库网_六一儿童节动物气球_元素编号13099129"/>
          <p:cNvPicPr>
            <a:picLocks noChangeAspect="1"/>
          </p:cNvPicPr>
          <p:nvPr/>
        </p:nvPicPr>
        <p:blipFill>
          <a:blip r:embed="rId3"/>
          <a:srcRect/>
          <a:stretch>
            <a:fillRect/>
          </a:stretch>
        </p:blipFill>
        <p:spPr>
          <a:xfrm>
            <a:off x="10826115" y="-81151"/>
            <a:ext cx="1365885" cy="2597150"/>
          </a:xfrm>
          <a:prstGeom prst="rect">
            <a:avLst/>
          </a:prstGeom>
        </p:spPr>
      </p:pic>
    </p:spTree>
    <p:extLst>
      <p:ext uri="{BB962C8B-B14F-4D97-AF65-F5344CB8AC3E}">
        <p14:creationId xmlns:p14="http://schemas.microsoft.com/office/powerpoint/2010/main" val="174406500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624</Words>
  <Application>Microsoft Office PowerPoint</Application>
  <PresentationFormat>Widescreen</PresentationFormat>
  <Paragraphs>93</Paragraphs>
  <Slides>16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UTM Avo</vt:lpstr>
      <vt:lpstr>HP001 4 hàng</vt:lpstr>
      <vt:lpstr>UTM Guanine</vt:lpstr>
      <vt:lpstr>Arial</vt:lpstr>
      <vt:lpstr>UTM Hanzel</vt:lpstr>
      <vt:lpstr>UTM Cancel</vt:lpstr>
      <vt:lpstr>UTM Sharnay</vt:lpstr>
      <vt:lpstr>Calibri</vt:lpstr>
      <vt:lpstr>Times New Roman</vt:lpstr>
      <vt:lpstr>SVN-Lobster</vt:lpstr>
      <vt:lpstr>SVN-Poky's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trang trần</cp:lastModifiedBy>
  <cp:revision>31</cp:revision>
  <dcterms:created xsi:type="dcterms:W3CDTF">2023-03-29T15:26:57Z</dcterms:created>
  <dcterms:modified xsi:type="dcterms:W3CDTF">2025-04-19T09:21:31Z</dcterms:modified>
</cp:coreProperties>
</file>