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9" r:id="rId3"/>
  </p:sldMasterIdLst>
  <p:notesMasterIdLst>
    <p:notesMasterId r:id="rId21"/>
  </p:notesMasterIdLst>
  <p:sldIdLst>
    <p:sldId id="280" r:id="rId4"/>
    <p:sldId id="331" r:id="rId5"/>
    <p:sldId id="332" r:id="rId6"/>
    <p:sldId id="7310" r:id="rId7"/>
    <p:sldId id="7334" r:id="rId8"/>
    <p:sldId id="7304" r:id="rId9"/>
    <p:sldId id="7324" r:id="rId10"/>
    <p:sldId id="7343" r:id="rId11"/>
    <p:sldId id="7344" r:id="rId12"/>
    <p:sldId id="7356" r:id="rId13"/>
    <p:sldId id="7357" r:id="rId14"/>
    <p:sldId id="7358" r:id="rId15"/>
    <p:sldId id="7359" r:id="rId16"/>
    <p:sldId id="7348" r:id="rId17"/>
    <p:sldId id="7340" r:id="rId18"/>
    <p:sldId id="7354" r:id="rId19"/>
    <p:sldId id="7361" r:id="rId20"/>
  </p:sldIdLst>
  <p:sldSz cx="12192000" cy="6858000"/>
  <p:notesSz cx="6858000" cy="9144000"/>
  <p:embeddedFontLst>
    <p:embeddedFont>
      <p:font typeface="等线" panose="02010600030101010101" pitchFamily="2" charset="-122"/>
      <p:regular r:id="rId22"/>
      <p:bold r:id="rId23"/>
    </p:embeddedFont>
    <p:embeddedFont>
      <p:font typeface="#9Slide03 IcielNovecento sans E" panose="020B0604020202020204" charset="0"/>
      <p:bold r:id="rId24"/>
    </p:embeddedFont>
    <p:embeddedFont>
      <p:font typeface="#9Slide03 SVNNexa Rust Sans Bla" panose="020B0606040200020203" charset="0"/>
      <p:bold r:id="rId25"/>
    </p:embeddedFont>
    <p:embeddedFont>
      <p:font typeface="#9Slide05 Pattaya" panose="020B0604020202020204" charset="-34"/>
      <p:regular r:id="rId26"/>
    </p:embeddedFont>
    <p:embeddedFont>
      <p:font typeface="#9Slide07 Altus" panose="020B0604020202020204" charset="0"/>
      <p:regular r:id="rId27"/>
    </p:embeddedFont>
    <p:embeddedFont>
      <p:font typeface="#9Slide07 Koni" panose="020B0604020202020204" charset="0"/>
      <p:bold r:id="rId28"/>
    </p:embeddedFont>
    <p:embeddedFont>
      <p:font typeface="Cambria" panose="02040503050406030204" pitchFamily="18" charset="0"/>
      <p:regular r:id="rId29"/>
      <p:bold r:id="rId30"/>
      <p:italic r:id="rId31"/>
      <p:boldItalic r:id="rId32"/>
    </p:embeddedFont>
    <p:embeddedFont>
      <p:font typeface="Forte" panose="03060902040502070203" pitchFamily="66" charset="0"/>
      <p:regular r:id="rId33"/>
    </p:embeddedFont>
    <p:embeddedFont>
      <p:font typeface="HP001 4 hàng" panose="020B0603050302020204" pitchFamily="34" charset="0"/>
      <p:regular r:id="rId34"/>
      <p:bold r:id="rId35"/>
    </p:embeddedFont>
    <p:embeddedFont>
      <p:font typeface="Segoe UI Black" panose="020B0A02040204020203" pitchFamily="34" charset="0"/>
      <p:bold r:id="rId36"/>
      <p:italic r:id="rId37"/>
      <p:boldItalic r:id="rId38"/>
    </p:embeddedFont>
    <p:embeddedFont>
      <p:font typeface="SVN-Yahoo" panose="020B0604020202020204" charset="0"/>
      <p:regular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5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93727"/>
  </p:normalViewPr>
  <p:slideViewPr>
    <p:cSldViewPr snapToGrid="0" showGuides="1">
      <p:cViewPr varScale="1">
        <p:scale>
          <a:sx n="56" d="100"/>
          <a:sy n="56" d="100"/>
        </p:scale>
        <p:origin x="90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2025/4/3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21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126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1554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3807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79C08-E0B0-0D27-07E1-79D1A0AD8CC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A7F838-1F05-1416-68CA-2951B49144C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E534666-16FE-2569-08CC-2A3D3B96411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49D3EB6-B8C5-3372-AC20-0D84054932A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8761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6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9397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710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9443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336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2507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105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3968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7977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6750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8485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379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96265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614850"/>
            <a:ext cx="5353050" cy="245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2286000" y="70935"/>
            <a:ext cx="804043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ts val="600"/>
              </a:spcBef>
              <a:spcAft>
                <a:spcPts val="600"/>
              </a:spcAft>
              <a:buClrTx/>
              <a:buSzTx/>
              <a:buFontTx/>
              <a:buNone/>
              <a:tabLst/>
              <a:defRPr/>
            </a:pPr>
            <a:r>
              <a:rPr kumimoji="0" lang="en-US" altLang="en-US" sz="2800" b="1"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rPr>
              <a:t>ỦY BAN NHÂN DÂN QUẬN HỒNG BÀNG</a:t>
            </a:r>
          </a:p>
          <a:p>
            <a:pPr marL="0" marR="0" lvl="0" indent="0" algn="ctr" defTabSz="914400" rtl="0" eaLnBrk="0" fontAlgn="base" latinLnBrk="0" hangingPunct="0">
              <a:lnSpc>
                <a:spcPct val="100000"/>
              </a:lnSpc>
              <a:spcBef>
                <a:spcPts val="600"/>
              </a:spcBef>
              <a:spcAft>
                <a:spcPts val="600"/>
              </a:spcAft>
              <a:buClrTx/>
              <a:buSzTx/>
              <a:buFontTx/>
              <a:buNone/>
              <a:tabLst/>
              <a:defRPr/>
            </a:pPr>
            <a:r>
              <a:rPr kumimoji="0" lang="en-US" altLang="en-US" sz="2400" b="1"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rPr>
              <a:t>TR</a:t>
            </a:r>
            <a:r>
              <a:rPr kumimoji="0" lang="vi-VN" altLang="en-US" sz="2400" b="1"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rPr>
              <a:t>ƯỜ</a:t>
            </a:r>
            <a:r>
              <a:rPr kumimoji="0" lang="en-US" altLang="en-US" sz="2400" b="1"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rPr>
              <a:t>NG TIỂU HỌC AN HỒNG</a:t>
            </a:r>
            <a:endParaRPr kumimoji="0" lang="en-US" altLang="en-US" sz="2400" b="0"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Rectangle 1"/>
          <p:cNvSpPr>
            <a:spLocks noChangeArrowheads="1"/>
          </p:cNvSpPr>
          <p:nvPr/>
        </p:nvSpPr>
        <p:spPr bwMode="auto">
          <a:xfrm>
            <a:off x="102870" y="1388441"/>
            <a:ext cx="12192000"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Tiếng</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Việt </a:t>
            </a: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lớp</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2</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Tuần</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21</a:t>
            </a:r>
          </a:p>
          <a:p>
            <a:pPr marL="0" marR="0" lvl="0" indent="0" algn="ctr" defTabSz="914400" rtl="0" eaLnBrk="0" fontAlgn="base" latinLnBrk="0" hangingPunct="0">
              <a:lnSpc>
                <a:spcPct val="120000"/>
              </a:lnSpc>
              <a:spcBef>
                <a:spcPct val="0"/>
              </a:spcBef>
              <a:spcAft>
                <a:spcPct val="0"/>
              </a:spcAft>
              <a:buClrTx/>
              <a:buSzTx/>
              <a:buFontTx/>
              <a:buNone/>
              <a:tabLst/>
              <a:defRPr/>
            </a:pPr>
            <a:r>
              <a:rPr lang="en-US" altLang="en-US" sz="5400" b="1" dirty="0" err="1">
                <a:solidFill>
                  <a:srgbClr val="C00000"/>
                </a:solidFill>
                <a:latin typeface="HP001 4 hàng" panose="020B0603050302020204" pitchFamily="34" charset="0"/>
                <a:cs typeface="Times New Roman" pitchFamily="18" charset="0"/>
              </a:rPr>
              <a:t>Bài</a:t>
            </a:r>
            <a:r>
              <a:rPr lang="en-US" altLang="en-US" sz="5400" b="1" dirty="0">
                <a:solidFill>
                  <a:srgbClr val="C00000"/>
                </a:solidFill>
                <a:latin typeface="HP001 4 hàng" panose="020B0603050302020204" pitchFamily="34" charset="0"/>
                <a:cs typeface="Times New Roman" pitchFamily="18" charset="0"/>
              </a:rPr>
              <a:t> 5: </a:t>
            </a:r>
            <a:r>
              <a:rPr lang="en-US" altLang="en-US" sz="5400" b="1" dirty="0" err="1">
                <a:solidFill>
                  <a:srgbClr val="C00000"/>
                </a:solidFill>
                <a:latin typeface="HP001 4 hàng" panose="020B0603050302020204" pitchFamily="34" charset="0"/>
                <a:cs typeface="Times New Roman" pitchFamily="18" charset="0"/>
              </a:rPr>
              <a:t>Giọt</a:t>
            </a:r>
            <a:r>
              <a:rPr lang="en-US" altLang="en-US" sz="5400" b="1" dirty="0">
                <a:solidFill>
                  <a:srgbClr val="C00000"/>
                </a:solidFill>
                <a:latin typeface="HP001 4 hàng" panose="020B0603050302020204" pitchFamily="34" charset="0"/>
                <a:cs typeface="Times New Roman" pitchFamily="18" charset="0"/>
              </a:rPr>
              <a:t> </a:t>
            </a:r>
            <a:r>
              <a:rPr lang="en-US" altLang="en-US" sz="5400" b="1" dirty="0" err="1">
                <a:solidFill>
                  <a:srgbClr val="C00000"/>
                </a:solidFill>
                <a:latin typeface="HP001 4 hàng" panose="020B0603050302020204" pitchFamily="34" charset="0"/>
                <a:cs typeface="Times New Roman" pitchFamily="18" charset="0"/>
              </a:rPr>
              <a:t>nước</a:t>
            </a:r>
            <a:r>
              <a:rPr lang="en-US" altLang="en-US" sz="5400" b="1" dirty="0">
                <a:solidFill>
                  <a:srgbClr val="C00000"/>
                </a:solidFill>
                <a:latin typeface="HP001 4 hàng" panose="020B0603050302020204" pitchFamily="34" charset="0"/>
                <a:cs typeface="Times New Roman" pitchFamily="18" charset="0"/>
              </a:rPr>
              <a:t> </a:t>
            </a:r>
            <a:r>
              <a:rPr lang="en-US" altLang="en-US" sz="5400" b="1" dirty="0" err="1">
                <a:solidFill>
                  <a:srgbClr val="C00000"/>
                </a:solidFill>
                <a:latin typeface="HP001 4 hàng" panose="020B0603050302020204" pitchFamily="34" charset="0"/>
                <a:cs typeface="Times New Roman" pitchFamily="18" charset="0"/>
              </a:rPr>
              <a:t>và</a:t>
            </a:r>
            <a:r>
              <a:rPr lang="en-US" altLang="en-US" sz="5400" b="1" dirty="0">
                <a:solidFill>
                  <a:srgbClr val="C00000"/>
                </a:solidFill>
                <a:latin typeface="HP001 4 hàng" panose="020B0603050302020204" pitchFamily="34" charset="0"/>
                <a:cs typeface="Times New Roman" pitchFamily="18" charset="0"/>
              </a:rPr>
              <a:t> </a:t>
            </a:r>
            <a:r>
              <a:rPr lang="en-US" altLang="en-US" sz="5400" b="1" dirty="0" err="1">
                <a:solidFill>
                  <a:srgbClr val="C00000"/>
                </a:solidFill>
                <a:latin typeface="HP001 4 hàng" panose="020B0603050302020204" pitchFamily="34" charset="0"/>
                <a:cs typeface="Times New Roman" pitchFamily="18" charset="0"/>
              </a:rPr>
              <a:t>biển</a:t>
            </a:r>
            <a:r>
              <a:rPr lang="en-US" altLang="en-US" sz="5400" b="1" dirty="0">
                <a:solidFill>
                  <a:srgbClr val="C00000"/>
                </a:solidFill>
                <a:latin typeface="HP001 4 hàng" panose="020B0603050302020204" pitchFamily="34" charset="0"/>
                <a:cs typeface="Times New Roman" pitchFamily="18" charset="0"/>
              </a:rPr>
              <a:t> </a:t>
            </a:r>
            <a:r>
              <a:rPr lang="en-US" altLang="en-US" sz="5400" b="1" dirty="0" err="1">
                <a:solidFill>
                  <a:srgbClr val="C00000"/>
                </a:solidFill>
                <a:latin typeface="HP001 4 hàng" panose="020B0603050302020204" pitchFamily="34" charset="0"/>
                <a:cs typeface="Times New Roman" pitchFamily="18" charset="0"/>
              </a:rPr>
              <a:t>lớn</a:t>
            </a:r>
            <a:endParaRPr lang="en-US" altLang="en-US" sz="5400" b="1" dirty="0">
              <a:solidFill>
                <a:srgbClr val="C00000"/>
              </a:solidFill>
              <a:latin typeface="HP001 4 hàng" panose="020B0603050302020204" pitchFamily="34" charset="0"/>
              <a:cs typeface="Times New Roman" pitchFamily="18" charset="0"/>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Tiết</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3: Nói </a:t>
            </a: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và</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a:t>
            </a: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nghe</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a:t>
            </a: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Chiếc</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a:t>
            </a: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đèn</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a:t>
            </a: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lồng</a:t>
            </a:r>
            <a:endPar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endParaRPr>
          </a:p>
        </p:txBody>
      </p:sp>
      <p:sp>
        <p:nvSpPr>
          <p:cNvPr id="3" name="TextBox 2">
            <a:extLst>
              <a:ext uri="{FF2B5EF4-FFF2-40B4-BE49-F238E27FC236}">
                <a16:creationId xmlns:a16="http://schemas.microsoft.com/office/drawing/2014/main" id="{29DBFFC8-2BE1-CEE2-5FBF-2C68F783EEF1}"/>
              </a:ext>
            </a:extLst>
          </p:cNvPr>
          <p:cNvSpPr txBox="1"/>
          <p:nvPr/>
        </p:nvSpPr>
        <p:spPr>
          <a:xfrm>
            <a:off x="5057775" y="5844385"/>
            <a:ext cx="74180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Giáo</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viên</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Trần Thị Kiều Trang</a:t>
            </a:r>
          </a:p>
        </p:txBody>
      </p:sp>
      <p:cxnSp>
        <p:nvCxnSpPr>
          <p:cNvPr id="9" name="Straight Connector 8">
            <a:extLst>
              <a:ext uri="{FF2B5EF4-FFF2-40B4-BE49-F238E27FC236}">
                <a16:creationId xmlns:a16="http://schemas.microsoft.com/office/drawing/2014/main" id="{48542CE6-C657-38FD-FA63-A7D034BB118D}"/>
              </a:ext>
            </a:extLst>
          </p:cNvPr>
          <p:cNvCxnSpPr/>
          <p:nvPr/>
        </p:nvCxnSpPr>
        <p:spPr>
          <a:xfrm>
            <a:off x="5060349" y="1117230"/>
            <a:ext cx="249174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211300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01600" y="5906805"/>
            <a:ext cx="12222480" cy="862816"/>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gì</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xảy</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ra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bác</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đom</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đóm</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sau</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khi</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đưa</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ong</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35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nhà</a:t>
            </a:r>
            <a:endParaRPr lang="zh-CN" altLang="en-US" sz="3500" b="1" i="1" dirty="0">
              <a:solidFill>
                <a:srgbClr val="C00000"/>
              </a:solidFill>
              <a:latin typeface="Times New Roman" panose="02020603050405020304" pitchFamily="18" charset="0"/>
              <a:ea typeface="阿里巴巴普惠体 Light" panose="00020600040101010101" charset="-122"/>
              <a:cs typeface="Times New Roman" panose="020206030504050203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128980"/>
            <a:ext cx="2919121" cy="1003485"/>
            <a:chOff x="4556855" y="1382744"/>
            <a:chExt cx="2919121" cy="1003485"/>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38274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pic>
        <p:nvPicPr>
          <p:cNvPr id="4" name="Picture 3">
            <a:extLst>
              <a:ext uri="{FF2B5EF4-FFF2-40B4-BE49-F238E27FC236}">
                <a16:creationId xmlns:a16="http://schemas.microsoft.com/office/drawing/2014/main" id="{D4F8242F-1D4C-886F-191D-3BDD5D19EA34}"/>
              </a:ext>
            </a:extLst>
          </p:cNvPr>
          <p:cNvPicPr>
            <a:picLocks noChangeAspect="1"/>
          </p:cNvPicPr>
          <p:nvPr/>
        </p:nvPicPr>
        <p:blipFill>
          <a:blip r:embed="rId3"/>
          <a:stretch>
            <a:fillRect/>
          </a:stretch>
        </p:blipFill>
        <p:spPr>
          <a:xfrm>
            <a:off x="990600" y="674405"/>
            <a:ext cx="10109200" cy="5232400"/>
          </a:xfrm>
          <a:prstGeom prst="rect">
            <a:avLst/>
          </a:prstGeom>
        </p:spPr>
      </p:pic>
    </p:spTree>
    <p:extLst>
      <p:ext uri="{BB962C8B-B14F-4D97-AF65-F5344CB8AC3E}">
        <p14:creationId xmlns:p14="http://schemas.microsoft.com/office/powerpoint/2010/main" val="36695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474244" y="5889962"/>
            <a:ext cx="10129251" cy="968038"/>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000" b="1" dirty="0" err="1">
                <a:latin typeface="Cambria" panose="02040503050406030204" pitchFamily="18" charset="0"/>
                <a:ea typeface="Cambria" panose="02040503050406030204" pitchFamily="18" charset="0"/>
              </a:rPr>
              <a:t>Điều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khiến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đom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cảm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endParaRPr lang="en-US" sz="40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ADDF2B2-BD34-18ED-8B7B-8BA0AFAC6DEA}"/>
              </a:ext>
            </a:extLst>
          </p:cNvPr>
          <p:cNvPicPr>
            <a:picLocks noChangeAspect="1"/>
          </p:cNvPicPr>
          <p:nvPr/>
        </p:nvPicPr>
        <p:blipFill>
          <a:blip r:embed="rId2"/>
          <a:stretch>
            <a:fillRect/>
          </a:stretch>
        </p:blipFill>
        <p:spPr>
          <a:xfrm>
            <a:off x="1041400" y="554921"/>
            <a:ext cx="10562096" cy="5439479"/>
          </a:xfrm>
          <a:prstGeom prst="rect">
            <a:avLst/>
          </a:prstGeom>
        </p:spPr>
      </p:pic>
      <p:grpSp>
        <p:nvGrpSpPr>
          <p:cNvPr id="12" name="组合 11">
            <a:extLst>
              <a:ext uri="{FF2B5EF4-FFF2-40B4-BE49-F238E27FC236}">
                <a16:creationId xmlns:a16="http://schemas.microsoft.com/office/drawing/2014/main" id="{6F750636-F62B-F4A4-8CA8-A14FD7360698}"/>
              </a:ext>
            </a:extLst>
          </p:cNvPr>
          <p:cNvGrpSpPr/>
          <p:nvPr/>
        </p:nvGrpSpPr>
        <p:grpSpPr>
          <a:xfrm>
            <a:off x="-183762" y="-446553"/>
            <a:ext cx="2905146" cy="1132384"/>
            <a:chOff x="3805958" y="887550"/>
            <a:chExt cx="2905146" cy="1006840"/>
          </a:xfrm>
        </p:grpSpPr>
        <p:sp>
          <p:nvSpPr>
            <p:cNvPr id="6" name="圆角矩形 2">
              <a:extLst>
                <a:ext uri="{FF2B5EF4-FFF2-40B4-BE49-F238E27FC236}">
                  <a16:creationId xmlns:a16="http://schemas.microsoft.com/office/drawing/2014/main" id="{DB68713E-A567-06E1-1406-E13EECDB98AE}"/>
                </a:ext>
              </a:extLst>
            </p:cNvPr>
            <p:cNvSpPr/>
            <p:nvPr/>
          </p:nvSpPr>
          <p:spPr>
            <a:xfrm>
              <a:off x="4216824" y="1324802"/>
              <a:ext cx="2494280" cy="569588"/>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3805958" y="887550"/>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304318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193040"/>
            <a:ext cx="11241849" cy="5595983"/>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335033" y="316995"/>
            <a:ext cx="11531847" cy="1015663"/>
          </a:xfrm>
          <a:prstGeom prst="rect">
            <a:avLst/>
          </a:prstGeom>
          <a:noFill/>
        </p:spPr>
        <p:txBody>
          <a:bodyPr wrap="square">
            <a:spAutoFit/>
          </a:bodyPr>
          <a:lstStyle/>
          <a:p>
            <a:pPr algn="ct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lại</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từng</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đoạn</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của</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chuyện</a:t>
            </a:r>
            <a:endParaRPr lang="zh-CN" altLang="en-US"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158018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158018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158018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1539713"/>
            <a:ext cx="2666503" cy="2420634"/>
          </a:xfrm>
          <a:prstGeom prst="rect">
            <a:avLst/>
          </a:prstGeom>
        </p:spPr>
      </p:pic>
      <p:grpSp>
        <p:nvGrpSpPr>
          <p:cNvPr id="13" name="Group 12">
            <a:extLst>
              <a:ext uri="{FF2B5EF4-FFF2-40B4-BE49-F238E27FC236}">
                <a16:creationId xmlns:a16="http://schemas.microsoft.com/office/drawing/2014/main" id="{03852E76-2E6E-3049-8B51-B9BC872C75F8}"/>
              </a:ext>
            </a:extLst>
          </p:cNvPr>
          <p:cNvGrpSpPr/>
          <p:nvPr/>
        </p:nvGrpSpPr>
        <p:grpSpPr>
          <a:xfrm>
            <a:off x="424074" y="3464798"/>
            <a:ext cx="10879067" cy="3857757"/>
            <a:chOff x="-204701" y="2901449"/>
            <a:chExt cx="11140900" cy="4524326"/>
          </a:xfrm>
        </p:grpSpPr>
        <p:sp>
          <p:nvSpPr>
            <p:cNvPr id="14" name="TextBox 13">
              <a:extLst>
                <a:ext uri="{FF2B5EF4-FFF2-40B4-BE49-F238E27FC236}">
                  <a16:creationId xmlns:a16="http://schemas.microsoft.com/office/drawing/2014/main" id="{CCD9B75E-E72F-E044-9690-2D9DCC24F155}"/>
                </a:ext>
              </a:extLst>
            </p:cNvPr>
            <p:cNvSpPr txBox="1"/>
            <p:nvPr/>
          </p:nvSpPr>
          <p:spPr>
            <a:xfrm>
              <a:off x="6109236" y="3880118"/>
              <a:ext cx="4826963"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a:solidFill>
                    <a:srgbClr val="C00000"/>
                  </a:solidFill>
                  <a:latin typeface="#9Slide03 IcielNovecento sans E" panose="00000900000000000000" pitchFamily="2" charset="0"/>
                </a:rPr>
                <a:t>Luyện</a:t>
              </a:r>
              <a:r>
                <a:rPr lang="en-US" sz="7200" dirty="0">
                  <a:solidFill>
                    <a:srgbClr val="C00000"/>
                  </a:solidFill>
                  <a:latin typeface="#9Slide03 IcielNovecento sans E" panose="00000900000000000000" pitchFamily="2" charset="0"/>
                </a:rPr>
                <a:t> </a:t>
              </a:r>
              <a:r>
                <a:rPr lang="en-US" sz="7200" dirty="0" err="1">
                  <a:solidFill>
                    <a:srgbClr val="C00000"/>
                  </a:solidFill>
                  <a:latin typeface="#9Slide03 IcielNovecento sans E" panose="00000900000000000000" pitchFamily="2" charset="0"/>
                </a:rPr>
                <a:t>tập</a:t>
              </a:r>
              <a:r>
                <a:rPr lang="en-US" sz="7200" dirty="0">
                  <a:solidFill>
                    <a:srgbClr val="C00000"/>
                  </a:solidFill>
                  <a:latin typeface="#9Slide03 IcielNovecento sans E" panose="00000900000000000000" pitchFamily="2" charset="0"/>
                </a:rPr>
                <a:t> </a:t>
              </a:r>
            </a:p>
            <a:p>
              <a:pPr algn="ctr"/>
              <a:r>
                <a:rPr lang="en-US" sz="7200" dirty="0" err="1">
                  <a:solidFill>
                    <a:srgbClr val="C00000"/>
                  </a:solidFill>
                  <a:latin typeface="#9Slide03 IcielNovecento sans E" panose="00000900000000000000" pitchFamily="2" charset="0"/>
                </a:rPr>
                <a:t>nhóm</a:t>
              </a:r>
              <a:r>
                <a:rPr lang="en-US" sz="7200" dirty="0">
                  <a:solidFill>
                    <a:srgbClr val="C00000"/>
                  </a:solidFill>
                  <a:latin typeface="#9Slide03 IcielNovecento sans E" panose="00000900000000000000" pitchFamily="2" charset="0"/>
                </a:rPr>
                <a:t> 4</a:t>
              </a:r>
            </a:p>
          </p:txBody>
        </p:sp>
        <p:pic>
          <p:nvPicPr>
            <p:cNvPr id="15" name="Picture 14">
              <a:extLst>
                <a:ext uri="{FF2B5EF4-FFF2-40B4-BE49-F238E27FC236}">
                  <a16:creationId xmlns:a16="http://schemas.microsoft.com/office/drawing/2014/main" id="{FF74BC27-AA2D-E349-80E2-8BAF99DA4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701" y="2901449"/>
              <a:ext cx="5383235" cy="4524326"/>
            </a:xfrm>
            <a:prstGeom prst="rect">
              <a:avLst/>
            </a:prstGeom>
          </p:spPr>
        </p:pic>
      </p:grpSp>
    </p:spTree>
    <p:extLst>
      <p:ext uri="{BB962C8B-B14F-4D97-AF65-F5344CB8AC3E}">
        <p14:creationId xmlns:p14="http://schemas.microsoft.com/office/powerpoint/2010/main" val="129245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24210" y="821305"/>
            <a:ext cx="12143580"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335033" y="1109475"/>
            <a:ext cx="11432893" cy="923330"/>
          </a:xfrm>
          <a:prstGeom prst="rect">
            <a:avLst/>
          </a:prstGeom>
          <a:noFill/>
        </p:spPr>
        <p:txBody>
          <a:bodyPr wrap="square">
            <a:spAutoFit/>
          </a:bodyPr>
          <a:lstStyle/>
          <a:p>
            <a:pPr algn="ct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lại</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toàn</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bộ</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chuyện</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theo</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tranh</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endParaRPr lang="zh-CN" altLang="en-US"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102004" y="2413308"/>
            <a:ext cx="2971396" cy="2653991"/>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055402" y="2413307"/>
            <a:ext cx="3121970" cy="2775517"/>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5865732" y="2413307"/>
            <a:ext cx="2923563" cy="2653992"/>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2"/>
            <a:ext cx="2923563" cy="2653991"/>
          </a:xfrm>
          <a:prstGeom prst="rect">
            <a:avLst/>
          </a:prstGeom>
        </p:spPr>
      </p:pic>
    </p:spTree>
    <p:extLst>
      <p:ext uri="{BB962C8B-B14F-4D97-AF65-F5344CB8AC3E}">
        <p14:creationId xmlns:p14="http://schemas.microsoft.com/office/powerpoint/2010/main" val="268971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0.70"/>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293400" y="1147130"/>
            <a:ext cx="9059221" cy="4178376"/>
            <a:chOff x="1365617" y="2613362"/>
            <a:chExt cx="4834678"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365617" y="2992710"/>
              <a:ext cx="1080489" cy="553264"/>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dirty="0">
                  <a:ln>
                    <a:solidFill>
                      <a:schemeClr val="tx1"/>
                    </a:solidFill>
                  </a:ln>
                  <a:latin typeface="Forte" panose="03060902040502070203" pitchFamily="66" charset="0"/>
                  <a:ea typeface="胡晓波男神体" panose="02010600030101010101" pitchFamily="2" charset="-122"/>
                  <a:cs typeface="胡晓波男神体" panose="02010600030101010101" pitchFamily="2" charset="-122"/>
                </a:rPr>
                <a:t>03</a:t>
              </a:r>
              <a:endParaRPr lang="zh-CN" altLang="en-US" sz="9600" dirty="0">
                <a:ln>
                  <a:solidFill>
                    <a:schemeClr val="tx1"/>
                  </a:solidFill>
                </a:ln>
                <a:latin typeface="Forte" panose="03060902040502070203" pitchFamily="66"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a:ln>
                    <a:solidFill>
                      <a:schemeClr val="tx1"/>
                    </a:solidFill>
                  </a:ln>
                  <a:solidFill>
                    <a:schemeClr val="accent1"/>
                  </a:solidFill>
                  <a:latin typeface="Segoe UI Black" panose="020B0A02040204020203" pitchFamily="34" charset="0"/>
                  <a:ea typeface="Segoe UI Black" panose="020B0A02040204020203" pitchFamily="34" charset="0"/>
                  <a:cs typeface="胡晓波男神体" panose="02010600030101010101" pitchFamily="2" charset="-122"/>
                </a:rPr>
                <a:t>VẬN DỤNG</a:t>
              </a:r>
              <a:endParaRPr lang="zh-CN" altLang="en-US" sz="9600" dirty="0">
                <a:ln>
                  <a:solidFill>
                    <a:schemeClr val="tx1"/>
                  </a:solidFill>
                </a:ln>
                <a:solidFill>
                  <a:schemeClr val="accent1"/>
                </a:solidFill>
                <a:latin typeface="Segoe UI Black" panose="020B0A02040204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47449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203587" y="1182849"/>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463712" y="3423249"/>
              <a:ext cx="3268736" cy="2590716"/>
            </a:xfrm>
            <a:prstGeom prst="rect">
              <a:avLst/>
            </a:prstGeom>
            <a:noFill/>
          </p:spPr>
          <p:txBody>
            <a:bodyPr wrap="square" rtlCol="0">
              <a:spAutoFit/>
            </a:bodyPr>
            <a:lstStyle/>
            <a:p>
              <a:pPr lvl="0" algn="ctr"/>
              <a:r>
                <a:rPr lang="en-US" sz="7200" dirty="0" err="1">
                  <a:solidFill>
                    <a:srgbClr val="C00000"/>
                  </a:solidFill>
                  <a:latin typeface="#9Slide05 Pattaya" pitchFamily="2" charset="-34"/>
                  <a:cs typeface="#9Slide05 Pattaya" pitchFamily="2" charset="-34"/>
                </a:rPr>
                <a:t>Kể</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cho</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người</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thân</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về</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bác</a:t>
              </a:r>
              <a:r>
                <a:rPr lang="en-US" sz="7200" dirty="0">
                  <a:solidFill>
                    <a:srgbClr val="C00000"/>
                  </a:solidFill>
                  <a:latin typeface="#9Slide05 Pattaya" pitchFamily="2" charset="-34"/>
                  <a:cs typeface="#9Slide05 Pattaya" pitchFamily="2" charset="-34"/>
                </a:rPr>
                <a:t>  </a:t>
              </a:r>
            </a:p>
            <a:p>
              <a:pPr lvl="0" algn="ctr"/>
              <a:r>
                <a:rPr lang="en-US" sz="7200" dirty="0" err="1">
                  <a:solidFill>
                    <a:srgbClr val="C00000"/>
                  </a:solidFill>
                  <a:latin typeface="#9Slide05 Pattaya" pitchFamily="2" charset="-34"/>
                  <a:cs typeface="#9Slide05 Pattaya" pitchFamily="2" charset="-34"/>
                </a:rPr>
                <a:t>đom</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đóm</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già</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trong</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chuyện</a:t>
              </a:r>
              <a:r>
                <a:rPr lang="en-VN" sz="7200" dirty="0">
                  <a:solidFill>
                    <a:srgbClr val="C00000"/>
                  </a:solidFill>
                  <a:latin typeface="#9Slide05 Pattaya" pitchFamily="2" charset="-34"/>
                  <a:cs typeface="#9Slide05 Pattaya" pitchFamily="2" charset="-34"/>
                </a:rPr>
                <a:t> </a:t>
              </a:r>
              <a:endParaRPr lang="en-US" sz="7200" dirty="0">
                <a:solidFill>
                  <a:srgbClr val="C00000"/>
                </a:solidFill>
                <a:latin typeface="#9Slide05 Pattaya" pitchFamily="2" charset="-34"/>
                <a:cs typeface="#9Slide05 Pattaya" pitchFamily="2" charset="-34"/>
              </a:endParaRPr>
            </a:p>
          </p:txBody>
        </p:sp>
      </p:grpSp>
    </p:spTree>
    <p:extLst>
      <p:ext uri="{BB962C8B-B14F-4D97-AF65-F5344CB8AC3E}">
        <p14:creationId xmlns:p14="http://schemas.microsoft.com/office/powerpoint/2010/main" val="3124933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3501231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94740-0E5C-2720-3044-16CB62E9BAF0}"/>
            </a:ext>
          </a:extLst>
        </p:cNvPr>
        <p:cNvGrpSpPr/>
        <p:nvPr/>
      </p:nvGrpSpPr>
      <p:grpSpPr>
        <a:xfrm>
          <a:off x="0" y="0"/>
          <a:ext cx="0" cy="0"/>
          <a:chOff x="0" y="0"/>
          <a:chExt cx="0" cy="0"/>
        </a:xfrm>
      </p:grpSpPr>
      <p:pic>
        <p:nvPicPr>
          <p:cNvPr id="16" name="图片 15">
            <a:extLst>
              <a:ext uri="{FF2B5EF4-FFF2-40B4-BE49-F238E27FC236}">
                <a16:creationId xmlns:a16="http://schemas.microsoft.com/office/drawing/2014/main" id="{B3752426-1122-B8FD-46EC-6582DC8C1A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9614583E-F1C8-3B02-E521-3A13319F64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ADFD47A9-22FF-843E-8D43-4E648D2A70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E00ABE6E-DF60-AEF7-54EC-B77E46D10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BB02FEE0-DBC3-2D9E-317D-5FB35E46FB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a:extLst>
              <a:ext uri="{FF2B5EF4-FFF2-40B4-BE49-F238E27FC236}">
                <a16:creationId xmlns:a16="http://schemas.microsoft.com/office/drawing/2014/main" id="{5585C409-6EE4-9458-AEC2-E9D727F7AEDB}"/>
              </a:ext>
            </a:extLst>
          </p:cNvPr>
          <p:cNvSpPr/>
          <p:nvPr/>
        </p:nvSpPr>
        <p:spPr>
          <a:xfrm>
            <a:off x="424074" y="533400"/>
            <a:ext cx="11241849" cy="5958839"/>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9A4B0022-C2CE-C607-D40E-C16AFF015263}"/>
              </a:ext>
            </a:extLst>
          </p:cNvPr>
          <p:cNvSpPr txBox="1"/>
          <p:nvPr/>
        </p:nvSpPr>
        <p:spPr>
          <a:xfrm>
            <a:off x="132081" y="523467"/>
            <a:ext cx="11635846" cy="646331"/>
          </a:xfrm>
          <a:prstGeom prst="rect">
            <a:avLst/>
          </a:prstGeom>
          <a:noFill/>
        </p:spPr>
        <p:txBody>
          <a:bodyPr wrap="square">
            <a:spAutoFit/>
          </a:bodyPr>
          <a:lstStyle/>
          <a:p>
            <a:pPr algn="ctr"/>
            <a:r>
              <a:rPr lang="en-US" altLang="zh-CN"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GV </a:t>
            </a:r>
            <a:r>
              <a:rPr lang="en-US" altLang="zh-CN" sz="36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dựa</a:t>
            </a:r>
            <a:r>
              <a:rPr lang="en-US" altLang="zh-CN"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vào</a:t>
            </a:r>
            <a:r>
              <a:rPr lang="en-US" altLang="zh-CN"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nội</a:t>
            </a:r>
            <a:r>
              <a:rPr lang="en-US" altLang="zh-CN"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dung </a:t>
            </a:r>
            <a:r>
              <a:rPr lang="en-US" altLang="zh-CN" sz="36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này</a:t>
            </a:r>
            <a:r>
              <a:rPr lang="en-US" altLang="zh-CN"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để</a:t>
            </a:r>
            <a:r>
              <a:rPr lang="en-US" altLang="zh-CN"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36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4" name="TextBox 13">
            <a:extLst>
              <a:ext uri="{FF2B5EF4-FFF2-40B4-BE49-F238E27FC236}">
                <a16:creationId xmlns:a16="http://schemas.microsoft.com/office/drawing/2014/main" id="{85B67B99-2E9C-701C-8EDC-1CA89D6AF0E5}"/>
              </a:ext>
            </a:extLst>
          </p:cNvPr>
          <p:cNvSpPr txBox="1"/>
          <p:nvPr/>
        </p:nvSpPr>
        <p:spPr>
          <a:xfrm>
            <a:off x="580390" y="1475481"/>
            <a:ext cx="10929216" cy="5016758"/>
          </a:xfrm>
          <a:prstGeom prst="rect">
            <a:avLst/>
          </a:prstGeom>
          <a:noFill/>
        </p:spPr>
        <p:txBody>
          <a:bodyPr wrap="square">
            <a:spAutoFit/>
          </a:bodyPr>
          <a:lstStyle/>
          <a:p>
            <a:pPr algn="just" latinLnBrk="0"/>
            <a:r>
              <a:rPr lang="vi-VN" sz="2000" b="0" i="0" dirty="0">
                <a:effectLst/>
                <a:latin typeface="Cambria" panose="02040503050406030204" pitchFamily="18" charset="0"/>
              </a:rPr>
              <a:t>Bác đom đóm già ngồi nhìn bầy đom đóm nhỏ tuổi rước đèn lồng làm sáng rực cả con đường. Trong chúng giống như những ngôi sao nhỏ lấp lánh.</a:t>
            </a:r>
          </a:p>
          <a:p>
            <a:pPr algn="just" latinLnBrk="0"/>
            <a:r>
              <a:rPr lang="vi-VN" sz="2000" b="0" i="0" dirty="0">
                <a:effectLst/>
                <a:latin typeface="Cambria" panose="02040503050406030204" pitchFamily="18" charset="0"/>
              </a:rPr>
              <a:t>- Ôi chao! Mình thực sự già rồi! – Bác đom đóm thở dài.</a:t>
            </a:r>
          </a:p>
          <a:p>
            <a:pPr algn="just" latinLnBrk="0"/>
            <a:r>
              <a:rPr lang="vi-VN" sz="2000" b="0" i="0" dirty="0">
                <a:effectLst/>
                <a:latin typeface="Cambria" panose="02040503050406030204" pitchFamily="18" charset="0"/>
              </a:rPr>
              <a:t>Chợt bác nghe thấy tiếng khóc từ dưới bãi cỏ. Bác bay tới và nhận ra đó là chú ong non. Anh bạn nhỏ này bị lạc đường.</a:t>
            </a:r>
          </a:p>
          <a:p>
            <a:pPr algn="just" latinLnBrk="0"/>
            <a:r>
              <a:rPr lang="vi-VN" sz="2000" b="0" i="0" dirty="0">
                <a:effectLst/>
                <a:latin typeface="Cambria" panose="02040503050406030204" pitchFamily="18" charset="0"/>
              </a:rPr>
              <a:t>- Đừng quá lo lắng, ta sẽ đưa cháu về.</a:t>
            </a:r>
          </a:p>
          <a:p>
            <a:pPr algn="just" latinLnBrk="0"/>
            <a:r>
              <a:rPr lang="vi-VN" sz="2000" b="0" i="0" dirty="0">
                <a:effectLst/>
                <a:latin typeface="Cambria" panose="02040503050406030204" pitchFamily="18" charset="0"/>
              </a:rPr>
              <a:t>Bác đom đóm an ủi ong non, rồi bác thắp chiếc đèn lồng của mình lên, dắt cu cậu bay đi. Bác bay mãi, bay mãi, cuối cùng cũng đưa được ong non về bên ong mę.</a:t>
            </a:r>
          </a:p>
          <a:p>
            <a:pPr algn="just" latinLnBrk="0"/>
            <a:r>
              <a:rPr lang="vi-VN" sz="2000" b="0" i="0" dirty="0">
                <a:effectLst/>
                <a:latin typeface="Cambria" panose="02040503050406030204" pitchFamily="18" charset="0"/>
              </a:rPr>
              <a:t>Bác đom đóm quay trở về. Nhưng chiếc đèn lồng của bác cứ tối dần, tối dần rồi tắt hẳn. Chao ôi! Tuổi già thật phiền phức! Nhưng bác thấy vui vì chút ánh sáng cuối cùng của mình thật có ích. Bác đom đóm đập nhẹ đôi cánh, chậm chạp bay trong bóng tối...</a:t>
            </a:r>
          </a:p>
          <a:p>
            <a:pPr algn="just" latinLnBrk="0"/>
            <a:r>
              <a:rPr lang="vi-VN" sz="2000" b="0" i="0" dirty="0">
                <a:effectLst/>
                <a:latin typeface="Cambria" panose="02040503050406030204" pitchFamily="18" charset="0"/>
              </a:rPr>
              <a:t>Đột nhiên, có những chiếc đèn lồng lung linh tiến về phía bác:</a:t>
            </a:r>
          </a:p>
          <a:p>
            <a:pPr algn="just" latinLnBrk="0"/>
            <a:r>
              <a:rPr lang="vi-VN" sz="2000" b="0" i="0" dirty="0">
                <a:effectLst/>
                <a:latin typeface="Cambria" panose="02040503050406030204" pitchFamily="18" charset="0"/>
              </a:rPr>
              <a:t>- Bác ơi! Bác đã đưa bạn ong về nhà. Chúng cháu tới để soi đường cho bác ạ!</a:t>
            </a:r>
          </a:p>
          <a:p>
            <a:pPr algn="just" latinLnBrk="0"/>
            <a:r>
              <a:rPr lang="vi-VN" sz="2000" b="0" i="0" dirty="0">
                <a:effectLst/>
                <a:latin typeface="Cambria" panose="02040503050406030204" pitchFamily="18" charset="0"/>
              </a:rPr>
              <a:t>Thì ra là bầy đom đóm nhỏ.</a:t>
            </a:r>
          </a:p>
          <a:p>
            <a:pPr algn="just" latinLnBrk="0"/>
            <a:r>
              <a:rPr lang="vi-VN" sz="2000" b="0" i="0" dirty="0">
                <a:effectLst/>
                <a:latin typeface="Cambria" panose="02040503050406030204" pitchFamily="18" charset="0"/>
              </a:rPr>
              <a:t>- Các cháu ngoan lắm! – Bác đom đóm cảm động nói. Giọt nước mắt hạnh phúc trào ra trên khuôn mặt nhăn nheo của bác.</a:t>
            </a:r>
          </a:p>
        </p:txBody>
      </p:sp>
    </p:spTree>
    <p:extLst>
      <p:ext uri="{BB962C8B-B14F-4D97-AF65-F5344CB8AC3E}">
        <p14:creationId xmlns:p14="http://schemas.microsoft.com/office/powerpoint/2010/main" val="205615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err="1">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Khởi</a:t>
              </a:r>
              <a:r>
                <a:rPr lang="en-US" altLang="zh-CN"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động</a:t>
              </a:r>
              <a:endParaRPr lang="zh-CN" altLang="en-US"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180376" y="1309866"/>
            <a:ext cx="8296347" cy="42382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mbria" panose="02040503050406030204" pitchFamily="18" charset="0"/>
              </a:rPr>
              <a:t>Ban đêm bay khắp nẻo đường,</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Có cây đèn nhỏ anh thường mang theo,</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Có anh trò nhỏ nhà nghèo,</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Bắt bỏ vỏ trứng đem treo học bài</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Là con gì?</a:t>
            </a:r>
            <a:endParaRPr lang="zh-CN" altLang="en-US" sz="3600" dirty="0">
              <a:solidFill>
                <a:schemeClr val="tx1"/>
              </a:solidFill>
              <a:latin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043898" y="62144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solidFill>
                    <a:schemeClr val="bg1"/>
                  </a:solidFill>
                  <a:latin typeface="#9Slide05 Pattaya" pitchFamily="2" charset="-34"/>
                  <a:ea typeface="胡晓波男神体" panose="02010600030101010101" pitchFamily="2" charset="-122"/>
                  <a:cs typeface="#9Slide05 Pattaya" pitchFamily="2" charset="-34"/>
                </a:rPr>
                <a:t>Đố</a:t>
              </a:r>
              <a:r>
                <a:rPr lang="en-US" altLang="zh-CN" sz="3600" dirty="0">
                  <a:solidFill>
                    <a:schemeClr val="bg1"/>
                  </a:solidFill>
                  <a:latin typeface="#9Slide05 Pattaya" pitchFamily="2" charset="-34"/>
                  <a:ea typeface="胡晓波男神体" panose="02010600030101010101" pitchFamily="2" charset="-122"/>
                  <a:cs typeface="#9Slide05 Pattaya" pitchFamily="2" charset="-34"/>
                </a:rPr>
                <a:t> </a:t>
              </a:r>
              <a:r>
                <a:rPr lang="en-US" altLang="zh-CN" sz="3600" dirty="0" err="1">
                  <a:solidFill>
                    <a:schemeClr val="bg1"/>
                  </a:solidFill>
                  <a:latin typeface="#9Slide05 Pattaya" pitchFamily="2" charset="-34"/>
                  <a:ea typeface="胡晓波男神体" panose="02010600030101010101" pitchFamily="2" charset="-122"/>
                  <a:cs typeface="#9Slide05 Pattaya" pitchFamily="2" charset="-34"/>
                </a:rPr>
                <a:t>em</a:t>
              </a:r>
              <a:r>
                <a:rPr lang="en-US" altLang="zh-CN" sz="3600" dirty="0">
                  <a:solidFill>
                    <a:schemeClr val="bg1"/>
                  </a:solidFill>
                  <a:latin typeface="#9Slide05 Pattaya" pitchFamily="2" charset="-34"/>
                  <a:ea typeface="胡晓波男神体" panose="02010600030101010101" pitchFamily="2" charset="-122"/>
                  <a:cs typeface="#9Slide05 Pattaya" pitchFamily="2" charset="-34"/>
                </a:rPr>
                <a:t>?</a:t>
              </a:r>
              <a:endParaRPr lang="zh-CN" altLang="en-US" sz="3600" dirty="0">
                <a:solidFill>
                  <a:schemeClr val="bg1"/>
                </a:solidFill>
                <a:latin typeface="#9Slide05 Pattaya" pitchFamily="2" charset="-34"/>
                <a:ea typeface="胡晓波男神体" panose="02010600030101010101" pitchFamily="2" charset="-122"/>
                <a:cs typeface="#9Slide05 Pattaya" pitchFamily="2" charset="-34"/>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8" name="组合 44">
            <a:extLst>
              <a:ext uri="{FF2B5EF4-FFF2-40B4-BE49-F238E27FC236}">
                <a16:creationId xmlns:a16="http://schemas.microsoft.com/office/drawing/2014/main" id="{E6FB5BFF-F244-0945-90E6-D7A9E1B7C6AA}"/>
              </a:ext>
            </a:extLst>
          </p:cNvPr>
          <p:cNvGrpSpPr/>
          <p:nvPr/>
        </p:nvGrpSpPr>
        <p:grpSpPr>
          <a:xfrm>
            <a:off x="6096004" y="4879551"/>
            <a:ext cx="4709156" cy="1227251"/>
            <a:chOff x="2360278" y="2671667"/>
            <a:chExt cx="1374677" cy="892630"/>
          </a:xfrm>
        </p:grpSpPr>
        <p:grpSp>
          <p:nvGrpSpPr>
            <p:cNvPr id="9" name="组合 30">
              <a:extLst>
                <a:ext uri="{FF2B5EF4-FFF2-40B4-BE49-F238E27FC236}">
                  <a16:creationId xmlns:a16="http://schemas.microsoft.com/office/drawing/2014/main" id="{7D2F1264-6B25-2B41-9583-41688095C179}"/>
                </a:ext>
              </a:extLst>
            </p:cNvPr>
            <p:cNvGrpSpPr/>
            <p:nvPr/>
          </p:nvGrpSpPr>
          <p:grpSpPr>
            <a:xfrm>
              <a:off x="2360278" y="2671667"/>
              <a:ext cx="1374677" cy="892630"/>
              <a:chOff x="1336246" y="3302000"/>
              <a:chExt cx="1073717" cy="990602"/>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C8EC14DF-C885-9348-AB93-B483A0545462}"/>
                  </a:ext>
                </a:extLst>
              </p:cNvPr>
              <p:cNvSpPr/>
              <p:nvPr/>
            </p:nvSpPr>
            <p:spPr>
              <a:xfrm>
                <a:off x="1336246" y="3302000"/>
                <a:ext cx="1073717" cy="9906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B0B31AA-A645-EE48-BF0D-263E375660F4}"/>
                  </a:ext>
                </a:extLst>
              </p:cNvPr>
              <p:cNvSpPr/>
              <p:nvPr/>
            </p:nvSpPr>
            <p:spPr>
              <a:xfrm>
                <a:off x="1385299" y="3360798"/>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CA67A4D-2ABC-1F40-B4E6-09DF49A6B0FD}"/>
                </a:ext>
              </a:extLst>
            </p:cNvPr>
            <p:cNvSpPr txBox="1"/>
            <p:nvPr/>
          </p:nvSpPr>
          <p:spPr>
            <a:xfrm>
              <a:off x="2530097" y="2797878"/>
              <a:ext cx="1051952" cy="5596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a:solidFill>
                    <a:srgbClr val="FF0000"/>
                  </a:solidFill>
                  <a:latin typeface="Cambria" panose="02040503050406030204" pitchFamily="18" charset="0"/>
                  <a:ea typeface="Cambria" panose="02040503050406030204" pitchFamily="18" charset="0"/>
                </a:rPr>
                <a:t>Con </a:t>
              </a:r>
              <a:r>
                <a:rPr lang="en-US" sz="4400" b="1" i="1" dirty="0" err="1">
                  <a:solidFill>
                    <a:srgbClr val="FF0000"/>
                  </a:solidFill>
                  <a:latin typeface="Cambria" panose="02040503050406030204" pitchFamily="18" charset="0"/>
                  <a:ea typeface="Cambria" panose="02040503050406030204" pitchFamily="18" charset="0"/>
                </a:rPr>
                <a:t>đom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đóm</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6489" y="2775961"/>
              <a:ext cx="3370538" cy="956718"/>
            </a:xfrm>
            <a:prstGeom prst="rect">
              <a:avLst/>
            </a:prstGeom>
            <a:noFill/>
          </p:spPr>
          <p:txBody>
            <a:bodyPr wrap="square">
              <a:spAutoFit/>
            </a:bodyPr>
            <a:lstStyle/>
            <a:p>
              <a:pPr algn="ct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Khám</a:t>
              </a:r>
              <a:r>
                <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phá</a:t>
              </a:r>
              <a:endParaRPr lang="zh-CN" altLang="en-US"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spTree>
    <p:extLst>
      <p:ext uri="{BB962C8B-B14F-4D97-AF65-F5344CB8AC3E}">
        <p14:creationId xmlns:p14="http://schemas.microsoft.com/office/powerpoint/2010/main" val="421863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25C2C"/>
        </a:solidFill>
        <a:effectLst/>
      </p:bgPr>
    </p:bg>
    <p:spTree>
      <p:nvGrpSpPr>
        <p:cNvPr id="1" name=""/>
        <p:cNvGrpSpPr/>
        <p:nvPr/>
      </p:nvGrpSpPr>
      <p:grpSpPr>
        <a:xfrm>
          <a:off x="0" y="0"/>
          <a:ext cx="0" cy="0"/>
          <a:chOff x="0" y="0"/>
          <a:chExt cx="0" cy="0"/>
        </a:xfrm>
      </p:grpSpPr>
      <p:sp>
        <p:nvSpPr>
          <p:cNvPr id="7" name="Rounded Rectangle 6"/>
          <p:cNvSpPr/>
          <p:nvPr/>
        </p:nvSpPr>
        <p:spPr>
          <a:xfrm>
            <a:off x="432954" y="509154"/>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36317" y="758618"/>
            <a:ext cx="5756563" cy="923330"/>
          </a:xfrm>
          <a:prstGeom prst="rect">
            <a:avLst/>
          </a:prstGeom>
          <a:noFill/>
        </p:spPr>
        <p:txBody>
          <a:bodyPr wrap="square" rtlCol="0">
            <a:spAutoFit/>
          </a:bodyPr>
          <a:lstStyle/>
          <a:p>
            <a:r>
              <a:rPr lang="en-US" sz="5400" b="1" dirty="0" err="1">
                <a:solidFill>
                  <a:srgbClr val="C00000"/>
                </a:solidFill>
                <a:latin typeface="#9Slide07 Altus" panose="020B0604020202020204" charset="0"/>
              </a:rPr>
              <a:t>Quan</a:t>
            </a:r>
            <a:r>
              <a:rPr lang="en-US" sz="5400" b="1" dirty="0">
                <a:solidFill>
                  <a:srgbClr val="C00000"/>
                </a:solidFill>
                <a:latin typeface="#9Slide07 Altus" panose="020B0604020202020204" charset="0"/>
              </a:rPr>
              <a:t> </a:t>
            </a:r>
            <a:r>
              <a:rPr lang="en-US" sz="5400" b="1" dirty="0" err="1">
                <a:solidFill>
                  <a:srgbClr val="C00000"/>
                </a:solidFill>
                <a:latin typeface="#9Slide07 Altus" panose="020B0604020202020204" charset="0"/>
              </a:rPr>
              <a:t>sát</a:t>
            </a:r>
            <a:r>
              <a:rPr lang="en-US" sz="5400" b="1" dirty="0">
                <a:solidFill>
                  <a:srgbClr val="C00000"/>
                </a:solidFill>
                <a:latin typeface="#9Slide07 Altus" panose="020B0604020202020204" charset="0"/>
              </a:rPr>
              <a:t> </a:t>
            </a:r>
            <a:r>
              <a:rPr lang="en-US" sz="5400" b="1" dirty="0" err="1">
                <a:solidFill>
                  <a:srgbClr val="C00000"/>
                </a:solidFill>
                <a:latin typeface="#9Slide07 Altus" panose="020B0604020202020204" charset="0"/>
              </a:rPr>
              <a:t>tranh</a:t>
            </a:r>
            <a:endParaRPr lang="en-US" sz="5400" b="1" dirty="0">
              <a:solidFill>
                <a:srgbClr val="C00000"/>
              </a:solidFill>
              <a:latin typeface="#9Slide07 Altus" panose="020B0604020202020204" charset="0"/>
            </a:endParaRPr>
          </a:p>
        </p:txBody>
      </p:sp>
      <p:sp>
        <p:nvSpPr>
          <p:cNvPr id="9" name="Cloud Callout 8"/>
          <p:cNvSpPr/>
          <p:nvPr/>
        </p:nvSpPr>
        <p:spPr>
          <a:xfrm>
            <a:off x="6096000" y="1850371"/>
            <a:ext cx="4099560" cy="1875662"/>
          </a:xfrm>
          <a:prstGeom prst="cloudCallout">
            <a:avLst>
              <a:gd name="adj1" fmla="val -53965"/>
              <a:gd name="adj2" fmla="val 54621"/>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Bức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vẽ</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FE7BA701-AAAB-DB47-8A62-C170AD0905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39989" y="-179988"/>
            <a:ext cx="2690536" cy="2690536"/>
          </a:xfrm>
          <a:prstGeom prst="rect">
            <a:avLst/>
          </a:prstGeom>
        </p:spPr>
      </p:pic>
      <p:pic>
        <p:nvPicPr>
          <p:cNvPr id="12" name="Picture 11">
            <a:extLst>
              <a:ext uri="{FF2B5EF4-FFF2-40B4-BE49-F238E27FC236}">
                <a16:creationId xmlns:a16="http://schemas.microsoft.com/office/drawing/2014/main" id="{11E8A81B-7F17-9648-B75F-6EDF7290A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63" y="1189589"/>
            <a:ext cx="4610507" cy="4875931"/>
          </a:xfrm>
          <a:prstGeom prst="rect">
            <a:avLst/>
          </a:prstGeom>
        </p:spPr>
      </p:pic>
      <p:sp>
        <p:nvSpPr>
          <p:cNvPr id="13" name="Rounded Rectangle 12">
            <a:extLst>
              <a:ext uri="{FF2B5EF4-FFF2-40B4-BE49-F238E27FC236}">
                <a16:creationId xmlns:a16="http://schemas.microsoft.com/office/drawing/2014/main" id="{40834BEC-AAE0-AC46-B928-FC2C8140E2A4}"/>
              </a:ext>
            </a:extLst>
          </p:cNvPr>
          <p:cNvSpPr/>
          <p:nvPr/>
        </p:nvSpPr>
        <p:spPr>
          <a:xfrm>
            <a:off x="5647191" y="3987037"/>
            <a:ext cx="5527923" cy="163068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rPr>
              <a:t>Câu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chuyện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về</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Đom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đóm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già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ong</a:t>
            </a:r>
            <a:r>
              <a:rPr lang="en-US" sz="2800" dirty="0">
                <a:solidFill>
                  <a:schemeClr val="tx1"/>
                </a:solidFill>
                <a:latin typeface="Cambria" panose="02040503050406030204" pitchFamily="18" charset="0"/>
              </a:rPr>
              <a:t> non </a:t>
            </a:r>
            <a:r>
              <a:rPr lang="en-US" sz="2800" dirty="0" err="1">
                <a:solidFill>
                  <a:schemeClr val="tx1"/>
                </a:solidFill>
                <a:latin typeface="Cambria" panose="02040503050406030204" pitchFamily="18" charset="0"/>
              </a:rPr>
              <a:t>và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bầy</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đom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đóm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nhỏ</a:t>
            </a:r>
            <a:r>
              <a:rPr lang="en-VN" sz="2800" dirty="0">
                <a:solidFill>
                  <a:schemeClr val="tx1"/>
                </a:solidFill>
                <a:latin typeface="Cambria" panose="02040503050406030204" pitchFamily="18" charset="0"/>
              </a:rPr>
              <a:t>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84" y="76200"/>
            <a:ext cx="1954583" cy="1954583"/>
          </a:xfrm>
          <a:prstGeom prst="rect">
            <a:avLst/>
          </a:prstGeom>
        </p:spPr>
      </p:pic>
    </p:spTree>
    <p:extLst>
      <p:ext uri="{BB962C8B-B14F-4D97-AF65-F5344CB8AC3E}">
        <p14:creationId xmlns:p14="http://schemas.microsoft.com/office/powerpoint/2010/main" val="3904564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907215" y="976667"/>
            <a:ext cx="9542948" cy="923330"/>
          </a:xfrm>
          <a:prstGeom prst="rect">
            <a:avLst/>
          </a:prstGeom>
          <a:noFill/>
        </p:spPr>
        <p:txBody>
          <a:bodyPr wrap="square">
            <a:spAutoFit/>
          </a:bodyPr>
          <a:lstStyle/>
          <a:p>
            <a:pPr algn="ct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spTree>
    <p:extLst>
      <p:ext uri="{BB962C8B-B14F-4D97-AF65-F5344CB8AC3E}">
        <p14:creationId xmlns:p14="http://schemas.microsoft.com/office/powerpoint/2010/main" val="2311250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161852" y="55307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8" name="Group 7">
            <a:extLst>
              <a:ext uri="{FF2B5EF4-FFF2-40B4-BE49-F238E27FC236}">
                <a16:creationId xmlns:a16="http://schemas.microsoft.com/office/drawing/2014/main" id="{7D8BAFAB-9B83-8745-87E0-FECDFF122698}"/>
              </a:ext>
            </a:extLst>
          </p:cNvPr>
          <p:cNvGrpSpPr/>
          <p:nvPr/>
        </p:nvGrpSpPr>
        <p:grpSpPr>
          <a:xfrm>
            <a:off x="127705" y="-388449"/>
            <a:ext cx="11728154" cy="2621280"/>
            <a:chOff x="127705" y="-388449"/>
            <a:chExt cx="11728154" cy="2621280"/>
          </a:xfrm>
        </p:grpSpPr>
        <p:sp>
          <p:nvSpPr>
            <p:cNvPr id="6" name="圆角矩形 2">
              <a:extLst>
                <a:ext uri="{FF2B5EF4-FFF2-40B4-BE49-F238E27FC236}">
                  <a16:creationId xmlns:a16="http://schemas.microsoft.com/office/drawing/2014/main" id="{DB68713E-A567-06E1-1406-E13EECDB98AE}"/>
                </a:ext>
              </a:extLst>
            </p:cNvPr>
            <p:cNvSpPr/>
            <p:nvPr/>
          </p:nvSpPr>
          <p:spPr>
            <a:xfrm>
              <a:off x="1584098" y="733158"/>
              <a:ext cx="10271761" cy="854718"/>
            </a:xfrm>
            <a:prstGeom prst="roundRect">
              <a:avLst>
                <a:gd name="adj" fmla="val 5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Làm</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việc</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nhóm</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2,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quan</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sát</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tranh</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và</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trả</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lời</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câu</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hỏi</a:t>
              </a:r>
              <a:endParaRPr lang="zh-CN" altLang="en-US" sz="3200" dirty="0">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5" name="Picture 4">
              <a:extLst>
                <a:ext uri="{FF2B5EF4-FFF2-40B4-BE49-F238E27FC236}">
                  <a16:creationId xmlns:a16="http://schemas.microsoft.com/office/drawing/2014/main" id="{3D39E60F-B3EE-CF41-8DA0-3BB0253215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7705" y="-388449"/>
              <a:ext cx="2621280" cy="2621280"/>
            </a:xfrm>
            <a:prstGeom prst="rect">
              <a:avLst/>
            </a:prstGeom>
          </p:spPr>
        </p:pic>
      </p:grpSp>
      <p:pic>
        <p:nvPicPr>
          <p:cNvPr id="10" name="Picture 9">
            <a:extLst>
              <a:ext uri="{FF2B5EF4-FFF2-40B4-BE49-F238E27FC236}">
                <a16:creationId xmlns:a16="http://schemas.microsoft.com/office/drawing/2014/main" id="{154F7908-22A9-AF4C-8FE3-B0A2CAC8EEE2}"/>
              </a:ext>
            </a:extLst>
          </p:cNvPr>
          <p:cNvPicPr>
            <a:picLocks noChangeAspect="1"/>
          </p:cNvPicPr>
          <p:nvPr/>
        </p:nvPicPr>
        <p:blipFill rotWithShape="1">
          <a:blip r:embed="rId3">
            <a:extLst>
              <a:ext uri="{28A0092B-C50C-407E-A947-70E740481C1C}">
                <a14:useLocalDpi xmlns:a14="http://schemas.microsoft.com/office/drawing/2010/main" val="0"/>
              </a:ext>
            </a:extLst>
          </a:blip>
          <a:srcRect r="48591" b="50814"/>
          <a:stretch/>
        </p:blipFill>
        <p:spPr>
          <a:xfrm>
            <a:off x="231779" y="2259789"/>
            <a:ext cx="3005340" cy="3040899"/>
          </a:xfrm>
          <a:prstGeom prst="rect">
            <a:avLst/>
          </a:prstGeom>
        </p:spPr>
      </p:pic>
      <p:pic>
        <p:nvPicPr>
          <p:cNvPr id="11" name="Picture 10">
            <a:extLst>
              <a:ext uri="{FF2B5EF4-FFF2-40B4-BE49-F238E27FC236}">
                <a16:creationId xmlns:a16="http://schemas.microsoft.com/office/drawing/2014/main" id="{55AAF86D-E55A-B347-9410-08242E14544B}"/>
              </a:ext>
            </a:extLst>
          </p:cNvPr>
          <p:cNvPicPr>
            <a:picLocks noChangeAspect="1"/>
          </p:cNvPicPr>
          <p:nvPr/>
        </p:nvPicPr>
        <p:blipFill rotWithShape="1">
          <a:blip r:embed="rId3">
            <a:extLst>
              <a:ext uri="{28A0092B-C50C-407E-A947-70E740481C1C}">
                <a14:useLocalDpi xmlns:a14="http://schemas.microsoft.com/office/drawing/2010/main" val="0"/>
              </a:ext>
            </a:extLst>
          </a:blip>
          <a:srcRect l="49999" t="-423" r="2079" b="51237"/>
          <a:stretch/>
        </p:blipFill>
        <p:spPr>
          <a:xfrm>
            <a:off x="3307046" y="2246309"/>
            <a:ext cx="2826295" cy="3067858"/>
          </a:xfrm>
          <a:prstGeom prst="rect">
            <a:avLst/>
          </a:prstGeom>
        </p:spPr>
      </p:pic>
      <p:pic>
        <p:nvPicPr>
          <p:cNvPr id="12" name="Picture 11">
            <a:extLst>
              <a:ext uri="{FF2B5EF4-FFF2-40B4-BE49-F238E27FC236}">
                <a16:creationId xmlns:a16="http://schemas.microsoft.com/office/drawing/2014/main" id="{B8CCC569-26B0-6A4F-94D2-71FA030199DE}"/>
              </a:ext>
            </a:extLst>
          </p:cNvPr>
          <p:cNvPicPr>
            <a:picLocks noChangeAspect="1"/>
          </p:cNvPicPr>
          <p:nvPr/>
        </p:nvPicPr>
        <p:blipFill rotWithShape="1">
          <a:blip r:embed="rId3">
            <a:extLst>
              <a:ext uri="{28A0092B-C50C-407E-A947-70E740481C1C}">
                <a14:useLocalDpi xmlns:a14="http://schemas.microsoft.com/office/drawing/2010/main" val="0"/>
              </a:ext>
            </a:extLst>
          </a:blip>
          <a:srcRect l="3512" t="50000" r="48566" b="814"/>
          <a:stretch/>
        </p:blipFill>
        <p:spPr>
          <a:xfrm>
            <a:off x="6203268" y="2259789"/>
            <a:ext cx="2826296" cy="3067859"/>
          </a:xfrm>
          <a:prstGeom prst="rect">
            <a:avLst/>
          </a:prstGeom>
        </p:spPr>
      </p:pic>
      <p:pic>
        <p:nvPicPr>
          <p:cNvPr id="13" name="Picture 12">
            <a:extLst>
              <a:ext uri="{FF2B5EF4-FFF2-40B4-BE49-F238E27FC236}">
                <a16:creationId xmlns:a16="http://schemas.microsoft.com/office/drawing/2014/main" id="{0B0A98EB-72C6-094F-BCDD-5CF2C8801B5B}"/>
              </a:ext>
            </a:extLst>
          </p:cNvPr>
          <p:cNvPicPr>
            <a:picLocks noChangeAspect="1"/>
          </p:cNvPicPr>
          <p:nvPr/>
        </p:nvPicPr>
        <p:blipFill rotWithShape="1">
          <a:blip r:embed="rId3">
            <a:extLst>
              <a:ext uri="{28A0092B-C50C-407E-A947-70E740481C1C}">
                <a14:useLocalDpi xmlns:a14="http://schemas.microsoft.com/office/drawing/2010/main" val="0"/>
              </a:ext>
            </a:extLst>
          </a:blip>
          <a:srcRect l="50249" t="49556" r="1829" b="1258"/>
          <a:stretch/>
        </p:blipFill>
        <p:spPr>
          <a:xfrm>
            <a:off x="9029564" y="2291076"/>
            <a:ext cx="2826295" cy="3067858"/>
          </a:xfrm>
          <a:prstGeom prst="rect">
            <a:avLst/>
          </a:prstGeom>
        </p:spPr>
      </p:pic>
      <p:sp>
        <p:nvSpPr>
          <p:cNvPr id="14" name="Oval 13">
            <a:extLst>
              <a:ext uri="{FF2B5EF4-FFF2-40B4-BE49-F238E27FC236}">
                <a16:creationId xmlns:a16="http://schemas.microsoft.com/office/drawing/2014/main" id="{3F791149-270F-664D-9231-E32354AC69B3}"/>
              </a:ext>
            </a:extLst>
          </p:cNvPr>
          <p:cNvSpPr/>
          <p:nvPr/>
        </p:nvSpPr>
        <p:spPr>
          <a:xfrm>
            <a:off x="1260994" y="5447925"/>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15" name="Oval 14">
            <a:extLst>
              <a:ext uri="{FF2B5EF4-FFF2-40B4-BE49-F238E27FC236}">
                <a16:creationId xmlns:a16="http://schemas.microsoft.com/office/drawing/2014/main" id="{B73D3C4F-29BA-274B-9712-2C0F3056AC0A}"/>
              </a:ext>
            </a:extLst>
          </p:cNvPr>
          <p:cNvSpPr/>
          <p:nvPr/>
        </p:nvSpPr>
        <p:spPr>
          <a:xfrm>
            <a:off x="4246738"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16" name="Oval 15">
            <a:extLst>
              <a:ext uri="{FF2B5EF4-FFF2-40B4-BE49-F238E27FC236}">
                <a16:creationId xmlns:a16="http://schemas.microsoft.com/office/drawing/2014/main" id="{9866B757-80D7-D948-86A0-C8E3F8AB073F}"/>
              </a:ext>
            </a:extLst>
          </p:cNvPr>
          <p:cNvSpPr/>
          <p:nvPr/>
        </p:nvSpPr>
        <p:spPr>
          <a:xfrm>
            <a:off x="7142961"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17" name="Oval 16">
            <a:extLst>
              <a:ext uri="{FF2B5EF4-FFF2-40B4-BE49-F238E27FC236}">
                <a16:creationId xmlns:a16="http://schemas.microsoft.com/office/drawing/2014/main" id="{3944209D-130F-C343-88AB-84330BF910FE}"/>
              </a:ext>
            </a:extLst>
          </p:cNvPr>
          <p:cNvSpPr/>
          <p:nvPr/>
        </p:nvSpPr>
        <p:spPr>
          <a:xfrm>
            <a:off x="9969256"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4</a:t>
            </a:r>
          </a:p>
        </p:txBody>
      </p:sp>
    </p:spTree>
    <p:extLst>
      <p:ext uri="{BB962C8B-B14F-4D97-AF65-F5344CB8AC3E}">
        <p14:creationId xmlns:p14="http://schemas.microsoft.com/office/powerpoint/2010/main" val="106065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457200" y="5276675"/>
            <a:ext cx="11436217"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000" b="1" i="1" dirty="0" err="1">
                <a:solidFill>
                  <a:srgbClr val="C00000"/>
                </a:solidFill>
                <a:latin typeface="Cambria" panose="02040503050406030204" pitchFamily="18" charset="0"/>
                <a:ea typeface="Cambria" panose="02040503050406030204" pitchFamily="18" charset="0"/>
              </a:rPr>
              <a:t>Bác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già</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nghĩ</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gì</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khi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nhìn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bầy</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nhỏ</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rước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đèn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lồng</a:t>
            </a:r>
            <a:endParaRPr lang="zh-CN" altLang="en-US"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4188936" y="-345440"/>
            <a:ext cx="3309144" cy="1301680"/>
            <a:chOff x="4556855" y="1511724"/>
            <a:chExt cx="3309144" cy="1301680"/>
          </a:xfrm>
        </p:grpSpPr>
        <p:sp>
          <p:nvSpPr>
            <p:cNvPr id="6" name="圆角矩形 2">
              <a:extLst>
                <a:ext uri="{FF2B5EF4-FFF2-40B4-BE49-F238E27FC236}">
                  <a16:creationId xmlns:a16="http://schemas.microsoft.com/office/drawing/2014/main" id="{DB68713E-A567-06E1-1406-E13EECDB98AE}"/>
                </a:ext>
              </a:extLst>
            </p:cNvPr>
            <p:cNvSpPr/>
            <p:nvPr/>
          </p:nvSpPr>
          <p:spPr>
            <a:xfrm>
              <a:off x="4951216" y="1938898"/>
              <a:ext cx="2914783" cy="874506"/>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Tranh 1</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pic>
        <p:nvPicPr>
          <p:cNvPr id="5" name="Picture 4">
            <a:extLst>
              <a:ext uri="{FF2B5EF4-FFF2-40B4-BE49-F238E27FC236}">
                <a16:creationId xmlns:a16="http://schemas.microsoft.com/office/drawing/2014/main" id="{021055C4-0BE9-2100-52C5-4ED7B87EFA4C}"/>
              </a:ext>
            </a:extLst>
          </p:cNvPr>
          <p:cNvPicPr>
            <a:picLocks noChangeAspect="1"/>
          </p:cNvPicPr>
          <p:nvPr/>
        </p:nvPicPr>
        <p:blipFill>
          <a:blip r:embed="rId3"/>
          <a:stretch>
            <a:fillRect/>
          </a:stretch>
        </p:blipFill>
        <p:spPr>
          <a:xfrm>
            <a:off x="1668780" y="956240"/>
            <a:ext cx="8903970" cy="4208102"/>
          </a:xfrm>
          <a:prstGeom prst="rect">
            <a:avLst/>
          </a:prstGeom>
        </p:spPr>
      </p:pic>
    </p:spTree>
    <p:extLst>
      <p:ext uri="{BB962C8B-B14F-4D97-AF65-F5344CB8AC3E}">
        <p14:creationId xmlns:p14="http://schemas.microsoft.com/office/powerpoint/2010/main" val="297675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278130" y="5722308"/>
            <a:ext cx="12748259" cy="946993"/>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3900" b="1" dirty="0" err="1">
                <a:latin typeface="Cambria" panose="02040503050406030204" pitchFamily="18" charset="0"/>
                <a:ea typeface="Cambria" panose="02040503050406030204" pitchFamily="18" charset="0"/>
              </a:rPr>
              <a:t>Bác</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đom</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đóm</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làm</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gì</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khi</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nghe</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tiếng</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khóc</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của</a:t>
            </a:r>
            <a:r>
              <a:rPr lang="en-US" sz="3900" b="1" dirty="0">
                <a:latin typeface="Cambria" panose="02040503050406030204" pitchFamily="18" charset="0"/>
                <a:ea typeface="Cambria" panose="02040503050406030204" pitchFamily="18" charset="0"/>
              </a:rPr>
              <a:t> </a:t>
            </a:r>
            <a:r>
              <a:rPr lang="en-US" sz="3900" b="1" dirty="0" err="1">
                <a:latin typeface="Cambria" panose="02040503050406030204" pitchFamily="18" charset="0"/>
                <a:ea typeface="Cambria" panose="02040503050406030204" pitchFamily="18" charset="0"/>
              </a:rPr>
              <a:t>ong</a:t>
            </a:r>
            <a:r>
              <a:rPr lang="en-US" sz="3900" b="1" dirty="0">
                <a:latin typeface="Cambria" panose="02040503050406030204" pitchFamily="18" charset="0"/>
                <a:ea typeface="Cambria" panose="02040503050406030204" pitchFamily="18" charset="0"/>
              </a:rPr>
              <a:t> non</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01347" y="-176515"/>
            <a:ext cx="3016332" cy="1139135"/>
            <a:chOff x="4556855" y="1247094"/>
            <a:chExt cx="3016332" cy="1139135"/>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247094"/>
              <a:ext cx="2494280" cy="882020"/>
            </a:xfrm>
            <a:prstGeom prst="roundRect">
              <a:avLst>
                <a:gd name="adj" fmla="val 50000"/>
              </a:avLst>
            </a:prstGeom>
            <a:solidFill>
              <a:srgbClr val="7030A0"/>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pic>
        <p:nvPicPr>
          <p:cNvPr id="4" name="Picture 3">
            <a:extLst>
              <a:ext uri="{FF2B5EF4-FFF2-40B4-BE49-F238E27FC236}">
                <a16:creationId xmlns:a16="http://schemas.microsoft.com/office/drawing/2014/main" id="{313AB4F4-D28D-22FF-70D8-A0BD7645870A}"/>
              </a:ext>
            </a:extLst>
          </p:cNvPr>
          <p:cNvPicPr>
            <a:picLocks noChangeAspect="1"/>
          </p:cNvPicPr>
          <p:nvPr/>
        </p:nvPicPr>
        <p:blipFill>
          <a:blip r:embed="rId3"/>
          <a:stretch>
            <a:fillRect/>
          </a:stretch>
        </p:blipFill>
        <p:spPr>
          <a:xfrm>
            <a:off x="1386839" y="705504"/>
            <a:ext cx="9418320" cy="5016803"/>
          </a:xfrm>
          <a:prstGeom prst="rect">
            <a:avLst/>
          </a:prstGeom>
        </p:spPr>
      </p:pic>
    </p:spTree>
    <p:extLst>
      <p:ext uri="{BB962C8B-B14F-4D97-AF65-F5344CB8AC3E}">
        <p14:creationId xmlns:p14="http://schemas.microsoft.com/office/powerpoint/2010/main" val="400194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527</Words>
  <Application>Microsoft Office PowerPoint</Application>
  <PresentationFormat>Widescreen</PresentationFormat>
  <Paragraphs>56</Paragraphs>
  <Slides>17</Slides>
  <Notes>5</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17</vt:i4>
      </vt:variant>
    </vt:vector>
  </HeadingPairs>
  <TitlesOfParts>
    <vt:vector size="36" baseType="lpstr">
      <vt:lpstr>等线</vt:lpstr>
      <vt:lpstr>Forte</vt:lpstr>
      <vt:lpstr>#9Slide03 IcielNovecento sans E</vt:lpstr>
      <vt:lpstr>Arial</vt:lpstr>
      <vt:lpstr>Cambria</vt:lpstr>
      <vt:lpstr>SVN-Yahoo</vt:lpstr>
      <vt:lpstr>#9Slide03 SVNNexa Rust Sans Bla</vt:lpstr>
      <vt:lpstr>#9Slide07 Koni</vt:lpstr>
      <vt:lpstr>Segoe UI Black</vt:lpstr>
      <vt:lpstr>#9Slide05 Pattaya</vt:lpstr>
      <vt:lpstr>字魂27号-布丁体</vt:lpstr>
      <vt:lpstr>Calibri</vt:lpstr>
      <vt:lpstr>HP001 4 hàng</vt:lpstr>
      <vt:lpstr>Times New Roman</vt:lpstr>
      <vt:lpstr>Calibri Light</vt:lpstr>
      <vt:lpstr>#9Slide07 Altus</vt:lpstr>
      <vt:lpstr>Office 主题​​</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trang trần</cp:lastModifiedBy>
  <cp:revision>31</cp:revision>
  <dcterms:created xsi:type="dcterms:W3CDTF">2022-09-21T10:29:11Z</dcterms:created>
  <dcterms:modified xsi:type="dcterms:W3CDTF">2025-04-03T14:13:43Z</dcterms:modified>
</cp:coreProperties>
</file>