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0" r:id="rId3"/>
    <p:sldMasterId id="2147483712" r:id="rId4"/>
    <p:sldMasterId id="2147483724" r:id="rId5"/>
    <p:sldMasterId id="2147483736" r:id="rId6"/>
    <p:sldMasterId id="2147483748" r:id="rId7"/>
    <p:sldMasterId id="2147483776" r:id="rId8"/>
  </p:sldMasterIdLst>
  <p:sldIdLst>
    <p:sldId id="257" r:id="rId9"/>
    <p:sldId id="479" r:id="rId10"/>
    <p:sldId id="480" r:id="rId11"/>
    <p:sldId id="263" r:id="rId12"/>
    <p:sldId id="262" r:id="rId13"/>
    <p:sldId id="481" r:id="rId14"/>
    <p:sldId id="482" r:id="rId15"/>
    <p:sldId id="270" r:id="rId16"/>
    <p:sldId id="271" r:id="rId17"/>
    <p:sldId id="274" r:id="rId18"/>
    <p:sldId id="11625" r:id="rId19"/>
    <p:sldId id="272" r:id="rId20"/>
    <p:sldId id="328" r:id="rId21"/>
    <p:sldId id="11629" r:id="rId22"/>
    <p:sldId id="116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https://www.facebook.com/groups/629898828017053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hyperlink" Target="https://www.facebook.com/groups/629898828017053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2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974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91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883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08146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008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848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5223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34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142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024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02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266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57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331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1657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347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920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102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2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2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5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1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5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6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59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6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8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DC83E-162A-1953-50BC-D6F178976D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4A1B9-6394-840F-938E-4792A94163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7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1" grpId="0"/>
      <p:bldP spid="21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25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39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1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88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6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15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24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42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93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27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2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78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762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186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273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6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77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31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746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56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852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690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24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45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3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54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02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729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45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47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357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704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575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208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98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511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0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27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33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7406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148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473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26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7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578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959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79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77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422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119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6211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6834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151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28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3963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448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1486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150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42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46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541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947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39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4309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427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787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4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94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06033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84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811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758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323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25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95774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606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D88E32-3163-4F3B-9936-9A4B4B25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2DE3CE-CC89-48FC-AEF6-198D23EED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262FD3-4410-4D5D-988D-B76E69E1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D7992F-B23F-4FCF-BC24-C30A02CF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147DC8-EC4A-47B0-9394-C41AC3B5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6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1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74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839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724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03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7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74E790-A2EC-C616-268F-95E0DBB6E9B8}"/>
              </a:ext>
            </a:extLst>
          </p:cNvPr>
          <p:cNvGrpSpPr/>
          <p:nvPr userDrawn="1"/>
        </p:nvGrpSpPr>
        <p:grpSpPr>
          <a:xfrm>
            <a:off x="-3745321" y="150126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411C56-0F46-A861-34E4-37F27631E1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FED8531-3903-7D44-D183-7A5FA1DE371F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9A2C29-6CD3-02E9-6E47-5233FF5C3239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C5DBB4-EAB4-C77F-1653-11DFF1B92469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74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1D27EC-92B1-4FDE-9443-54EBCB4FFDB9}"/>
              </a:ext>
            </a:extLst>
          </p:cNvPr>
          <p:cNvGrpSpPr/>
          <p:nvPr userDrawn="1"/>
        </p:nvGrpSpPr>
        <p:grpSpPr>
          <a:xfrm>
            <a:off x="-3772617" y="163773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F98741-E54F-7A97-DC71-0EB042C70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24BDC1-BA7B-F4C1-D654-FA862924BCC4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101C26-505D-BE4D-9A7D-F8E4285F42F1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A12C0F-ACE7-6D0A-2135-CF3FA2EB3E5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33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467957-535E-F3A5-8393-6DF4574BBD02}"/>
              </a:ext>
            </a:extLst>
          </p:cNvPr>
          <p:cNvGrpSpPr/>
          <p:nvPr userDrawn="1"/>
        </p:nvGrpSpPr>
        <p:grpSpPr>
          <a:xfrm>
            <a:off x="-3950038" y="109182"/>
            <a:ext cx="4326052" cy="2928084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02A437-5B4F-9C55-2688-E833C87E86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F9C04C-690E-10B5-1817-C15143B2CF4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93511A-3D17-6AE5-B790-8B8123400A1B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7C4680-97C3-BBC9-5617-086D33198161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92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B89F4E-6DE2-C247-4777-326579FED679}"/>
              </a:ext>
            </a:extLst>
          </p:cNvPr>
          <p:cNvGrpSpPr/>
          <p:nvPr userDrawn="1"/>
        </p:nvGrpSpPr>
        <p:grpSpPr>
          <a:xfrm>
            <a:off x="-4127459" y="0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0C653F-6B74-6C5B-F9C3-F160D057B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0A30D00-67AD-D8D9-115E-AB7F81E0D71C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C22DCE-4753-1EAD-033E-98271E341BFB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00241E-9896-EE46-D017-577F7778934C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60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7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6.png"/><Relationship Id="rId18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video" Target="../media/media1.mp4"/><Relationship Id="rId16" Type="http://schemas.openxmlformats.org/officeDocument/2006/relationships/image" Target="../media/image39.png"/><Relationship Id="rId20" Type="http://schemas.openxmlformats.org/officeDocument/2006/relationships/image" Target="../media/image51.png"/><Relationship Id="rId1" Type="http://schemas.microsoft.com/office/2007/relationships/media" Target="../media/media1.mp4"/><Relationship Id="rId6" Type="http://schemas.openxmlformats.org/officeDocument/2006/relationships/video" Target="../media/media4.mp4"/><Relationship Id="rId11" Type="http://schemas.openxmlformats.org/officeDocument/2006/relationships/image" Target="../media/image34.png"/><Relationship Id="rId5" Type="http://schemas.microsoft.com/office/2007/relationships/media" Target="../media/media4.mp4"/><Relationship Id="rId15" Type="http://schemas.openxmlformats.org/officeDocument/2006/relationships/image" Target="../media/image48.png"/><Relationship Id="rId10" Type="http://schemas.openxmlformats.org/officeDocument/2006/relationships/image" Target="../media/image44.svg"/><Relationship Id="rId19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microsoft.com/office/2007/relationships/media" Target="../media/media5.mp4"/><Relationship Id="rId21" Type="http://schemas.microsoft.com/office/2007/relationships/hdphoto" Target="../media/hdphoto2.wdp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52.png"/><Relationship Id="rId17" Type="http://schemas.openxmlformats.org/officeDocument/2006/relationships/image" Target="../media/image56.emf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49.png"/><Relationship Id="rId1" Type="http://schemas.microsoft.com/office/2007/relationships/media" Target="../media/media3.mp3"/><Relationship Id="rId6" Type="http://schemas.openxmlformats.org/officeDocument/2006/relationships/video" Target="../media/media1.mp4"/><Relationship Id="rId11" Type="http://schemas.openxmlformats.org/officeDocument/2006/relationships/image" Target="../media/image45.png"/><Relationship Id="rId5" Type="http://schemas.microsoft.com/office/2007/relationships/media" Target="../media/media1.mp4"/><Relationship Id="rId15" Type="http://schemas.openxmlformats.org/officeDocument/2006/relationships/image" Target="../media/image39.png"/><Relationship Id="rId10" Type="http://schemas.openxmlformats.org/officeDocument/2006/relationships/image" Target="../media/image44.svg"/><Relationship Id="rId19" Type="http://schemas.openxmlformats.org/officeDocument/2006/relationships/image" Target="../media/image34.png"/><Relationship Id="rId4" Type="http://schemas.openxmlformats.org/officeDocument/2006/relationships/video" Target="../media/media5.mp4"/><Relationship Id="rId9" Type="http://schemas.openxmlformats.org/officeDocument/2006/relationships/image" Target="../media/image43.png"/><Relationship Id="rId14" Type="http://schemas.openxmlformats.org/officeDocument/2006/relationships/image" Target="../media/image54.png"/><Relationship Id="rId22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9.png"/><Relationship Id="rId18" Type="http://schemas.openxmlformats.org/officeDocument/2006/relationships/image" Target="../media/image34.png"/><Relationship Id="rId3" Type="http://schemas.openxmlformats.org/officeDocument/2006/relationships/video" Target="NULL" TargetMode="External"/><Relationship Id="rId21" Type="http://schemas.openxmlformats.org/officeDocument/2006/relationships/audio" Target="../media/audio2.wav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audio" Target="../media/media3.mp3"/><Relationship Id="rId16" Type="http://schemas.openxmlformats.org/officeDocument/2006/relationships/image" Target="../media/image61.png"/><Relationship Id="rId20" Type="http://schemas.microsoft.com/office/2007/relationships/hdphoto" Target="../media/hdphoto2.wdp"/><Relationship Id="rId1" Type="http://schemas.microsoft.com/office/2007/relationships/media" Target="../media/media3.mp3"/><Relationship Id="rId6" Type="http://schemas.openxmlformats.org/officeDocument/2006/relationships/video" Target="../media/media1.mp4"/><Relationship Id="rId11" Type="http://schemas.openxmlformats.org/officeDocument/2006/relationships/image" Target="../media/image45.png"/><Relationship Id="rId5" Type="http://schemas.microsoft.com/office/2007/relationships/media" Target="../media/media1.mp4"/><Relationship Id="rId15" Type="http://schemas.openxmlformats.org/officeDocument/2006/relationships/image" Target="../media/image39.png"/><Relationship Id="rId10" Type="http://schemas.openxmlformats.org/officeDocument/2006/relationships/image" Target="../media/image44.svg"/><Relationship Id="rId19" Type="http://schemas.openxmlformats.org/officeDocument/2006/relationships/image" Target="../media/image49.png"/><Relationship Id="rId4" Type="http://schemas.microsoft.com/office/2007/relationships/media" Target="../media/media6.mp4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8.mp4"/><Relationship Id="rId7" Type="http://schemas.openxmlformats.org/officeDocument/2006/relationships/image" Target="../media/image6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15.xml"/><Relationship Id="rId4" Type="http://schemas.openxmlformats.org/officeDocument/2006/relationships/video" Target="../media/media8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1B93C2-0F89-A532-CD79-AF91C46A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" y="-160020"/>
            <a:ext cx="12192000" cy="70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5E5CCFD-1614-02FA-6137-B332416D9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9" y="-27844"/>
            <a:ext cx="804043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7B1D744-E73A-E3ED-047C-A583FB92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384782"/>
            <a:ext cx="12192000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Toán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42: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bị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chia,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chia,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thương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Tiết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2: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Luyện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76D6B-5E29-E10E-C2A0-277FB3520264}"/>
              </a:ext>
            </a:extLst>
          </p:cNvPr>
          <p:cNvSpPr txBox="1"/>
          <p:nvPr/>
        </p:nvSpPr>
        <p:spPr>
          <a:xfrm>
            <a:off x="2501265" y="5015809"/>
            <a:ext cx="741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Trần Thị Kiều Trang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7A335-0257-3ECF-6BE9-64B4CEC8A630}"/>
              </a:ext>
            </a:extLst>
          </p:cNvPr>
          <p:cNvCxnSpPr/>
          <p:nvPr/>
        </p:nvCxnSpPr>
        <p:spPr>
          <a:xfrm>
            <a:off x="5060348" y="992826"/>
            <a:ext cx="24917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7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1648" y="12095"/>
            <a:ext cx="10048032" cy="3863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08623F3-C7D3-561C-D603-5ABA03A26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6176" t="8189" r="19535"/>
          <a:stretch/>
        </p:blipFill>
        <p:spPr>
          <a:xfrm>
            <a:off x="9538550" y="1492102"/>
            <a:ext cx="2144893" cy="1845843"/>
          </a:xfrm>
          <a:prstGeom prst="ellipse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180668" y="116650"/>
            <a:ext cx="2133600" cy="1743808"/>
            <a:chOff x="24199" y="310323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199" y="310323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402944" y="843673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363253" y="633833"/>
            <a:ext cx="824774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83841" y="4408872"/>
            <a:ext cx="3602880" cy="210629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3187328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487486" y="5075751"/>
            <a:ext cx="3490898" cy="1445902"/>
            <a:chOff x="752850" y="3906963"/>
            <a:chExt cx="10940418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53867" y="3970069"/>
              <a:ext cx="10439401" cy="117409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752850" y="3906963"/>
              <a:ext cx="3103763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734140" y="4562805"/>
            <a:ext cx="3275227" cy="1974324"/>
            <a:chOff x="1086554" y="5264636"/>
            <a:chExt cx="6360838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6151992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1086554" y="5264636"/>
              <a:ext cx="2151178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B0E1B8F-0038-4825-AA3B-0BE6DAD8CF40}"/>
              </a:ext>
            </a:extLst>
          </p:cNvPr>
          <p:cNvSpPr/>
          <p:nvPr/>
        </p:nvSpPr>
        <p:spPr>
          <a:xfrm>
            <a:off x="844896" y="4437307"/>
            <a:ext cx="3036713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C98C7B3-57BF-4B43-8797-2CE72F4F9B2D}"/>
              </a:ext>
            </a:extLst>
          </p:cNvPr>
          <p:cNvSpPr/>
          <p:nvPr/>
        </p:nvSpPr>
        <p:spPr>
          <a:xfrm>
            <a:off x="4794665" y="4474197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lip nghệ Giáng sinh đồ Họa Western miễn Phí nội dung Toán học - toán học">
            <a:extLst>
              <a:ext uri="{FF2B5EF4-FFF2-40B4-BE49-F238E27FC236}">
                <a16:creationId xmlns:a16="http://schemas.microsoft.com/office/drawing/2014/main" id="{FE079C01-1062-C1D8-A6FF-E3706D28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4615" l="3889" r="90000">
                        <a14:foregroundMark x1="33444" y1="27692" x2="28778" y2="53077"/>
                        <a14:foregroundMark x1="28667" y1="33462" x2="35222" y2="21154"/>
                        <a14:foregroundMark x1="36111" y1="60385" x2="37444" y2="69615"/>
                        <a14:foregroundMark x1="45111" y1="47500" x2="45000" y2="53654"/>
                        <a14:foregroundMark x1="66000" y1="75000" x2="64667" y2="80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341" y="973471"/>
            <a:ext cx="4193617" cy="245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379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44898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44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4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5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6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1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95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13" grpId="0"/>
          <p:bldP spid="21" grpId="0" animBg="1"/>
          <p:bldP spid="22" grpId="0" animBg="1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379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44898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48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5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3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99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13" grpId="0"/>
          <p:bldP spid="21" grpId="0" animBg="1"/>
          <p:bldP spid="22" grpId="0" animBg="1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39753" y="39974"/>
            <a:ext cx="10208942" cy="3143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26297" y="385891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52190" y="990600"/>
              <a:ext cx="13953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124778" y="154647"/>
            <a:ext cx="7942444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Với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số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bị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chia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là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8,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số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chia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là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2. Ta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lập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được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phép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chia </a:t>
            </a:r>
            <a:r>
              <a:rPr kumimoji="0" lang="en-GB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nào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?</a:t>
            </a:r>
            <a:endParaRPr kumimoji="0" lang="en-GB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55324" y="2716804"/>
            <a:ext cx="7453009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 : 8 = 4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260444" y="4207311"/>
            <a:ext cx="7453745" cy="1468344"/>
            <a:chOff x="609600" y="3935022"/>
            <a:chExt cx="7453745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6767945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8 : 2 =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2077512" y="5314463"/>
            <a:ext cx="7612636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8 : 4 = 2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8619FF6-65E6-4E15-A3AC-055D81EA960F}"/>
              </a:ext>
            </a:extLst>
          </p:cNvPr>
          <p:cNvSpPr/>
          <p:nvPr/>
        </p:nvSpPr>
        <p:spPr>
          <a:xfrm>
            <a:off x="2966868" y="2608711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8550B95D-8C27-4928-A8F3-0CE137227EDC}"/>
              </a:ext>
            </a:extLst>
          </p:cNvPr>
          <p:cNvSpPr/>
          <p:nvPr/>
        </p:nvSpPr>
        <p:spPr>
          <a:xfrm>
            <a:off x="4260097" y="5101812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pic>
        <p:nvPicPr>
          <p:cNvPr id="3" name="图片 47108" descr="1-43">
            <a:extLst>
              <a:ext uri="{FF2B5EF4-FFF2-40B4-BE49-F238E27FC236}">
                <a16:creationId xmlns:a16="http://schemas.microsoft.com/office/drawing/2014/main" id="{D67A434F-DBFD-052B-09A9-AB5C9262B5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43961" y="377871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7A1268E-40D1-B317-055A-4A93758542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rcRect l="16176" t="8189" r="19535"/>
          <a:stretch/>
        </p:blipFill>
        <p:spPr>
          <a:xfrm>
            <a:off x="9662873" y="618766"/>
            <a:ext cx="2144893" cy="1850534"/>
          </a:xfrm>
          <a:prstGeom prst="ellipse">
            <a:avLst/>
          </a:prstGeom>
        </p:spPr>
      </p:pic>
      <p:pic>
        <p:nvPicPr>
          <p:cNvPr id="5" name="Picture 4" descr="Clip nghệ Giáng sinh đồ Họa Western miễn Phí nội dung Toán học - toán học">
            <a:extLst>
              <a:ext uri="{FF2B5EF4-FFF2-40B4-BE49-F238E27FC236}">
                <a16:creationId xmlns:a16="http://schemas.microsoft.com/office/drawing/2014/main" id="{475E6E37-6269-3B7D-F3F9-66ED8122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4615" l="3889" r="90000">
                        <a14:foregroundMark x1="33444" y1="27692" x2="28778" y2="53077"/>
                        <a14:foregroundMark x1="28667" y1="33462" x2="35222" y2="21154"/>
                        <a14:foregroundMark x1="36111" y1="60385" x2="37444" y2="69615"/>
                        <a14:foregroundMark x1="45111" y1="47500" x2="45000" y2="53654"/>
                        <a14:foregroundMark x1="66000" y1="75000" x2="64667" y2="80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640" y="1275223"/>
            <a:ext cx="3816209" cy="223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53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6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3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9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53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3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9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51841" y="197888"/>
            <a:ext cx="9978578" cy="363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16172" y="364507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408642" y="382916"/>
            <a:ext cx="7279906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GB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r>
              <a:rPr kumimoji="0" lang="en-GB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GB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GB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GB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kern="0" baseline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10</a:t>
            </a: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: 5 = ?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88988" y="3997569"/>
            <a:ext cx="3816209" cy="2515243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50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3177344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393781" y="4596659"/>
            <a:ext cx="3733183" cy="1900948"/>
            <a:chOff x="1044785" y="4089550"/>
            <a:chExt cx="10690015" cy="130312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1044785" y="4089550"/>
              <a:ext cx="3115951" cy="1303128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221012" y="4246226"/>
            <a:ext cx="3719030" cy="2297709"/>
            <a:chOff x="534344" y="5267789"/>
            <a:chExt cx="11200456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4344" y="5267789"/>
              <a:ext cx="3448806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97A1103-ADB4-4A37-A020-49B637D9E83E}"/>
              </a:ext>
            </a:extLst>
          </p:cNvPr>
          <p:cNvSpPr/>
          <p:nvPr/>
        </p:nvSpPr>
        <p:spPr>
          <a:xfrm>
            <a:off x="4813761" y="4277941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7761B807-B911-4835-BF11-926628DC4576}"/>
              </a:ext>
            </a:extLst>
          </p:cNvPr>
          <p:cNvSpPr/>
          <p:nvPr/>
        </p:nvSpPr>
        <p:spPr>
          <a:xfrm>
            <a:off x="678879" y="433787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6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AE7C1EF-47C7-50D5-76C1-745694A5BC6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rcRect l="16176" t="8189" r="19535"/>
          <a:stretch/>
        </p:blipFill>
        <p:spPr>
          <a:xfrm>
            <a:off x="9582863" y="407925"/>
            <a:ext cx="2144893" cy="1850534"/>
          </a:xfrm>
          <a:prstGeom prst="ellipse">
            <a:avLst/>
          </a:prstGeom>
        </p:spPr>
      </p:pic>
      <p:pic>
        <p:nvPicPr>
          <p:cNvPr id="3" name="Picture 2" descr="Clip nghệ Giáng sinh đồ Họa Western miễn Phí nội dung Toán học - toán học">
            <a:extLst>
              <a:ext uri="{FF2B5EF4-FFF2-40B4-BE49-F238E27FC236}">
                <a16:creationId xmlns:a16="http://schemas.microsoft.com/office/drawing/2014/main" id="{42F8CCE6-E17E-C0B0-DE38-B7D042F8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615" l="3889" r="90000">
                        <a14:foregroundMark x1="33444" y1="27692" x2="28778" y2="53077"/>
                        <a14:foregroundMark x1="28667" y1="33462" x2="35222" y2="21154"/>
                        <a14:foregroundMark x1="36111" y1="60385" x2="37444" y2="69615"/>
                        <a14:foregroundMark x1="45111" y1="47500" x2="45000" y2="53654"/>
                        <a14:foregroundMark x1="66000" y1="75000" x2="64667" y2="80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133" y="1065674"/>
            <a:ext cx="3816209" cy="223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4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5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6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0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78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5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4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6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0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78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5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ọng Robot b3">
            <a:hlinkClick r:id="" action="ppaction://media"/>
            <a:extLst>
              <a:ext uri="{FF2B5EF4-FFF2-40B4-BE49-F238E27FC236}">
                <a16:creationId xmlns:a16="http://schemas.microsoft.com/office/drawing/2014/main" id="{813305BD-D223-D4E4-74CA-B278F125C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4840" y="4265930"/>
            <a:ext cx="698500" cy="698500"/>
          </a:xfrm>
          <a:prstGeom prst="rect">
            <a:avLst/>
          </a:prstGeom>
        </p:spPr>
      </p:pic>
      <p:pic>
        <p:nvPicPr>
          <p:cNvPr id="11" name="vidu-general-4-2025-02-09T10_02_29Z">
            <a:hlinkClick r:id="" action="ppaction://media"/>
            <a:extLst>
              <a:ext uri="{FF2B5EF4-FFF2-40B4-BE49-F238E27FC236}">
                <a16:creationId xmlns:a16="http://schemas.microsoft.com/office/drawing/2014/main" id="{1C2B362F-6EB1-94C7-FFEE-BF8F6B99DC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6220" y="430530"/>
            <a:ext cx="4686300" cy="5292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0F6B9-5D88-38DF-BB92-AC395098CC06}"/>
              </a:ext>
            </a:extLst>
          </p:cNvPr>
          <p:cNvSpPr txBox="1"/>
          <p:nvPr/>
        </p:nvSpPr>
        <p:spPr>
          <a:xfrm>
            <a:off x="990478" y="179457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94D7AC-614B-4918-27B6-8AE8BD237293}"/>
              </a:ext>
            </a:extLst>
          </p:cNvPr>
          <p:cNvSpPr/>
          <p:nvPr/>
        </p:nvSpPr>
        <p:spPr>
          <a:xfrm>
            <a:off x="6363970" y="4513580"/>
            <a:ext cx="2091690" cy="130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BE3AF-F9A9-DDFC-9761-3C55A1380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78" y="887344"/>
            <a:ext cx="5373492" cy="55913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59EE49-A2B1-F4D7-08CB-D8F053475869}"/>
              </a:ext>
            </a:extLst>
          </p:cNvPr>
          <p:cNvSpPr/>
          <p:nvPr/>
        </p:nvSpPr>
        <p:spPr>
          <a:xfrm>
            <a:off x="4991100" y="1490980"/>
            <a:ext cx="1660526" cy="2128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hord 6">
            <a:extLst>
              <a:ext uri="{FF2B5EF4-FFF2-40B4-BE49-F238E27FC236}">
                <a16:creationId xmlns:a16="http://schemas.microsoft.com/office/drawing/2014/main" id="{9825F9A4-5903-9433-D134-D1B82697ADD3}"/>
              </a:ext>
            </a:extLst>
          </p:cNvPr>
          <p:cNvSpPr/>
          <p:nvPr/>
        </p:nvSpPr>
        <p:spPr>
          <a:xfrm>
            <a:off x="6454776" y="495300"/>
            <a:ext cx="4843144" cy="2501900"/>
          </a:xfrm>
          <a:prstGeom prst="chord">
            <a:avLst>
              <a:gd name="adj1" fmla="val 9167836"/>
              <a:gd name="adj2" fmla="val 120909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9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9" repeatCount="300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A91F8-B2FA-7691-228B-7824D53D8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9FD6CC-DA43-E4C4-2998-20EECE811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50" y="1892123"/>
            <a:ext cx="9812119" cy="4201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7B77B-B07E-4795-A130-03D29202D998}"/>
              </a:ext>
            </a:extLst>
          </p:cNvPr>
          <p:cNvSpPr txBox="1"/>
          <p:nvPr/>
        </p:nvSpPr>
        <p:spPr>
          <a:xfrm>
            <a:off x="731017" y="386158"/>
            <a:ext cx="1061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C53992-2750-DE11-B345-5BB6EB2E274A}"/>
              </a:ext>
            </a:extLst>
          </p:cNvPr>
          <p:cNvCxnSpPr/>
          <p:nvPr/>
        </p:nvCxnSpPr>
        <p:spPr>
          <a:xfrm>
            <a:off x="3520440" y="1629587"/>
            <a:ext cx="372618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6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19AE2-B4C8-A8BA-EFA6-00988219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0153EA2-6440-8CA1-93D0-3BE273E4C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620CD1-3A32-CC0A-9442-9111859EE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1A7BC3-88AE-256E-7441-EB29234129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5724B7-F83C-9B4F-0F65-E65AB045D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2E26ADC-169A-5F10-CAF9-84D692C48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AB7861-BE2C-1A5F-970D-498B9C411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A5120AC-3D15-1035-7BBA-4BEBBA4C9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5" y="3328977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8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6">
            <a:extLst>
              <a:ext uri="{FF2B5EF4-FFF2-40B4-BE49-F238E27FC236}">
                <a16:creationId xmlns:a16="http://schemas.microsoft.com/office/drawing/2014/main" id="{6944DADB-678B-4B09-BD57-E10269B58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3" y="0"/>
            <a:ext cx="8392195" cy="62479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42643D-02E5-40AC-9696-8BD424531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79" y="633778"/>
            <a:ext cx="927249" cy="927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0CB240-428F-41EC-BADB-1D901BDB5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997" y="1097403"/>
            <a:ext cx="927249" cy="9272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2E6B3B-7237-4165-AB2F-6EF79C17B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70" y="688593"/>
            <a:ext cx="927249" cy="927249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53081A88-508E-4FFB-B681-D5047C93A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2" y="1410553"/>
            <a:ext cx="6380880" cy="4385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592" y="2151727"/>
            <a:ext cx="6478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Ai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nhanh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 – Ai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đúng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2" descr="Thầy Giáo, Giáo Viên, Học Tập, Lớp Học, Giáo Dục, Tải hình PNG 191 -  Free.Vector6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96" y="3028950"/>
            <a:ext cx="4312663" cy="36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0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24" y="2517389"/>
            <a:ext cx="2755311" cy="20904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0" y="-137160"/>
            <a:ext cx="10460148" cy="2010625"/>
            <a:chOff x="156430" y="124114"/>
            <a:chExt cx="8600198" cy="2220476"/>
          </a:xfrm>
        </p:grpSpPr>
        <p:sp>
          <p:nvSpPr>
            <p:cNvPr id="4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1"/>
              <a:ext cx="7686344" cy="1991159"/>
            </a:xfrm>
            <a:prstGeom prst="roundRect">
              <a:avLst/>
            </a:prstGeom>
            <a:solidFill>
              <a:srgbClr val="FFCCFF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151058" y="349591"/>
              <a:ext cx="7605570" cy="192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Tên gọi đúng của các thành phần trong phép chia 20 : 2 = 10?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6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7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45487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406726" y="1111700"/>
                <a:ext cx="397098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+mn-ea"/>
                    <a:cs typeface="+mn-cs"/>
                  </a:rPr>
                  <a:t>1</a:t>
                </a:r>
                <a:endParaRPr kumimoji="0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153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87739" y="2321700"/>
            <a:ext cx="5357206" cy="3096120"/>
            <a:chOff x="311419" y="3386316"/>
            <a:chExt cx="4009979" cy="33378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1950"/>
              <a:ext cx="3916087" cy="3172250"/>
              <a:chOff x="-524047" y="190885"/>
              <a:chExt cx="11932920" cy="5616924"/>
            </a:xfrm>
          </p:grpSpPr>
          <p:sp>
            <p:nvSpPr>
              <p:cNvPr id="50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5603160"/>
              </a:xfrm>
              <a:custGeom>
                <a:avLst/>
                <a:gdLst>
                  <a:gd name="connsiteX0" fmla="*/ 0 w 11932920"/>
                  <a:gd name="connsiteY0" fmla="*/ 0 h 5603160"/>
                  <a:gd name="connsiteX1" fmla="*/ 11932920 w 11932920"/>
                  <a:gd name="connsiteY1" fmla="*/ 0 h 5603160"/>
                  <a:gd name="connsiteX2" fmla="*/ 11932920 w 11932920"/>
                  <a:gd name="connsiteY2" fmla="*/ 5603160 h 5603160"/>
                  <a:gd name="connsiteX3" fmla="*/ 0 w 11932920"/>
                  <a:gd name="connsiteY3" fmla="*/ 5603160 h 5603160"/>
                  <a:gd name="connsiteX4" fmla="*/ 0 w 11932920"/>
                  <a:gd name="connsiteY4" fmla="*/ 0 h 5603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5603160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860239" y="2545482"/>
                      <a:pt x="11902143" y="4638232"/>
                      <a:pt x="11932920" y="5603160"/>
                    </a:cubicBezTo>
                    <a:cubicBezTo>
                      <a:pt x="6069223" y="5600959"/>
                      <a:pt x="2854444" y="5473389"/>
                      <a:pt x="0" y="5603160"/>
                    </a:cubicBezTo>
                    <a:cubicBezTo>
                      <a:pt x="62819" y="3350664"/>
                      <a:pt x="-160207" y="1332852"/>
                      <a:pt x="0" y="0"/>
                    </a:cubicBezTo>
                    <a:close/>
                  </a:path>
                  <a:path w="11932920" h="5603160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763511" y="2399902"/>
                      <a:pt x="11764778" y="4753120"/>
                      <a:pt x="11932920" y="5603160"/>
                    </a:cubicBezTo>
                    <a:cubicBezTo>
                      <a:pt x="7499845" y="5502162"/>
                      <a:pt x="2568714" y="5724216"/>
                      <a:pt x="0" y="5603160"/>
                    </a:cubicBezTo>
                    <a:cubicBezTo>
                      <a:pt x="-124967" y="4214132"/>
                      <a:pt x="-10970" y="245783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1520874" y="190885"/>
                <a:ext cx="9589129" cy="5317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bị</a:t>
                </a: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chia: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Số</a:t>
                </a:r>
                <a:r>
                  <a:rPr lang="en-US" altLang="en-US" sz="5500" b="1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 chia: 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Thương</a:t>
                </a: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 10</a:t>
                </a:r>
              </a:p>
            </p:txBody>
          </p:sp>
        </p:grpSp>
        <p:sp>
          <p:nvSpPr>
            <p:cNvPr id="49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808997" cy="1042459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5829738" y="2305568"/>
            <a:ext cx="5501856" cy="3112251"/>
            <a:chOff x="482867" y="1698961"/>
            <a:chExt cx="4062407" cy="103246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47025"/>
              <a:ext cx="3889361" cy="984400"/>
              <a:chOff x="129540" y="95775"/>
              <a:chExt cx="12074152" cy="1743022"/>
            </a:xfrm>
          </p:grpSpPr>
          <p:sp>
            <p:nvSpPr>
              <p:cNvPr id="55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981794" y="95775"/>
                <a:ext cx="11221898" cy="1698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bị</a:t>
                </a: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chia: 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Số</a:t>
                </a:r>
                <a:r>
                  <a:rPr lang="en-US" altLang="en-US" sz="5500" b="1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 chia: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Thương</a:t>
                </a: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 10</a:t>
                </a:r>
              </a:p>
            </p:txBody>
          </p:sp>
        </p:grpSp>
        <p:sp>
          <p:nvSpPr>
            <p:cNvPr id="54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482867" y="1698961"/>
              <a:ext cx="851669" cy="333090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B</a:t>
              </a:r>
              <a:endParaRPr kumimoji="0" sz="5500" b="0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789" y="4240530"/>
            <a:ext cx="3180714" cy="2546985"/>
          </a:xfrm>
          <a:prstGeom prst="rect">
            <a:avLst/>
          </a:prstGeom>
        </p:spPr>
      </p:pic>
      <p:pic>
        <p:nvPicPr>
          <p:cNvPr id="5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A280D5E-60D3-0361-63AD-EA8BB2E96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6176" t="8189" r="19535"/>
          <a:stretch/>
        </p:blipFill>
        <p:spPr>
          <a:xfrm>
            <a:off x="10193124" y="10647"/>
            <a:ext cx="1998876" cy="18199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07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1491489" y="4372730"/>
            <a:ext cx="5357206" cy="1256290"/>
            <a:chOff x="311419" y="3386316"/>
            <a:chExt cx="4009979" cy="11395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5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6" y="190884"/>
                <a:ext cx="7318535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 x 2 = 12</a:t>
                </a:r>
              </a:p>
            </p:txBody>
          </p:sp>
        </p:grpSp>
        <p:sp>
          <p:nvSpPr>
            <p:cNvPr id="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rgbClr val="FFCCFF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B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916246" y="2784135"/>
            <a:ext cx="5374605" cy="1197950"/>
            <a:chOff x="264580" y="1643820"/>
            <a:chExt cx="4235200" cy="10876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 : 2 = 3</a:t>
                </a:r>
              </a:p>
            </p:txBody>
          </p:sp>
        </p:grpSp>
        <p:sp>
          <p:nvSpPr>
            <p:cNvPr id="9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rgbClr val="FF99FF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-512104" y="204390"/>
            <a:ext cx="10705265" cy="2402894"/>
            <a:chOff x="218518" y="129781"/>
            <a:chExt cx="8701459" cy="2628831"/>
          </a:xfrm>
        </p:grpSpPr>
        <p:sp>
          <p:nvSpPr>
            <p:cNvPr id="13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2589229"/>
            </a:xfrm>
            <a:prstGeom prst="roundRect">
              <a:avLst/>
            </a:prstGeom>
            <a:solidFill>
              <a:srgbClr val="FF99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488116" y="129781"/>
              <a:ext cx="7312940" cy="2606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Chọn phép tính thích hợp: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Chia đều 6 chiếc bánh vào 2 hộp. Hỏi mỗi hộp có bao nhiêu chiếc bánh?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451740" cy="1170903"/>
              <a:chOff x="311152" y="743043"/>
              <a:chExt cx="811243" cy="751670"/>
            </a:xfrm>
          </p:grpSpPr>
          <p:sp>
            <p:nvSpPr>
              <p:cNvPr id="16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558091" y="743043"/>
                <a:ext cx="52090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586889" y="785482"/>
                <a:ext cx="456549" cy="700608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+mn-ea"/>
                    <a:cs typeface="+mn-cs"/>
                  </a:rPr>
                  <a:t>2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577527" y="833630"/>
                <a:ext cx="544868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586890" y="790424"/>
                <a:ext cx="113442" cy="483863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572336" y="948973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534" y="3471410"/>
            <a:ext cx="4131817" cy="3308589"/>
          </a:xfrm>
          <a:prstGeom prst="rect">
            <a:avLst/>
          </a:prstGeom>
        </p:spPr>
      </p:pic>
      <p:pic>
        <p:nvPicPr>
          <p:cNvPr id="6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2C225A4-4ED5-C7E0-817B-54D17C2ED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6176" t="8189" r="19535"/>
          <a:stretch/>
        </p:blipFill>
        <p:spPr>
          <a:xfrm>
            <a:off x="10175306" y="381906"/>
            <a:ext cx="1998876" cy="18199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50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9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DC5A5-1F57-92E5-4AD7-11ADB07F1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126" y="1740658"/>
            <a:ext cx="10790855" cy="31884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6B6BC2-1407-1EB0-793F-754974DD00DC}"/>
              </a:ext>
            </a:extLst>
          </p:cNvPr>
          <p:cNvSpPr txBox="1">
            <a:spLocks/>
          </p:cNvSpPr>
          <p:nvPr/>
        </p:nvSpPr>
        <p:spPr>
          <a:xfrm>
            <a:off x="4301517" y="663944"/>
            <a:ext cx="3379444" cy="1148592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333" dirty="0" err="1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  <a:endParaRPr lang="en-US" sz="7333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rgbClr val="FFFF00"/>
              </a:solidFill>
              <a:latin typeface="SVN-Billo" panose="00000400000000000000" pitchFamily="2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EF98D19-6921-1BAA-8B5B-83C6CCD7DCB7}"/>
              </a:ext>
            </a:extLst>
          </p:cNvPr>
          <p:cNvSpPr/>
          <p:nvPr/>
        </p:nvSpPr>
        <p:spPr>
          <a:xfrm flipH="1">
            <a:off x="7680961" y="4380819"/>
            <a:ext cx="2391512" cy="1096645"/>
          </a:xfrm>
          <a:custGeom>
            <a:avLst/>
            <a:gdLst>
              <a:gd name="connsiteX0" fmla="*/ 2261366 w 2391512"/>
              <a:gd name="connsiteY0" fmla="*/ -131575 h 1096645"/>
              <a:gd name="connsiteX1" fmla="*/ 2066064 w 2391512"/>
              <a:gd name="connsiteY1" fmla="*/ 172306 h 1096645"/>
              <a:gd name="connsiteX2" fmla="*/ 1487506 w 2391512"/>
              <a:gd name="connsiteY2" fmla="*/ 1080074 h 1096645"/>
              <a:gd name="connsiteX3" fmla="*/ 525844 w 2391512"/>
              <a:gd name="connsiteY3" fmla="*/ 1002514 h 1096645"/>
              <a:gd name="connsiteX4" fmla="*/ 772665 w 2391512"/>
              <a:gd name="connsiteY4" fmla="*/ 35470 h 1096645"/>
              <a:gd name="connsiteX5" fmla="*/ 1695515 w 2391512"/>
              <a:gd name="connsiteY5" fmla="*/ 50186 h 1096645"/>
              <a:gd name="connsiteX6" fmla="*/ 2261366 w 2391512"/>
              <a:gd name="connsiteY6" fmla="*/ -131575 h 109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1512" h="1096645" fill="none" extrusionOk="0">
                <a:moveTo>
                  <a:pt x="2261366" y="-131575"/>
                </a:moveTo>
                <a:cubicBezTo>
                  <a:pt x="2163746" y="-11021"/>
                  <a:pt x="2149250" y="31245"/>
                  <a:pt x="2066064" y="172306"/>
                </a:cubicBezTo>
                <a:cubicBezTo>
                  <a:pt x="2741427" y="449586"/>
                  <a:pt x="2364008" y="872840"/>
                  <a:pt x="1487506" y="1080074"/>
                </a:cubicBezTo>
                <a:cubicBezTo>
                  <a:pt x="1157492" y="1059032"/>
                  <a:pt x="752670" y="1094737"/>
                  <a:pt x="525844" y="1002514"/>
                </a:cubicBezTo>
                <a:cubicBezTo>
                  <a:pt x="-248393" y="893930"/>
                  <a:pt x="-65332" y="273570"/>
                  <a:pt x="772665" y="35470"/>
                </a:cubicBezTo>
                <a:cubicBezTo>
                  <a:pt x="1090600" y="-68829"/>
                  <a:pt x="1408560" y="-5501"/>
                  <a:pt x="1695515" y="50186"/>
                </a:cubicBezTo>
                <a:cubicBezTo>
                  <a:pt x="1896843" y="-13579"/>
                  <a:pt x="2140345" y="-100923"/>
                  <a:pt x="2261366" y="-131575"/>
                </a:cubicBezTo>
                <a:close/>
              </a:path>
              <a:path w="2391512" h="1096645" stroke="0" extrusionOk="0">
                <a:moveTo>
                  <a:pt x="2261366" y="-131575"/>
                </a:moveTo>
                <a:cubicBezTo>
                  <a:pt x="2161200" y="-4532"/>
                  <a:pt x="2123451" y="112199"/>
                  <a:pt x="2066064" y="172306"/>
                </a:cubicBezTo>
                <a:cubicBezTo>
                  <a:pt x="2710178" y="462441"/>
                  <a:pt x="2336997" y="960264"/>
                  <a:pt x="1487506" y="1080074"/>
                </a:cubicBezTo>
                <a:cubicBezTo>
                  <a:pt x="1192702" y="1111767"/>
                  <a:pt x="866756" y="1060553"/>
                  <a:pt x="525844" y="1002514"/>
                </a:cubicBezTo>
                <a:cubicBezTo>
                  <a:pt x="-138296" y="767305"/>
                  <a:pt x="-106020" y="278047"/>
                  <a:pt x="772665" y="35470"/>
                </a:cubicBezTo>
                <a:cubicBezTo>
                  <a:pt x="1074243" y="44932"/>
                  <a:pt x="1418111" y="41723"/>
                  <a:pt x="1695515" y="50186"/>
                </a:cubicBezTo>
                <a:cubicBezTo>
                  <a:pt x="1939797" y="-34224"/>
                  <a:pt x="2024490" y="-25340"/>
                  <a:pt x="2261366" y="-131575"/>
                </a:cubicBezTo>
                <a:close/>
              </a:path>
            </a:pathLst>
          </a:custGeom>
          <a:solidFill>
            <a:schemeClr val="lt1">
              <a:alpha val="64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44558"/>
                      <a:gd name="adj2" fmla="val -619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Trang 1</a:t>
            </a:r>
            <a:r>
              <a:rPr lang="vi-VN" sz="2667" b="1" kern="0" dirty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9</a:t>
            </a:r>
            <a:endParaRPr lang="en-US" sz="2667" b="1" kern="0" dirty="0">
              <a:solidFill>
                <a:sysClr val="windowText" lastClr="000000"/>
              </a:solidFill>
              <a:latin typeface="#9Slide04 SFU Belle" panose="00000400000000000000" pitchFamily="2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1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43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5273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1224" numSld="2" showWhenStopped="0">
                    <p:cTn id="43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1224" numSld="2" showWhenStopped="0">
                    <p:cTn id="43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1BD3A44-054F-48F4-A8BA-7ED2D81EE464}"/>
              </a:ext>
            </a:extLst>
          </p:cNvPr>
          <p:cNvGrpSpPr/>
          <p:nvPr/>
        </p:nvGrpSpPr>
        <p:grpSpPr>
          <a:xfrm>
            <a:off x="1109454" y="442175"/>
            <a:ext cx="9973091" cy="5920525"/>
            <a:chOff x="-113416" y="656520"/>
            <a:chExt cx="7468320" cy="44335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980127F-CE5B-4BD2-9186-623903C2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9E8F714-A2B6-4ECD-9AE8-286C484A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C28AE99-C8CF-426E-A90A-8F542AAE4DF8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706859E-C68A-4ED2-A3A8-20EFDF07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517589"/>
            <a:ext cx="2467586" cy="2819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D69D0D-00C5-4EA1-BB59-BAFA488FC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137388"/>
            <a:ext cx="1533886" cy="18948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C7C4565-30EC-4C78-AF0F-480FCB944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717519"/>
            <a:ext cx="2325893" cy="24311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A7D9F0A-0A41-4DC9-92F6-781049C64D68}"/>
              </a:ext>
            </a:extLst>
          </p:cNvPr>
          <p:cNvSpPr txBox="1"/>
          <p:nvPr/>
        </p:nvSpPr>
        <p:spPr>
          <a:xfrm>
            <a:off x="2122912" y="20193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313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theme/theme1.xml><?xml version="1.0" encoding="utf-8"?>
<a:theme xmlns:a="http://schemas.openxmlformats.org/drawingml/2006/main" name="DashVTI">
  <a:themeElements>
    <a:clrScheme name="AnalogousFromLightSeedRightStep">
      <a:dk1>
        <a:srgbClr val="000000"/>
      </a:dk1>
      <a:lt1>
        <a:srgbClr val="FFFFFF"/>
      </a:lt1>
      <a:dk2>
        <a:srgbClr val="313820"/>
      </a:dk2>
      <a:lt2>
        <a:srgbClr val="E2E8E5"/>
      </a:lt2>
      <a:accent1>
        <a:srgbClr val="C894AD"/>
      </a:accent1>
      <a:accent2>
        <a:srgbClr val="BC7C80"/>
      </a:accent2>
      <a:accent3>
        <a:srgbClr val="C29C87"/>
      </a:accent3>
      <a:accent4>
        <a:srgbClr val="B1A375"/>
      </a:accent4>
      <a:accent5>
        <a:srgbClr val="9FA87C"/>
      </a:accent5>
      <a:accent6>
        <a:srgbClr val="89AC71"/>
      </a:accent6>
      <a:hlink>
        <a:srgbClr val="579074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2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300</Words>
  <Application>Microsoft Office PowerPoint</Application>
  <PresentationFormat>Widescreen</PresentationFormat>
  <Paragraphs>55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#9Slide04 SFU Belle</vt:lpstr>
      <vt:lpstr>#9Slide07 Cadena</vt:lpstr>
      <vt:lpstr>#9Slide07 HoneyCream</vt:lpstr>
      <vt:lpstr>Arial</vt:lpstr>
      <vt:lpstr>Calibri</vt:lpstr>
      <vt:lpstr>Grandview Display</vt:lpstr>
      <vt:lpstr>HP001 4 hàng</vt:lpstr>
      <vt:lpstr>iCiel Cadena</vt:lpstr>
      <vt:lpstr>Montserrat</vt:lpstr>
      <vt:lpstr>SVN-Billo</vt:lpstr>
      <vt:lpstr>SVN-Newton</vt:lpstr>
      <vt:lpstr>SVN-Ready</vt:lpstr>
      <vt:lpstr>Tahoma</vt:lpstr>
      <vt:lpstr>Times New Roman</vt:lpstr>
      <vt:lpstr>UTM Avo</vt:lpstr>
      <vt:lpstr>UTM Cookies</vt:lpstr>
      <vt:lpstr>UTM Guanine</vt:lpstr>
      <vt:lpstr>Viner Hand ITC</vt:lpstr>
      <vt:lpstr>字魂79号-萌趣奶油体</vt:lpstr>
      <vt:lpstr>思源黑体</vt:lpstr>
      <vt:lpstr>DashVTI</vt:lpstr>
      <vt:lpstr>2_Office 主题​​</vt:lpstr>
      <vt:lpstr>Office Theme</vt:lpstr>
      <vt:lpstr>3_Office Theme</vt:lpstr>
      <vt:lpstr>4_Office Theme</vt:lpstr>
      <vt:lpstr>6_Office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trang trần</cp:lastModifiedBy>
  <cp:revision>6</cp:revision>
  <dcterms:created xsi:type="dcterms:W3CDTF">2025-02-09T02:35:19Z</dcterms:created>
  <dcterms:modified xsi:type="dcterms:W3CDTF">2025-04-03T14:22:25Z</dcterms:modified>
</cp:coreProperties>
</file>