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1" r:id="rId2"/>
    <p:sldId id="258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1" r:id="rId20"/>
    <p:sldId id="280" r:id="rId21"/>
    <p:sldId id="272" r:id="rId22"/>
    <p:sldId id="273" r:id="rId23"/>
    <p:sldId id="274" r:id="rId24"/>
    <p:sldId id="275" r:id="rId25"/>
    <p:sldId id="276" r:id="rId26"/>
    <p:sldId id="277" r:id="rId27"/>
    <p:sldId id="289" r:id="rId28"/>
    <p:sldId id="290" r:id="rId29"/>
    <p:sldId id="291" r:id="rId30"/>
    <p:sldId id="279" r:id="rId31"/>
    <p:sldId id="299" r:id="rId3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4F8EC"/>
    <a:srgbClr val="D8F4E3"/>
    <a:srgbClr val="C4EED5"/>
    <a:srgbClr val="B2E8C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3" autoAdjust="0"/>
  </p:normalViewPr>
  <p:slideViewPr>
    <p:cSldViewPr>
      <p:cViewPr varScale="1">
        <p:scale>
          <a:sx n="63" d="100"/>
          <a:sy n="63" d="100"/>
        </p:scale>
        <p:origin x="1002" y="7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5F7B5-D936-4B1E-AB35-2DF40428C163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CFD5-E350-446A-A599-E26514AA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Liên hệ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để</a:t>
            </a:r>
            <a:r>
              <a:rPr lang="en-US" baseline="0" smtClean="0"/>
              <a:t> được hỗ trợ soạn giáo án miễn phí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A000A-AC13-42B3-ABF9-F3FE1E7206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05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2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84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4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vào</a:t>
            </a:r>
            <a:r>
              <a:rPr lang="en-US" baseline="0" smtClean="0"/>
              <a:t> hình hộp quà để xuất hiện quà nhé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86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hình hộp quà để xuất hiện quà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12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09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Do video mẫu</a:t>
            </a:r>
            <a:r>
              <a:rPr lang="en-US" baseline="0" smtClean="0"/>
              <a:t> HD chưa hợp lí nên chữ c người soạn tự tạo hiệu ứng đồ chữ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18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5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2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0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8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0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3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072D-544F-4639-AE34-E4B8E6A73AA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9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6.xml"/><Relationship Id="rId18" Type="http://schemas.openxmlformats.org/officeDocument/2006/relationships/image" Target="../media/image11.png"/><Relationship Id="rId3" Type="http://schemas.openxmlformats.org/officeDocument/2006/relationships/audio" Target="../media/audio1.wav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slide" Target="slide10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slide" Target="slide5.xml"/><Relationship Id="rId5" Type="http://schemas.openxmlformats.org/officeDocument/2006/relationships/image" Target="../media/image3.png"/><Relationship Id="rId15" Type="http://schemas.openxmlformats.org/officeDocument/2006/relationships/slide" Target="slide7.xml"/><Relationship Id="rId23" Type="http://schemas.openxmlformats.org/officeDocument/2006/relationships/slide" Target="slide4.xml"/><Relationship Id="rId10" Type="http://schemas.openxmlformats.org/officeDocument/2006/relationships/image" Target="../media/image7.png"/><Relationship Id="rId19" Type="http://schemas.openxmlformats.org/officeDocument/2006/relationships/slide" Target="slide9.xml"/><Relationship Id="rId4" Type="http://schemas.openxmlformats.org/officeDocument/2006/relationships/image" Target="../media/image2.jp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3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7" descr="C:\Users\Admin\Desktop\giao an\b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1" r="16611"/>
          <a:stretch>
            <a:fillRect/>
          </a:stretch>
        </p:blipFill>
        <p:spPr bwMode="auto">
          <a:xfrm>
            <a:off x="30088" y="10068"/>
            <a:ext cx="12131751" cy="683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Box 3"/>
          <p:cNvSpPr txBox="1">
            <a:spLocks noChangeArrowheads="1"/>
          </p:cNvSpPr>
          <p:nvPr/>
        </p:nvSpPr>
        <p:spPr bwMode="auto">
          <a:xfrm>
            <a:off x="-15044" y="137249"/>
            <a:ext cx="12116705" cy="74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42" tIns="45570" rIns="91142" bIns="4557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28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UỶ BAN NHÂN DÂN QUẬN HỒNG BÀNG</a:t>
            </a:r>
            <a:endParaRPr lang="en-US" sz="2128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28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128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AN HỒNG</a:t>
            </a:r>
            <a:endParaRPr lang="en-US" sz="2128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2524" y="1300886"/>
            <a:ext cx="12248145" cy="1401876"/>
          </a:xfrm>
          <a:prstGeom prst="rect">
            <a:avLst/>
          </a:prstGeom>
          <a:noFill/>
        </p:spPr>
        <p:txBody>
          <a:bodyPr wrap="square" lIns="91142" tIns="45570" rIns="91142" bIns="45570">
            <a:spAutoFit/>
          </a:bodyPr>
          <a:lstStyle/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56" b="1" dirty="0">
                <a:ln w="12700">
                  <a:solidFill>
                    <a:srgbClr val="BBE0E3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 charset="0"/>
              </a:rPr>
              <a:t>NHIỆT LIỆT CHÀO MỪNG CÁC THẦY CÔ GIÁO VỀ DỰ GIỜ MÔN </a:t>
            </a:r>
            <a:r>
              <a:rPr lang="en-US" sz="4256" b="1" dirty="0" smtClean="0">
                <a:ln w="12700">
                  <a:solidFill>
                    <a:srgbClr val="BBE0E3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 charset="0"/>
              </a:rPr>
              <a:t>TIẾNG VIỆT</a:t>
            </a:r>
            <a:endParaRPr lang="en-US" sz="4256" b="1" dirty="0">
              <a:ln w="12700">
                <a:solidFill>
                  <a:srgbClr val="BBE0E3">
                    <a:lumMod val="20000"/>
                    <a:lumOff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94213" name="TextBox 7"/>
          <p:cNvSpPr txBox="1">
            <a:spLocks noChangeArrowheads="1"/>
          </p:cNvSpPr>
          <p:nvPr/>
        </p:nvSpPr>
        <p:spPr bwMode="auto">
          <a:xfrm>
            <a:off x="-38609" y="4485326"/>
            <a:ext cx="7803846" cy="217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42" tIns="45570" rIns="91142" bIns="4557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596200" lvl="3" indent="-228029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91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591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591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91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591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591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591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Oanh</a:t>
            </a:r>
            <a:endParaRPr lang="en-US" sz="3591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96200" lvl="3" indent="-228029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91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 sinh</a:t>
            </a:r>
            <a:r>
              <a:rPr lang="en-US" sz="3591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91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1977</a:t>
            </a:r>
            <a:endParaRPr lang="en-US" sz="3591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96200" lvl="3" indent="-228029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91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591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: </a:t>
            </a:r>
            <a:r>
              <a:rPr lang="en-US" sz="3591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1A2</a:t>
            </a:r>
            <a:endParaRPr lang="en-US" sz="3591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11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93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67433" y="858965"/>
            <a:ext cx="17229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-304045" y="3062647"/>
            <a:ext cx="12165534" cy="66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42" tIns="45570" rIns="91142" bIns="4557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679863" lvl="3" indent="-228029"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3724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Bài </a:t>
            </a:r>
            <a:r>
              <a:rPr lang="lt-LT" sz="3724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3: </a:t>
            </a:r>
            <a:r>
              <a:rPr lang="en-US" sz="3724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 </a:t>
            </a:r>
            <a:r>
              <a:rPr lang="en-US" sz="3724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</a:t>
            </a:r>
            <a:r>
              <a:rPr lang="en-US" sz="3724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724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D</a:t>
            </a:r>
            <a:r>
              <a:rPr lang="en-US" sz="3724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ấu</a:t>
            </a:r>
            <a:r>
              <a:rPr lang="en-US" sz="3724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724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sắc</a:t>
            </a:r>
            <a:endParaRPr lang="en-US" sz="3724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6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9"/>
          <a:stretch/>
        </p:blipFill>
        <p:spPr>
          <a:xfrm>
            <a:off x="322170" y="-46470"/>
            <a:ext cx="11420862" cy="57569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1"/>
            <a:ext cx="11739552" cy="2057589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30500 w 8826500"/>
              <a:gd name="connsiteY6" fmla="*/ 1206723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08100"/>
              <a:gd name="connsiteX1" fmla="*/ 8826500 w 8826500"/>
              <a:gd name="connsiteY1" fmla="*/ 0 h 1308100"/>
              <a:gd name="connsiteX2" fmla="*/ 8483600 w 8826500"/>
              <a:gd name="connsiteY2" fmla="*/ 662324 h 1308100"/>
              <a:gd name="connsiteX3" fmla="*/ 6781800 w 8826500"/>
              <a:gd name="connsiteY3" fmla="*/ 1206500 h 1308100"/>
              <a:gd name="connsiteX4" fmla="*/ 6070600 w 8826500"/>
              <a:gd name="connsiteY4" fmla="*/ 1308100 h 1308100"/>
              <a:gd name="connsiteX5" fmla="*/ 5080000 w 8826500"/>
              <a:gd name="connsiteY5" fmla="*/ 1271535 h 1308100"/>
              <a:gd name="connsiteX6" fmla="*/ 4330500 w 8826500"/>
              <a:gd name="connsiteY6" fmla="*/ 1206723 h 1308100"/>
              <a:gd name="connsiteX7" fmla="*/ 3696300 w 8826500"/>
              <a:gd name="connsiteY7" fmla="*/ 1208035 h 1308100"/>
              <a:gd name="connsiteX8" fmla="*/ 3098800 w 8826500"/>
              <a:gd name="connsiteY8" fmla="*/ 1193800 h 1308100"/>
              <a:gd name="connsiteX9" fmla="*/ 1930400 w 8826500"/>
              <a:gd name="connsiteY9" fmla="*/ 1092200 h 1308100"/>
              <a:gd name="connsiteX10" fmla="*/ 0 w 8826500"/>
              <a:gd name="connsiteY10" fmla="*/ 1005224 h 1308100"/>
              <a:gd name="connsiteX11" fmla="*/ 63500 w 8826500"/>
              <a:gd name="connsiteY11" fmla="*/ 12700 h 1308100"/>
              <a:gd name="connsiteX0" fmla="*/ 63500 w 8826500"/>
              <a:gd name="connsiteY0" fmla="*/ 12700 h 1271535"/>
              <a:gd name="connsiteX1" fmla="*/ 8826500 w 8826500"/>
              <a:gd name="connsiteY1" fmla="*/ 0 h 1271535"/>
              <a:gd name="connsiteX2" fmla="*/ 8483600 w 8826500"/>
              <a:gd name="connsiteY2" fmla="*/ 662324 h 1271535"/>
              <a:gd name="connsiteX3" fmla="*/ 6781800 w 8826500"/>
              <a:gd name="connsiteY3" fmla="*/ 1206500 h 1271535"/>
              <a:gd name="connsiteX4" fmla="*/ 6070600 w 8826500"/>
              <a:gd name="connsiteY4" fmla="*/ 1219423 h 1271535"/>
              <a:gd name="connsiteX5" fmla="*/ 5080000 w 8826500"/>
              <a:gd name="connsiteY5" fmla="*/ 1271535 h 1271535"/>
              <a:gd name="connsiteX6" fmla="*/ 4330500 w 8826500"/>
              <a:gd name="connsiteY6" fmla="*/ 1206723 h 1271535"/>
              <a:gd name="connsiteX7" fmla="*/ 3696300 w 8826500"/>
              <a:gd name="connsiteY7" fmla="*/ 1208035 h 1271535"/>
              <a:gd name="connsiteX8" fmla="*/ 3098800 w 8826500"/>
              <a:gd name="connsiteY8" fmla="*/ 1193800 h 1271535"/>
              <a:gd name="connsiteX9" fmla="*/ 1930400 w 8826500"/>
              <a:gd name="connsiteY9" fmla="*/ 1092200 h 1271535"/>
              <a:gd name="connsiteX10" fmla="*/ 0 w 8826500"/>
              <a:gd name="connsiteY10" fmla="*/ 1005224 h 1271535"/>
              <a:gd name="connsiteX11" fmla="*/ 63500 w 8826500"/>
              <a:gd name="connsiteY11" fmla="*/ 12700 h 1271535"/>
              <a:gd name="connsiteX0" fmla="*/ 63500 w 8826500"/>
              <a:gd name="connsiteY0" fmla="*/ 12700 h 1244672"/>
              <a:gd name="connsiteX1" fmla="*/ 8826500 w 8826500"/>
              <a:gd name="connsiteY1" fmla="*/ 0 h 1244672"/>
              <a:gd name="connsiteX2" fmla="*/ 8483600 w 8826500"/>
              <a:gd name="connsiteY2" fmla="*/ 662324 h 1244672"/>
              <a:gd name="connsiteX3" fmla="*/ 6781800 w 8826500"/>
              <a:gd name="connsiteY3" fmla="*/ 1206500 h 1244672"/>
              <a:gd name="connsiteX4" fmla="*/ 6070600 w 8826500"/>
              <a:gd name="connsiteY4" fmla="*/ 1219423 h 1244672"/>
              <a:gd name="connsiteX5" fmla="*/ 5067501 w 8826500"/>
              <a:gd name="connsiteY5" fmla="*/ 1222270 h 1244672"/>
              <a:gd name="connsiteX6" fmla="*/ 4330500 w 8826500"/>
              <a:gd name="connsiteY6" fmla="*/ 1206723 h 1244672"/>
              <a:gd name="connsiteX7" fmla="*/ 3696300 w 8826500"/>
              <a:gd name="connsiteY7" fmla="*/ 1208035 h 1244672"/>
              <a:gd name="connsiteX8" fmla="*/ 3098800 w 8826500"/>
              <a:gd name="connsiteY8" fmla="*/ 1193800 h 1244672"/>
              <a:gd name="connsiteX9" fmla="*/ 1930400 w 8826500"/>
              <a:gd name="connsiteY9" fmla="*/ 1092200 h 1244672"/>
              <a:gd name="connsiteX10" fmla="*/ 0 w 8826500"/>
              <a:gd name="connsiteY10" fmla="*/ 1005224 h 1244672"/>
              <a:gd name="connsiteX11" fmla="*/ 63500 w 8826500"/>
              <a:gd name="connsiteY11" fmla="*/ 12700 h 1244672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3098800 w 8826500"/>
              <a:gd name="connsiteY8" fmla="*/ 1193800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2936301 w 8826500"/>
              <a:gd name="connsiteY8" fmla="*/ 1164241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96300 w 8826500"/>
              <a:gd name="connsiteY7" fmla="*/ 1208035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33800 w 8826500"/>
              <a:gd name="connsiteY7" fmla="*/ 1168623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71100 w 8826500"/>
              <a:gd name="connsiteY2" fmla="*/ 632765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219423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759800" y="453030"/>
                  <a:pt x="8471100" y="632765"/>
                </a:cubicBezTo>
                <a:cubicBezTo>
                  <a:pt x="8182400" y="812500"/>
                  <a:pt x="7494383" y="980635"/>
                  <a:pt x="7094300" y="1078411"/>
                </a:cubicBezTo>
                <a:cubicBezTo>
                  <a:pt x="6694217" y="1176187"/>
                  <a:pt x="6335183" y="1189790"/>
                  <a:pt x="6070600" y="1219423"/>
                </a:cubicBezTo>
                <a:lnTo>
                  <a:pt x="5005001" y="1212417"/>
                </a:lnTo>
                <a:lnTo>
                  <a:pt x="4330500" y="1206723"/>
                </a:lnTo>
                <a:lnTo>
                  <a:pt x="3596300" y="1178476"/>
                </a:lnTo>
                <a:lnTo>
                  <a:pt x="2936301" y="1164241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0983" y="85153"/>
            <a:ext cx="1240254" cy="135401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41468" y="-40257"/>
            <a:ext cx="10717370" cy="1937136"/>
            <a:chOff x="841468" y="-40257"/>
            <a:chExt cx="10717370" cy="1937136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841468" y="-40257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96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  <a:r>
                <a:rPr lang="en-US" sz="96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</a:t>
              </a:r>
              <a:r>
                <a:rPr lang="en-US" sz="96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 </a:t>
              </a:r>
              <a:endPara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636124" y="296639"/>
                  <a:ext cx="1127504" cy="1600240"/>
                </a:xfrm>
                <a:prstGeom prst="rect">
                  <a:avLst/>
                </a:prstGeom>
                <a:noFill/>
              </p:spPr>
              <p:txBody>
                <a:bodyPr wrap="square" lIns="121725" tIns="60862" rIns="121725" bIns="60862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600" b="1" i="1" smtClean="0">
                            <a:solidFill>
                              <a:schemeClr val="bg1"/>
                            </a:solidFill>
                            <a:latin typeface="Cambria Math"/>
                            <a:ea typeface="Arial-Rounded" pitchFamily="34" charset="0"/>
                            <a:cs typeface="Arial-Rounded" pitchFamily="34" charset="0"/>
                          </a:rPr>
                          <m:t>́</m:t>
                        </m:r>
                      </m:oMath>
                    </m:oMathPara>
                  </a14:m>
                  <a:endParaRPr lang="en-US" sz="9600" b="1">
                    <a:solidFill>
                      <a:schemeClr val="bg1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6124" y="296639"/>
                  <a:ext cx="1127504" cy="160024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580891" y="197093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646206" y="540663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và bố 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 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á.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12935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3995361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269301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3995361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917046" y="4348264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35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054997" y="12935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8113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06896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8113" y="3995361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03125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92330" y="269301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702763" y="3995361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917046" y="4348264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</p:spTree>
    <p:extLst>
      <p:ext uri="{BB962C8B-B14F-4D97-AF65-F5344CB8AC3E}">
        <p14:creationId xmlns:p14="http://schemas.microsoft.com/office/powerpoint/2010/main" val="142190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49374" y="48113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56669" y="4836151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921433" y="4817276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74036" y="48113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886741" y="4834018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866281" y="481952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321374" y="4982305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854879" y="481727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 descr="Đặc điểm sinh học và kỹ thuật nuôi một số loài cá nước ngọ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507" y="2057400"/>
            <a:ext cx="3685319" cy="245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Công Dụng Của Quả Cà Tím Với Sức Khỏe Con Người 100% Ok | Dây Ngũ Sắc  Tập Gym Đàn Hồi Full Bod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03" y="2057400"/>
            <a:ext cx="3009876" cy="225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ộ 2 Cốc uống nước cao cấp có tay cầm màu hồng - Hàng Nội Địa Nhật - Ly uống  nước Thương hiệu Folio | SieuThiChoLon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" y="1828800"/>
            <a:ext cx="2731463" cy="273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7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54997" y="30480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8113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06896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8113" y="3006584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03125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092330" y="1704235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02763" y="3006584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970144" y="3342246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49374" y="52047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404519" y="52047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376319" y="5204752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74036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34591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313831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076149" y="5363305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181424" y="5226373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</p:spTree>
    <p:extLst>
      <p:ext uri="{BB962C8B-B14F-4D97-AF65-F5344CB8AC3E}">
        <p14:creationId xmlns:p14="http://schemas.microsoft.com/office/powerpoint/2010/main" val="3264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245886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629759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‼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3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601887"/>
              </p:ext>
            </p:extLst>
          </p:nvPr>
        </p:nvGraphicFramePr>
        <p:xfrm>
          <a:off x="215396" y="581604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25009" y="1434127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‼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6637" y="-128304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9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536E-7 -1.48148E-6 L -0.00626 -0.01226 L -0.01422 -0.02152 L -0.02166 -0.02523 L -0.02962 -0.02615 L -0.03811 -0.02338 L -0.04333 -0.01875 L -0.05077 -0.01018 L -0.05873 0.00672 L -0.06565 0.02917 L -0.06878 0.04792 L -0.07035 0.06945 L -0.0693 0.09306 L -0.06617 0.12014 L -0.05925 0.14561 L -0.05025 0.16158 L -0.04385 0.16991 L -0.03602 0.17385 L -0.02806 0.17662 L -0.01749 0.17477 L -0.00626 0.16806 L 0.00274 0.15301 L 0.01227 0.13426 L 0.01906 0.10996 " pathEditMode="relative" ptsTypes="AAAAAAAAAAAAAAAAAAAAAA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911227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93461" y="312689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TD 4H" pitchFamily="34" charset="0"/>
              </a:rPr>
              <a:t>ˀ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58348" y="3135105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10157" y="3143312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ˀ</a:t>
            </a:r>
          </a:p>
        </p:txBody>
      </p:sp>
    </p:spTree>
    <p:extLst>
      <p:ext uri="{BB962C8B-B14F-4D97-AF65-F5344CB8AC3E}">
        <p14:creationId xmlns:p14="http://schemas.microsoft.com/office/powerpoint/2010/main" val="33239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205637"/>
              </p:ext>
            </p:extLst>
          </p:nvPr>
        </p:nvGraphicFramePr>
        <p:xfrm>
          <a:off x="215396" y="581604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25009" y="1434127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‼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6637" y="-128304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86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536E-7 -1.48148E-6 L -0.00626 -0.01226 L -0.01422 -0.02152 L -0.02166 -0.02523 L -0.02962 -0.02615 L -0.03811 -0.02338 L -0.04333 -0.01875 L -0.05077 -0.01018 L -0.05873 0.00672 L -0.06565 0.02917 L -0.06878 0.04792 L -0.07035 0.06945 L -0.0693 0.09306 L -0.06617 0.12014 L -0.05925 0.14561 L -0.05025 0.16158 L -0.04385 0.16991 L -0.03602 0.17385 L -0.02806 0.17662 L -0.01749 0.17477 L -0.00626 0.16806 L 0.00274 0.15301 L 0.01227 0.13426 L 0.01906 0.10996 " pathEditMode="relative" ptsTypes="AAAAAAAAAAAAAAAAAAAAAAAA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46223" y="4304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58703" y="2503381"/>
            <a:ext cx="9118016" cy="24496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HÁI CAM</a:t>
            </a:r>
            <a:endParaRPr lang="en-US" sz="13800">
              <a:solidFill>
                <a:srgbClr val="FF0066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16" name="Google Shape;399;p20"/>
          <p:cNvGrpSpPr/>
          <p:nvPr/>
        </p:nvGrpSpPr>
        <p:grpSpPr>
          <a:xfrm rot="478072">
            <a:off x="837486" y="3992756"/>
            <a:ext cx="1762332" cy="1404699"/>
            <a:chOff x="1619858" y="3028726"/>
            <a:chExt cx="1762332" cy="1404699"/>
          </a:xfrm>
        </p:grpSpPr>
        <p:sp>
          <p:nvSpPr>
            <p:cNvPr id="17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06;p20"/>
          <p:cNvGrpSpPr/>
          <p:nvPr/>
        </p:nvGrpSpPr>
        <p:grpSpPr>
          <a:xfrm rot="1742937">
            <a:off x="9357616" y="2348937"/>
            <a:ext cx="1912774" cy="1010181"/>
            <a:chOff x="5862862" y="867279"/>
            <a:chExt cx="1912829" cy="1010210"/>
          </a:xfrm>
        </p:grpSpPr>
        <p:sp>
          <p:nvSpPr>
            <p:cNvPr id="40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56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2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7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392013"/>
              </p:ext>
            </p:extLst>
          </p:nvPr>
        </p:nvGraphicFramePr>
        <p:xfrm>
          <a:off x="215396" y="63773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2069" y="2522188"/>
            <a:ext cx="314543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cá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95015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319" y="2238423"/>
            <a:ext cx="1026795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cá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5464" y="-124928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8567" y="-70260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5435" y="-48307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00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9974E-7 7.40741E-7 L -0.00627 -0.01343 L -0.01501 -0.02107 L -0.02441 -0.02454 L -0.03185 -0.02338 L -0.04073 -0.01898 L -0.04882 -0.00995 L -0.05574 0.00324 L -0.06266 0.01991 L -0.06697 0.03657 L -0.06945 0.05231 L -0.06945 0.07106 L -0.06893 0.08657 L -0.06697 0.10671 L -0.06318 0.12546 L -0.05822 0.14005 L -0.05131 0.15231 L -0.04321 0.16435 L -0.03381 0.17106 L -0.02755 0.17338 L -0.01749 0.17106 L -0.00561 0.16343 L 0.00509 0.14768 L 0.01384 0.12778 L 0.02193 0.1044 L 0.02572 0.08565 L 0.02702 0.05995 L 0.03016 0.03657 L 0.03708 0.01227 L 0.04334 -0.00116 L 0.05326 -0.01435 L 0.0671 -0.02222 L 0.07963 -0.02222 L 0.08721 -0.01782 L 0.09661 -0.00787 L 0.10222 0.00231 L 0.09347 -0.01111 L 0.08212 -0.02107 L 0.07089 -0.02222 L 0.05457 -0.01435 L 0.0483 -0.00995 L 0.04073 0.00324 L 0.03394 0.01991 L 0.03081 0.03773 L 0.02768 0.06343 L 0.02637 0.08102 L 0.02885 0.1088 L 0.03577 0.13657 L 0.04386 0.15116 L 0.05078 0.16343 L 0.05836 0.16991 L 0.0671 0.17338 L 0.07585 0.17338 L 0.08773 0.16782 L 0.09778 0.1588 L 0.10653 0.13889 L 0.11227 0.11944 L 0.11475 0.09514 L 0.11514 0.07268 L 0.11371 0.04329 L 0.11031 0.0243 L 0.10601 0.00671 L 0.09713 -0.00787 " pathEditMode="relative" rAng="0" ptsTypes="A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5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77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67E-6 -1.11111E-6 L -2.80867E-6 0.16806 L 0.00157 0.1875 L 0.00627 0.20139 L 0.01096 0.20556 L 0.01801 0.20556 L 0.02271 0.20417 L 0.02897 0.19862 L 0.03446 0.19306 L 0.0415 0.17917 L 0.04777 0.1625 L 0.05325 0.14445 L 0.05795 0.12778 L 0.06343 0.10556 " pathEditMode="relative" ptsTypes="AAAAAAAAAAAAAA">
                                      <p:cBhvr>
                                        <p:cTn id="22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77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2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77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9487E-6 2.33865E-6 L -0.02532 0.04603 " pathEditMode="relative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77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0" t="27679" r="27431" b="29464"/>
          <a:stretch/>
        </p:blipFill>
        <p:spPr bwMode="auto">
          <a:xfrm>
            <a:off x="442119" y="762000"/>
            <a:ext cx="11262270" cy="555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6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3628" b="55556"/>
          <a:stretch/>
        </p:blipFill>
        <p:spPr>
          <a:xfrm>
            <a:off x="1068901" y="0"/>
            <a:ext cx="9984419" cy="600026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57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0684" y="550527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A, cá.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16" y="-685800"/>
            <a:ext cx="9405937" cy="672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4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947319" y="773862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hỏi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56508" r="6537" b="5715"/>
          <a:stretch/>
        </p:blipFill>
        <p:spPr>
          <a:xfrm>
            <a:off x="2131326" y="1676400"/>
            <a:ext cx="722619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6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482" y="1869248"/>
            <a:ext cx="828910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7030A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 TAY</a:t>
            </a:r>
            <a:endParaRPr lang="en-US" sz="9600" smtClean="0">
              <a:latin typeface="Kids" pitchFamily="2" charset="0"/>
              <a:ea typeface="Kids" pitchFamily="2" charset="0"/>
              <a:cs typeface="Kids" pitchFamily="2" charset="0"/>
            </a:endParaRPr>
          </a:p>
          <a:p>
            <a:pPr algn="ctr"/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 MẮT</a:t>
            </a:r>
            <a:endParaRPr lang="en-US" sz="9600">
              <a:solidFill>
                <a:srgbClr val="FF0066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478072">
            <a:off x="1294693" y="3995236"/>
            <a:ext cx="1762332" cy="1404699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119713" y="1620043"/>
            <a:ext cx="1912774" cy="1010181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9896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85119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26884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39476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5119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26884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9476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31762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973527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586119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31762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973527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586119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06137" y="3810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tất cả bao nhiêu âm c?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75519" y="1828800"/>
            <a:ext cx="10210800" cy="4191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6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8027" y="838200"/>
            <a:ext cx="119678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tiếng nào chứa dấu sắc?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97572" y="3048000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</a:t>
            </a:r>
            <a:endParaRPr lang="en-US" sz="6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87147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1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83588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2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80029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3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993812" y="2652307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4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133869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5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10148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079929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832577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193712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333769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22" y="-438945"/>
            <a:ext cx="7326224" cy="7931945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957" y="5338255"/>
            <a:ext cx="1586601" cy="165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773" y="5517911"/>
            <a:ext cx="1461958" cy="166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362" y="1553241"/>
            <a:ext cx="1206947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14" y="277849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14" y="277849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742" y="462588"/>
            <a:ext cx="1268777" cy="136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740" y="462586"/>
            <a:ext cx="1268777" cy="136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08" y="2513049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08" y="2517093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6" action="ppaction://hlinksldjump"/>
          </p:cNvPr>
          <p:cNvSpPr/>
          <p:nvPr/>
        </p:nvSpPr>
        <p:spPr>
          <a:xfrm>
            <a:off x="11127070" y="198965"/>
            <a:ext cx="843975" cy="41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417" y="2024196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55" y="1617600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417" y="2005049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55" y="1598649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75" b="100000" l="0" r="98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22" y="3300161"/>
            <a:ext cx="3352800" cy="3352800"/>
          </a:xfrm>
          <a:prstGeom prst="rect">
            <a:avLst/>
          </a:prstGeom>
        </p:spPr>
      </p:pic>
      <p:pic>
        <p:nvPicPr>
          <p:cNvPr id="17" name="Picture 7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362" y="1553241"/>
            <a:ext cx="1206947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99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6858E-6 L -0.31718 0.49027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244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9.82391E-7 L -0.30104 0.61724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308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93265E-6 L -0.49149 0.58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292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9351E-6 L -0.33437 0.350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19" y="175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63392E-6 L -0.49948 0.392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83" y="195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54124E-7 L -0.19115 0.4365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21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533400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246769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519" y="1249443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995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1143" y="2514600"/>
            <a:ext cx="7268361" cy="1837569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3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3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184" y="1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8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353" y="2310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>
            <a:spLocks noGrp="1"/>
          </p:cNvSpPr>
          <p:nvPr>
            <p:ph type="ctrTitle"/>
          </p:nvPr>
        </p:nvSpPr>
        <p:spPr>
          <a:xfrm>
            <a:off x="670719" y="2743200"/>
            <a:ext cx="10641608" cy="1837569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3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  <a:endParaRPr lang="en-US" sz="13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184" y="1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Veryuk Verychristmas Sticker by Shop Direct for iOS &amp; Android | GIP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02" y="229656"/>
            <a:ext cx="6344324" cy="636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64" y="1182149"/>
            <a:ext cx="4876800" cy="445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5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184" y="42334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807322" y="2743200"/>
            <a:ext cx="10641608" cy="1837569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3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endParaRPr lang="en-US" sz="13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6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469" y="37141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670719" y="2590800"/>
            <a:ext cx="10641608" cy="1837569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A, bà.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933" y="1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Veryuk Verychristmas Sticker by Shop Direct for iOS &amp; Android | GIP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02" y="229656"/>
            <a:ext cx="6344324" cy="636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64" y="971285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2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7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7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424</Words>
  <Application>Microsoft Office PowerPoint</Application>
  <PresentationFormat>Custom</PresentationFormat>
  <Paragraphs>148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.VnCooper</vt:lpstr>
      <vt:lpstr>Arabia</vt:lpstr>
      <vt:lpstr>Arial</vt:lpstr>
      <vt:lpstr>Arial Rounded MT Bold</vt:lpstr>
      <vt:lpstr>Arial-Rounded</vt:lpstr>
      <vt:lpstr>Arrus-Black</vt:lpstr>
      <vt:lpstr>Bandit</vt:lpstr>
      <vt:lpstr>Calibri</vt:lpstr>
      <vt:lpstr>Cambria Math</vt:lpstr>
      <vt:lpstr>DomCasual</vt:lpstr>
      <vt:lpstr>HP001 4 hàng</vt:lpstr>
      <vt:lpstr>HP001 TD 4H</vt:lpstr>
      <vt:lpstr>Kids</vt:lpstr>
      <vt:lpstr>Times New Roman</vt:lpstr>
      <vt:lpstr>Office Theme</vt:lpstr>
      <vt:lpstr>PowerPoint Presentation</vt:lpstr>
      <vt:lpstr>PowerPoint Presentation</vt:lpstr>
      <vt:lpstr>PowerPoint Presentation</vt:lpstr>
      <vt:lpstr>b</vt:lpstr>
      <vt:lpstr>ba ba</vt:lpstr>
      <vt:lpstr>PowerPoint Presentation</vt:lpstr>
      <vt:lpstr>bà</vt:lpstr>
      <vt:lpstr>A, bà.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1</dc:title>
  <dc:creator>PC</dc:creator>
  <cp:lastModifiedBy>Admin</cp:lastModifiedBy>
  <cp:revision>86</cp:revision>
  <dcterms:created xsi:type="dcterms:W3CDTF">2021-06-13T09:23:33Z</dcterms:created>
  <dcterms:modified xsi:type="dcterms:W3CDTF">2025-04-03T13:49:53Z</dcterms:modified>
</cp:coreProperties>
</file>