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07" r:id="rId2"/>
  </p:sldMasterIdLst>
  <p:notesMasterIdLst>
    <p:notesMasterId r:id="rId22"/>
  </p:notesMasterIdLst>
  <p:sldIdLst>
    <p:sldId id="560" r:id="rId3"/>
    <p:sldId id="379" r:id="rId4"/>
    <p:sldId id="408" r:id="rId5"/>
    <p:sldId id="399" r:id="rId6"/>
    <p:sldId id="400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B278F0-DB34-4347-8ED7-C052C58FF894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Nhấp vào mũi tên, nếu sai thì ra mặt khóc, đúng thì ra mặt cười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82E4BA-BDFF-42A2-AB24-FA578268D23F}" type="slidenum">
              <a:rPr lang="en-US" smtClean="0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Nhấp vào mũi tên, nếu sai thì ra mặt khóc, đúng thì ra mặt cười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DD0365-FE3C-4867-8C39-A079B7077A73}" type="slidenum">
              <a:rPr lang="en-US" smtClean="0"/>
              <a:pPr>
                <a:spcBef>
                  <a:spcPct val="0"/>
                </a:spcBef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840D-652D-7523-0C48-0B75D2D0A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18349-CE42-06B6-FDF5-F34367FE6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6259-EE2C-7199-6F0A-2B3914DC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BF95-14E4-AE41-20B9-EEE4FCF4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886B-72C9-A7EF-600C-D8F2A13A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4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3A1A-8AB3-0FE7-9A0F-021DC3D7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754ED-86DE-54CC-84E0-BB3091C85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D090F-8EAB-280F-58D8-0DCE1455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6340D-713A-FB7A-B3F7-14B7D07D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C319-12EE-C6EF-37FD-65040371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1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0F593-580A-ECCB-7914-F3F548416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82DEA-ED45-9B62-7EBE-69086084E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81934-6145-884F-7D7A-FCF2240A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2176D-3AE5-6C0D-3F26-E628F353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324C3-1105-1C5C-5213-9B8EE40C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2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9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7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8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6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5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5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71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E76-E72C-836A-E2F0-42983E2D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FE30-8B4F-91DD-7528-80BDC03D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1BDEC-2489-E07D-8634-E536CD7E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7787-044C-9BA2-107D-4D1D85C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2795-2090-8FC2-41DD-52A481B1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4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224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3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6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2024-E254-AEE2-2930-C29BD457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8394C-EC1A-6A0E-45C4-B563AEA60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4F65-6C2C-2223-1460-B50146BD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3BC19-7723-E3B9-55F7-59CFF008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3CE15-D1FF-8FC2-1FD8-8C4BC255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9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B7A1-1FB7-6DF6-5EB3-E74AC77D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BB39-F757-323B-A2C7-B62EBD1BB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B56DD-4960-9F19-CB6B-584422338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79E39-407F-F946-07A7-26BC0984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AC07-021F-E420-633E-46C36BA7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5BA2-C2AC-E07E-3505-30C139F3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AC6F-B2E0-3150-FB0C-52D10450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217D-F225-61BF-9AE7-323A733A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E7F41-DD83-A60B-6392-734E1F8BE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ABC44-4D97-E17C-88FA-ECE34E4BE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880AA-408A-7753-A5FE-5FEC8D07E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9D794-291E-52FE-98AE-657F7B16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F76DB-0457-CC08-D0BE-0C12F4E2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AA810-B5B9-36B9-3737-695FBF5A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6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70C9-0DF2-5DFD-1E92-AB8EA477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CD6FD-2B3B-8603-7635-AE46AC30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DC70A-4491-C74E-19B9-25E1CF9C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ACB42-D094-A6B1-AE8B-F8441E77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7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A38C1-04A0-9263-8644-5E2F477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0F45A-182E-DEB0-B711-A684C5BF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1AE12-54D6-020A-3F70-AF52A3E7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9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0D28-9A33-9D08-B787-FDE2979F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A09C-419F-B28F-D84B-73700FB0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9C41B-E3AE-8EB9-FA3A-CE59A16C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00B27-8C52-2DCD-EF2E-0C7460CF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40342-AFCA-9DCD-C673-F1612D73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B4E2D-E75A-040C-0110-2EA7C285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C8F4-63FA-70F4-0C59-9D273C13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2A6BB-935D-14B2-CF24-E00E0CDA6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93CFD-8F8B-AD74-7FF6-6EBD307A6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FF74F-97DB-435A-6225-202B48C5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06D45-E6B1-4BE8-1627-4FE4241C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4E27-E0B9-1ED2-97A4-47319B3B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15134-1580-7DFE-C7F6-826508ED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7BB4C-57A1-8A2B-8633-9092BBC5B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4064-B50B-2162-5AFD-AAB010BD9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4C20-78BB-4ADD-9DB6-13DB05DA24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4EBD-707C-A27F-3B08-78775797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A29E1-185A-AE04-C2B5-CA1F09722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C61AC-3412-4A2D-A9AD-FCD22AE8F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D6010-48D0-91FA-764B-5629EC053806}"/>
              </a:ext>
            </a:extLst>
          </p:cNvPr>
          <p:cNvSpPr txBox="1"/>
          <p:nvPr userDrawn="1"/>
        </p:nvSpPr>
        <p:spPr>
          <a:xfrm>
            <a:off x="-535289" y="365125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40E64-5FF9-95D2-B230-9E0682BCE049}"/>
              </a:ext>
            </a:extLst>
          </p:cNvPr>
          <p:cNvSpPr txBox="1"/>
          <p:nvPr userDrawn="1"/>
        </p:nvSpPr>
        <p:spPr>
          <a:xfrm>
            <a:off x="0" y="5235299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0E31B5-A83C-2D26-7E0F-E02B62FC9E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35290" y="0"/>
            <a:ext cx="12727289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253E5E-04ED-5101-5D9B-058DB8B06743}"/>
              </a:ext>
            </a:extLst>
          </p:cNvPr>
          <p:cNvGrpSpPr/>
          <p:nvPr userDrawn="1"/>
        </p:nvGrpSpPr>
        <p:grpSpPr>
          <a:xfrm>
            <a:off x="-4122455" y="0"/>
            <a:ext cx="4326052" cy="2928084"/>
            <a:chOff x="6278216" y="1917262"/>
            <a:chExt cx="4339742" cy="2928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0AF45-227E-88D2-16EC-51629CB535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2BEBE5-1F6F-F601-8E6A-09D41407F92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39F464-D0CC-6CC9-5350-F702F4471E12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GIÁO ÁN ĐƯỢC CHIA SẺ TẠI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51E1FE-8386-0F2A-B97C-1F9A7C86AB51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99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BEB7-664C-47EA-80DA-E43FF315F4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B5E7-72FA-486D-B9D5-EB085D681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8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4.jpeg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14.jpeg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14.jpeg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3D82CCD8-396F-4F39-A663-0A62E6BF9A0F}"/>
              </a:ext>
            </a:extLst>
          </p:cNvPr>
          <p:cNvGrpSpPr>
            <a:grpSpLocks/>
          </p:cNvGrpSpPr>
          <p:nvPr/>
        </p:nvGrpSpPr>
        <p:grpSpPr bwMode="auto">
          <a:xfrm>
            <a:off x="-135466" y="-135467"/>
            <a:ext cx="12460817" cy="6993467"/>
            <a:chOff x="0" y="-134938"/>
            <a:chExt cx="12460288" cy="6992938"/>
          </a:xfrm>
        </p:grpSpPr>
        <p:pic>
          <p:nvPicPr>
            <p:cNvPr id="3078" name="Picture 6" descr="D:\2.PHƯƠNG NGÂN\A.NH 2021-2022\GIÁO ÁN ĐIỆN TỬ\PP THAM KHẢO\Hình Nền\69b90ed4e4087e02faaaccf33a843dfb.jpg">
              <a:extLst>
                <a:ext uri="{FF2B5EF4-FFF2-40B4-BE49-F238E27FC236}">
                  <a16:creationId xmlns:a16="http://schemas.microsoft.com/office/drawing/2014/main" id="{261CE42B-B0DF-486D-B97C-25FAE5133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9" name="Group 3">
              <a:extLst>
                <a:ext uri="{FF2B5EF4-FFF2-40B4-BE49-F238E27FC236}">
                  <a16:creationId xmlns:a16="http://schemas.microsoft.com/office/drawing/2014/main" id="{DB4891D7-9C37-4CF8-A624-46628CDD6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3080" name="Group 3">
                <a:extLst>
                  <a:ext uri="{FF2B5EF4-FFF2-40B4-BE49-F238E27FC236}">
                    <a16:creationId xmlns:a16="http://schemas.microsoft.com/office/drawing/2014/main" id="{6FAB1321-F1D5-49B6-B8ED-0A282D0CE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3085" name="Content Placeholder 20" descr="logo">
                  <a:extLst>
                    <a:ext uri="{FF2B5EF4-FFF2-40B4-BE49-F238E27FC236}">
                      <a16:creationId xmlns:a16="http://schemas.microsoft.com/office/drawing/2014/main" id="{9371F928-ADC9-4AEE-859C-FC94D8A9A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6" name="Google Shape;166;p5">
                  <a:extLst>
                    <a:ext uri="{FF2B5EF4-FFF2-40B4-BE49-F238E27FC236}">
                      <a16:creationId xmlns:a16="http://schemas.microsoft.com/office/drawing/2014/main" id="{E5184867-40F5-4F67-8EA0-7DD7ABED6860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7" name="TextBox 7">
                  <a:extLst>
                    <a:ext uri="{FF2B5EF4-FFF2-40B4-BE49-F238E27FC236}">
                      <a16:creationId xmlns:a16="http://schemas.microsoft.com/office/drawing/2014/main" id="{067F1139-C510-4DBB-8048-019C7E1D9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2"/>
                  <a:ext cx="866673" cy="463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133" b="1">
                      <a:solidFill>
                        <a:srgbClr val="A620A0"/>
                      </a:solidFill>
                      <a:latin typeface="VNI-Fato" pitchFamily="2" charset="0"/>
                      <a:ea typeface="Microsoft YaHei" panose="020B0503020204020204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9885E8F7-2748-4DA8-9513-D3590C5E725D}"/>
                  </a:ext>
                </a:extLst>
              </p:cNvPr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4E13DC64-FDBF-42EB-8757-19494D11233D}"/>
                  </a:ext>
                </a:extLst>
              </p:cNvPr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7CD25FC7-CA06-4E40-8D06-6510C47C2058}"/>
                  </a:ext>
                </a:extLst>
              </p:cNvPr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>
                <a:extLst>
                  <a:ext uri="{FF2B5EF4-FFF2-40B4-BE49-F238E27FC236}">
                    <a16:creationId xmlns:a16="http://schemas.microsoft.com/office/drawing/2014/main" id="{A11F5446-7200-4ADA-8FEF-BF7966EEE138}"/>
                  </a:ext>
                </a:extLst>
              </p:cNvPr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9EAA2-45BF-4E7A-B00B-4C9F9E916666}"/>
              </a:ext>
            </a:extLst>
          </p:cNvPr>
          <p:cNvSpPr/>
          <p:nvPr/>
        </p:nvSpPr>
        <p:spPr>
          <a:xfrm>
            <a:off x="2305132" y="1076468"/>
            <a:ext cx="8535987" cy="1815811"/>
          </a:xfrm>
          <a:prstGeom prst="rect">
            <a:avLst/>
          </a:prstGeom>
          <a:noFill/>
        </p:spPr>
        <p:txBody>
          <a:bodyPr lIns="91563" tIns="45780" rIns="91563" bIns="45780">
            <a:spAutoFit/>
          </a:bodyPr>
          <a:lstStyle/>
          <a:p>
            <a:pPr algn="ctr" defTabSz="914478">
              <a:buClr>
                <a:srgbClr val="000000"/>
              </a:buClr>
              <a:defRPr/>
            </a:pPr>
            <a:r>
              <a:rPr lang="en-US" sz="3733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CHÀO MỪNG CÁC THẦY CÔ GIÁO ĐẾN VỚI TIẾT TOÁN</a:t>
            </a:r>
          </a:p>
          <a:p>
            <a:pPr algn="ctr" defTabSz="914478">
              <a:buClr>
                <a:srgbClr val="000000"/>
              </a:buClr>
              <a:defRPr/>
            </a:pPr>
            <a:r>
              <a:rPr lang="en-US" sz="3733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LỚP: 1A2</a:t>
            </a:r>
            <a:endParaRPr lang="en-US" sz="3733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11BE4AC3-3996-4C28-AE71-6FFDA4DF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-4233"/>
            <a:ext cx="8625417" cy="8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3" tIns="45780" rIns="91563" bIns="45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UTM Avo" pitchFamily="18" charset="0"/>
                <a:ea typeface="Microsoft YaHei" panose="020B0503020204020204" pitchFamily="34" charset="-122"/>
              </a:rPr>
              <a:t>PHÒNG GIÁO DỤC VÀ ĐẠO TẠO QUẬN HỒNG BÀNG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UTM Avo" pitchFamily="18" charset="0"/>
                <a:ea typeface="Microsoft YaHei" panose="020B0503020204020204" pitchFamily="34" charset="-122"/>
              </a:rPr>
              <a:t>TRƯỜNG TIỂU HỌC AN HỒNG</a:t>
            </a:r>
            <a:endParaRPr lang="en-US" altLang="en-US" sz="1467" b="1">
              <a:solidFill>
                <a:srgbClr val="7030A0"/>
              </a:solidFill>
              <a:latin typeface="UTM Avo" pitchFamily="18" charset="0"/>
              <a:ea typeface="Microsoft YaHei" panose="020B0503020204020204" pitchFamily="34" charset="-122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66E5761-0C1B-4DE9-A66C-C291C7C6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1" y="4572000"/>
            <a:ext cx="6786033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3" tIns="45780" rIns="91563" bIns="45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 viên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Hoàng Thị Kim Oanh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740BE79-7C1F-40E1-A511-4BB19E59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23" y="3222772"/>
            <a:ext cx="10310144" cy="13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9863" lvl="3" indent="-228029"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 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</a:t>
            </a:r>
            <a:r>
              <a:rPr lang="vi-VN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vi-VN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So sánh số có hai chữ số</a:t>
            </a:r>
          </a:p>
          <a:p>
            <a:pPr marL="679863" lvl="3" indent="-228029"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(Tiết 2)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1528" y="3429000"/>
            <a:ext cx="8443339" cy="113877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defTabSz="914377">
              <a:defRPr/>
            </a:pPr>
            <a:r>
              <a:rPr lang="en-US" sz="6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alibri" panose="020F0502020204030204"/>
              </a:rPr>
              <a:t>RUNG CHUÔNG VÀNG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6435" y="2194603"/>
            <a:ext cx="3504371" cy="1107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600" b="1">
                <a:ln w="66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06323504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E2022-F62C-CC0D-3B0F-3CFAAD2C99B8}"/>
              </a:ext>
            </a:extLst>
          </p:cNvPr>
          <p:cNvSpPr/>
          <p:nvPr/>
        </p:nvSpPr>
        <p:spPr>
          <a:xfrm>
            <a:off x="116110" y="358589"/>
            <a:ext cx="11959779" cy="1613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692630" y="3989559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16176" t="8189" r="19535"/>
          <a:stretch/>
        </p:blipFill>
        <p:spPr>
          <a:xfrm>
            <a:off x="10287899" y="101450"/>
            <a:ext cx="1962137" cy="1907675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7092351" y="4030083"/>
            <a:ext cx="4434875" cy="1120619"/>
            <a:chOff x="10176490" y="4383522"/>
            <a:chExt cx="6517187" cy="17696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76490" y="4388290"/>
              <a:ext cx="1420228" cy="176488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2555" y="4046815"/>
            <a:ext cx="975461" cy="975461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37" y="-233489"/>
            <a:ext cx="12906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783457" y="358589"/>
            <a:ext cx="261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7" y="101450"/>
            <a:ext cx="2127250" cy="23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3785" y="4176144"/>
            <a:ext cx="996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1245" y="4183969"/>
            <a:ext cx="996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664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E2022-F62C-CC0D-3B0F-3CFAAD2C99B8}"/>
              </a:ext>
            </a:extLst>
          </p:cNvPr>
          <p:cNvSpPr/>
          <p:nvPr/>
        </p:nvSpPr>
        <p:spPr>
          <a:xfrm>
            <a:off x="116110" y="358589"/>
            <a:ext cx="11959779" cy="1613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692630" y="3989559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16176" t="8189" r="19535"/>
          <a:stretch/>
        </p:blipFill>
        <p:spPr>
          <a:xfrm>
            <a:off x="10287899" y="101450"/>
            <a:ext cx="1962137" cy="1907675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7092351" y="4030083"/>
            <a:ext cx="4434875" cy="1120619"/>
            <a:chOff x="10176490" y="4383522"/>
            <a:chExt cx="6517187" cy="17696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76490" y="4388290"/>
              <a:ext cx="1420228" cy="176488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2555" y="4046815"/>
            <a:ext cx="975461" cy="975461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37" y="-233489"/>
            <a:ext cx="12906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783457" y="358589"/>
            <a:ext cx="261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3785" y="4176144"/>
            <a:ext cx="996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1245" y="4183969"/>
            <a:ext cx="996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47" y="230315"/>
            <a:ext cx="225583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E2022-F62C-CC0D-3B0F-3CFAAD2C99B8}"/>
              </a:ext>
            </a:extLst>
          </p:cNvPr>
          <p:cNvSpPr/>
          <p:nvPr/>
        </p:nvSpPr>
        <p:spPr>
          <a:xfrm>
            <a:off x="116110" y="358589"/>
            <a:ext cx="11959779" cy="1613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692630" y="3989559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16176" t="8189" r="19535"/>
          <a:stretch/>
        </p:blipFill>
        <p:spPr>
          <a:xfrm>
            <a:off x="10287899" y="101450"/>
            <a:ext cx="1962137" cy="1907675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7092351" y="4030083"/>
            <a:ext cx="4434875" cy="1120619"/>
            <a:chOff x="10176490" y="4383522"/>
            <a:chExt cx="6517187" cy="17696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76490" y="4388290"/>
              <a:ext cx="1420228" cy="176488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2974" y="4125921"/>
            <a:ext cx="975461" cy="975461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37" y="-233489"/>
            <a:ext cx="12906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783456" y="358589"/>
            <a:ext cx="347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3785" y="4176144"/>
            <a:ext cx="996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1245" y="4183969"/>
            <a:ext cx="996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83464"/>
            <a:ext cx="2895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4" y="-25400"/>
            <a:ext cx="12263968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058400" y="9906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 txBox="1">
            <a:spLocks/>
          </p:cNvSpPr>
          <p:nvPr/>
        </p:nvSpPr>
        <p:spPr bwMode="auto">
          <a:xfrm>
            <a:off x="552451" y="1062567"/>
            <a:ext cx="1422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4000">
                <a:latin typeface="Arial" panose="020B0604020202020204" pitchFamily="34" charset="0"/>
              </a:rPr>
              <a:t>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2150534"/>
            <a:ext cx="3843867" cy="25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514601"/>
            <a:ext cx="4453467" cy="20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150533"/>
            <a:ext cx="4013200" cy="25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itle 4"/>
          <p:cNvSpPr>
            <a:spLocks noGrp="1"/>
          </p:cNvSpPr>
          <p:nvPr>
            <p:ph type="title"/>
          </p:nvPr>
        </p:nvSpPr>
        <p:spPr>
          <a:xfrm>
            <a:off x="844551" y="14817"/>
            <a:ext cx="10972800" cy="1549400"/>
          </a:xfrm>
        </p:spPr>
        <p:txBody>
          <a:bodyPr/>
          <a:lstStyle/>
          <a:p>
            <a:pPr algn="just" eaLnBrk="1" hangingPunct="1"/>
            <a:r>
              <a:rPr lang="en-US" sz="3733">
                <a:latin typeface="Arial-Rounded" charset="0"/>
                <a:ea typeface="Arial-Rounded" charset="0"/>
                <a:cs typeface="Arial-Rounded" charset="0"/>
              </a:rPr>
              <a:t>Đổi chỗ hai chiếc xe để các số trên xe sắp xếp theo thứ tự từ bé đến lớn.</a:t>
            </a:r>
          </a:p>
        </p:txBody>
      </p:sp>
      <p:sp>
        <p:nvSpPr>
          <p:cNvPr id="12" name="Oval 11"/>
          <p:cNvSpPr/>
          <p:nvPr/>
        </p:nvSpPr>
        <p:spPr>
          <a:xfrm>
            <a:off x="70426" y="91594"/>
            <a:ext cx="825501" cy="82550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75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864 L 0.09271 -0.03796 C 0.11216 -0.04845 0.14132 -0.05401 0.1717 -0.05401 C 0.20625 -0.05401 0.23403 -0.04845 0.25347 -0.03796 L 0.34636 0.008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17 L -0.08871 -0.04075 C -0.10712 -0.04939 -0.1349 -0.05402 -0.16371 -0.05402 C -0.19653 -0.05402 -0.22292 -0.04939 -0.24132 -0.04075 L -0.32951 -0.00217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844551" y="14817"/>
            <a:ext cx="10972800" cy="1549400"/>
          </a:xfrm>
        </p:spPr>
        <p:txBody>
          <a:bodyPr/>
          <a:lstStyle/>
          <a:p>
            <a:pPr algn="just" eaLnBrk="1" hangingPunct="1"/>
            <a:r>
              <a:rPr lang="en-US" sz="3733">
                <a:latin typeface="Arial-Rounded" charset="0"/>
                <a:ea typeface="Arial-Rounded" charset="0"/>
                <a:cs typeface="Arial-Rounded" charset="0"/>
              </a:rPr>
              <a:t>Đổi chỗ hai chiếc xe để các số trên xe sắp xếp theo thứ tự từ bé đến lớn.</a:t>
            </a:r>
          </a:p>
        </p:txBody>
      </p:sp>
      <p:sp>
        <p:nvSpPr>
          <p:cNvPr id="25603" name="Title 4"/>
          <p:cNvSpPr txBox="1">
            <a:spLocks/>
          </p:cNvSpPr>
          <p:nvPr/>
        </p:nvSpPr>
        <p:spPr bwMode="auto">
          <a:xfrm>
            <a:off x="552451" y="1062567"/>
            <a:ext cx="1422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733"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9" name="Oval 8"/>
          <p:cNvSpPr/>
          <p:nvPr/>
        </p:nvSpPr>
        <p:spPr>
          <a:xfrm>
            <a:off x="70426" y="91594"/>
            <a:ext cx="825501" cy="82550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554818"/>
            <a:ext cx="4106333" cy="25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654300"/>
            <a:ext cx="3860800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840567"/>
            <a:ext cx="4030133" cy="22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0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17284E-7 L 0.08473 -0.06265 C 0.10261 -0.07654 0.129 -0.08395 0.15678 -0.08395 C 0.18855 -0.08395 0.21372 -0.07654 0.2316 -0.06265 L 0.31667 6.17284E-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7 L -0.08732 -0.08735 C -0.10555 -0.10741 -0.13281 -0.11852 -0.16128 -0.11852 C -0.19375 -0.11852 -0.21979 -0.10741 -0.23802 -0.08735 L -0.325 0.0037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1000"/>
            <a:ext cx="11988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652000" y="12954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5888567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0"/>
            <a:ext cx="5892800" cy="62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5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1701800"/>
            <a:ext cx="103054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!</a:t>
            </a:r>
          </a:p>
        </p:txBody>
      </p:sp>
    </p:spTree>
    <p:extLst>
      <p:ext uri="{BB962C8B-B14F-4D97-AF65-F5344CB8AC3E}">
        <p14:creationId xmlns:p14="http://schemas.microsoft.com/office/powerpoint/2010/main" val="426045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6065A3DE-CD10-DE2A-8DA1-78E45FE45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33936" r="6339" b="24370"/>
          <a:stretch/>
        </p:blipFill>
        <p:spPr>
          <a:xfrm rot="10580711" flipV="1">
            <a:off x="2687793" y="1536771"/>
            <a:ext cx="6077298" cy="352462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4AFBF-462D-EA91-414E-40A3EBD1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86" y="1896844"/>
            <a:ext cx="4471243" cy="35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>
            <a:fillRect/>
          </a:stretch>
        </p:blipFill>
        <p:spPr bwMode="auto">
          <a:xfrm>
            <a:off x="11144252" y="-478367"/>
            <a:ext cx="1212849" cy="173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7" r="18716" b="19716"/>
          <a:stretch>
            <a:fillRect/>
          </a:stretch>
        </p:blipFill>
        <p:spPr bwMode="auto">
          <a:xfrm>
            <a:off x="11512551" y="791634"/>
            <a:ext cx="478367" cy="5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42335" y="584059"/>
            <a:ext cx="431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 TÌM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MẬT</a:t>
            </a:r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18" y="3170767"/>
            <a:ext cx="2391833" cy="274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8" b="36923"/>
          <a:stretch>
            <a:fillRect/>
          </a:stretch>
        </p:blipFill>
        <p:spPr bwMode="auto">
          <a:xfrm>
            <a:off x="4627033" y="1392767"/>
            <a:ext cx="2743200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LittleGirlBeatInstrumental-V.A-2918581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067" y="577426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ute Animated Honey Bee Gifs at Best Animations - ClipArt Best - ClipArt  Best | Animated clipart, Honey bee cartoon, Anim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1" y="3170767"/>
            <a:ext cx="1399116" cy="13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4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170D47C-F26A-CD77-0C51-DC53C65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" y="-59885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9E47FA-0A9D-888B-D263-2E95687D067F}"/>
              </a:ext>
            </a:extLst>
          </p:cNvPr>
          <p:cNvSpPr/>
          <p:nvPr/>
        </p:nvSpPr>
        <p:spPr>
          <a:xfrm>
            <a:off x="116110" y="358589"/>
            <a:ext cx="11959779" cy="1613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63C011-78B5-F955-F92E-B9F418505963}"/>
              </a:ext>
            </a:extLst>
          </p:cNvPr>
          <p:cNvGrpSpPr/>
          <p:nvPr/>
        </p:nvGrpSpPr>
        <p:grpSpPr>
          <a:xfrm>
            <a:off x="918575" y="2831533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D62CA8-FDFD-9711-C0E9-A14709C806F9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2BBA88-D8B3-907A-2B8F-94612FF8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11A482-94A0-222A-419E-997EB31BD1B7}"/>
              </a:ext>
            </a:extLst>
          </p:cNvPr>
          <p:cNvSpPr/>
          <p:nvPr/>
        </p:nvSpPr>
        <p:spPr>
          <a:xfrm>
            <a:off x="6727291" y="2831533"/>
            <a:ext cx="4114800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1719F-6290-4FE2-1CA9-1B4B20F92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5445" y="2957238"/>
            <a:ext cx="975461" cy="975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BBCEA3-FBFE-7002-5FEB-37907DE9E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8729B-1943-BEFC-A948-9883B735D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0553" y="2797071"/>
            <a:ext cx="1202017" cy="1273610"/>
          </a:xfrm>
          <a:prstGeom prst="rect">
            <a:avLst/>
          </a:prstGeom>
        </p:spPr>
      </p:pic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469D10AF-36C3-B0A5-CA31-AAEC8DB98E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16176" t="8189" r="19535"/>
          <a:stretch/>
        </p:blipFill>
        <p:spPr>
          <a:xfrm>
            <a:off x="10386340" y="193943"/>
            <a:ext cx="1998876" cy="1819979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15965A-7C51-AD58-E6FC-974A889BCC1D}"/>
              </a:ext>
            </a:extLst>
          </p:cNvPr>
          <p:cNvSpPr txBox="1"/>
          <p:nvPr/>
        </p:nvSpPr>
        <p:spPr>
          <a:xfrm>
            <a:off x="309339" y="813300"/>
            <a:ext cx="10692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…… 18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75" y="3004570"/>
            <a:ext cx="8239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16879" r="4988" b="15746"/>
          <a:stretch>
            <a:fillRect/>
          </a:stretch>
        </p:blipFill>
        <p:spPr bwMode="auto">
          <a:xfrm>
            <a:off x="2742092" y="2831533"/>
            <a:ext cx="15208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3259123" y="3024928"/>
            <a:ext cx="468552" cy="7460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&lt;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16879" r="4988" b="15746"/>
          <a:stretch>
            <a:fillRect/>
          </a:stretch>
        </p:blipFill>
        <p:spPr bwMode="auto">
          <a:xfrm>
            <a:off x="8118509" y="2758255"/>
            <a:ext cx="15208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575709" y="2927866"/>
            <a:ext cx="468718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363528" y="813300"/>
            <a:ext cx="468552" cy="7460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97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100000">
                <p:cTn id="36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E2022-F62C-CC0D-3B0F-3CFAAD2C99B8}"/>
              </a:ext>
            </a:extLst>
          </p:cNvPr>
          <p:cNvSpPr/>
          <p:nvPr/>
        </p:nvSpPr>
        <p:spPr>
          <a:xfrm>
            <a:off x="116110" y="358589"/>
            <a:ext cx="11959779" cy="1613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812744" y="2745879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16176" t="8189" r="19535"/>
          <a:stretch/>
        </p:blipFill>
        <p:spPr>
          <a:xfrm>
            <a:off x="10287899" y="101450"/>
            <a:ext cx="1962137" cy="1907675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6944381" y="2867180"/>
            <a:ext cx="4434875" cy="1120619"/>
            <a:chOff x="10176490" y="4383522"/>
            <a:chExt cx="6517187" cy="17696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76490" y="4388290"/>
              <a:ext cx="1420228" cy="176488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1906" y="2962386"/>
            <a:ext cx="975461" cy="97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0706C0-7323-10CF-B481-A1643C1B8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CC1A17-9C05-FF08-02C5-BA2183148772}"/>
              </a:ext>
            </a:extLst>
          </p:cNvPr>
          <p:cNvSpPr txBox="1"/>
          <p:nvPr/>
        </p:nvSpPr>
        <p:spPr>
          <a:xfrm>
            <a:off x="396607" y="894802"/>
            <a:ext cx="10333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 …… 90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16879" r="4988" b="15746"/>
          <a:stretch>
            <a:fillRect/>
          </a:stretch>
        </p:blipFill>
        <p:spPr bwMode="auto">
          <a:xfrm>
            <a:off x="2495374" y="2741165"/>
            <a:ext cx="15208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952574" y="2910776"/>
            <a:ext cx="468718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&gt;</a:t>
            </a: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01" y="2934045"/>
            <a:ext cx="8239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16879" r="4988" b="15746"/>
          <a:stretch>
            <a:fillRect/>
          </a:stretch>
        </p:blipFill>
        <p:spPr bwMode="auto">
          <a:xfrm>
            <a:off x="8234555" y="2743575"/>
            <a:ext cx="1531496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8703806" y="3007128"/>
            <a:ext cx="471840" cy="7460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236679" y="946436"/>
            <a:ext cx="471840" cy="7460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118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E2022-F62C-CC0D-3B0F-3CFAAD2C99B8}"/>
              </a:ext>
            </a:extLst>
          </p:cNvPr>
          <p:cNvSpPr/>
          <p:nvPr/>
        </p:nvSpPr>
        <p:spPr>
          <a:xfrm>
            <a:off x="116110" y="358589"/>
            <a:ext cx="11959779" cy="1613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622646" y="3210215"/>
            <a:ext cx="4659855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16176" t="8189" r="19535"/>
          <a:stretch/>
        </p:blipFill>
        <p:spPr>
          <a:xfrm>
            <a:off x="10287899" y="101450"/>
            <a:ext cx="1962137" cy="1907675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6958208" y="3380161"/>
            <a:ext cx="4434875" cy="1120619"/>
            <a:chOff x="10176490" y="4383522"/>
            <a:chExt cx="6517187" cy="17696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76490" y="4388290"/>
              <a:ext cx="1420228" cy="176488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5056" y="3380161"/>
            <a:ext cx="975461" cy="97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0706C0-7323-10CF-B481-A1643C1B8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CC1A17-9C05-FF08-02C5-BA2183148772}"/>
              </a:ext>
            </a:extLst>
          </p:cNvPr>
          <p:cNvSpPr txBox="1"/>
          <p:nvPr/>
        </p:nvSpPr>
        <p:spPr>
          <a:xfrm>
            <a:off x="396607" y="894802"/>
            <a:ext cx="10333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…… 56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16879" r="4988" b="15746"/>
          <a:stretch>
            <a:fillRect/>
          </a:stretch>
        </p:blipFill>
        <p:spPr bwMode="auto">
          <a:xfrm>
            <a:off x="2505099" y="3130682"/>
            <a:ext cx="15208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010386" y="3352367"/>
            <a:ext cx="468719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&lt;</a:t>
            </a: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6" y="3465565"/>
            <a:ext cx="8239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16879" r="4988" b="15746"/>
          <a:stretch>
            <a:fillRect/>
          </a:stretch>
        </p:blipFill>
        <p:spPr bwMode="auto">
          <a:xfrm>
            <a:off x="8318800" y="3275508"/>
            <a:ext cx="1531496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8742362" y="3502532"/>
            <a:ext cx="471840" cy="7460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236679" y="946436"/>
            <a:ext cx="471840" cy="7460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180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00052"/>
            <a:ext cx="11176000" cy="60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6417" y="5786967"/>
            <a:ext cx="3911600" cy="61543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121808" tIns="60903" rIns="121808" bIns="60903">
            <a:spAutoFit/>
          </a:bodyPr>
          <a:lstStyle/>
          <a:p>
            <a:pPr algn="r" defTabSz="91485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002060"/>
                </a:solidFill>
                <a:ea typeface="Arial"/>
                <a:sym typeface="Arial"/>
              </a:rPr>
              <a:t>Sách</a:t>
            </a:r>
            <a:r>
              <a:rPr lang="en-US" sz="3200" kern="0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a typeface="Arial"/>
                <a:sym typeface="Arial"/>
              </a:rPr>
              <a:t>Toán</a:t>
            </a:r>
            <a:r>
              <a:rPr lang="en-US" sz="3200" b="1" kern="0" dirty="0" err="1">
                <a:solidFill>
                  <a:srgbClr val="002060"/>
                </a:solidFill>
                <a:ea typeface="Arial"/>
                <a:sym typeface="Arial"/>
              </a:rPr>
              <a:t>_</a:t>
            </a:r>
            <a:r>
              <a:rPr lang="en-US" sz="3200" kern="0" dirty="0" err="1">
                <a:solidFill>
                  <a:srgbClr val="002060"/>
                </a:solidFill>
                <a:ea typeface="Arial"/>
                <a:sym typeface="Arial"/>
              </a:rPr>
              <a:t>trang</a:t>
            </a:r>
            <a:r>
              <a:rPr lang="en-US" sz="3200" kern="0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sym typeface="Arial"/>
              </a:rPr>
              <a:t>18</a:t>
            </a:r>
            <a:endParaRPr lang="en-US" sz="3200" b="1" kern="0" dirty="0">
              <a:solidFill>
                <a:srgbClr val="FF0000"/>
              </a:solidFill>
              <a:latin typeface="Arial" pitchFamily="34" charset="0"/>
              <a:ea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5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 txBox="1">
            <a:spLocks/>
          </p:cNvSpPr>
          <p:nvPr/>
        </p:nvSpPr>
        <p:spPr bwMode="auto">
          <a:xfrm>
            <a:off x="738718" y="16933"/>
            <a:ext cx="70273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Arial-Rounded" charset="0"/>
              </a:rPr>
              <a:t>Số nào lớn hơn trong mỗi cặp?</a:t>
            </a:r>
          </a:p>
        </p:txBody>
      </p:sp>
      <p:sp>
        <p:nvSpPr>
          <p:cNvPr id="4" name="Oval 3"/>
          <p:cNvSpPr/>
          <p:nvPr/>
        </p:nvSpPr>
        <p:spPr>
          <a:xfrm>
            <a:off x="72157" y="153744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9600"/>
            <a:ext cx="10972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1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 txBox="1">
            <a:spLocks/>
          </p:cNvSpPr>
          <p:nvPr/>
        </p:nvSpPr>
        <p:spPr bwMode="auto">
          <a:xfrm>
            <a:off x="753533" y="2117"/>
            <a:ext cx="7029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Arial-Rounded" charset="0"/>
              </a:rPr>
              <a:t>Số nào bé hơn trong mỗi cặp?</a:t>
            </a:r>
          </a:p>
        </p:txBody>
      </p:sp>
      <p:sp>
        <p:nvSpPr>
          <p:cNvPr id="4" name="Oval 3"/>
          <p:cNvSpPr/>
          <p:nvPr/>
        </p:nvSpPr>
        <p:spPr>
          <a:xfrm>
            <a:off x="87745" y="139892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" y="1737784"/>
            <a:ext cx="11146367" cy="40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501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210</Words>
  <Application>Microsoft Office PowerPoint</Application>
  <PresentationFormat>Widescreen</PresentationFormat>
  <Paragraphs>49</Paragraphs>
  <Slides>19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#9Slide05 Aphrodite Pro</vt:lpstr>
      <vt:lpstr>.VnArial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VNI-Fato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Đổi chỗ hai chiếc xe để các số trên xe sắp xếp theo thứ tự từ bé đến lớn.</vt:lpstr>
      <vt:lpstr>Đổi chỗ hai chiếc xe để các số trên xe sắp xếp theo thứ tự từ bé đến lớn.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HOANG OANH</cp:lastModifiedBy>
  <cp:revision>44</cp:revision>
  <dcterms:created xsi:type="dcterms:W3CDTF">2020-10-07T08:19:00Z</dcterms:created>
  <dcterms:modified xsi:type="dcterms:W3CDTF">2025-04-04T04:52:07Z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