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319" r:id="rId3"/>
    <p:sldId id="363" r:id="rId4"/>
    <p:sldId id="359" r:id="rId5"/>
    <p:sldId id="324" r:id="rId6"/>
    <p:sldId id="367" r:id="rId7"/>
    <p:sldId id="366" r:id="rId8"/>
    <p:sldId id="329" r:id="rId9"/>
    <p:sldId id="323" r:id="rId10"/>
    <p:sldId id="322" r:id="rId11"/>
    <p:sldId id="325" r:id="rId12"/>
    <p:sldId id="328" r:id="rId13"/>
    <p:sldId id="368" r:id="rId14"/>
    <p:sldId id="351" r:id="rId15"/>
    <p:sldId id="369" r:id="rId16"/>
    <p:sldId id="370" r:id="rId17"/>
    <p:sldId id="371" r:id="rId18"/>
    <p:sldId id="372" r:id="rId19"/>
    <p:sldId id="334" r:id="rId20"/>
    <p:sldId id="373" r:id="rId21"/>
    <p:sldId id="374" r:id="rId22"/>
    <p:sldId id="375" r:id="rId23"/>
    <p:sldId id="361" r:id="rId24"/>
    <p:sldId id="348" r:id="rId25"/>
    <p:sldId id="347" r:id="rId26"/>
    <p:sldId id="3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F971A-B653-4B4D-AA02-31E04DDC1224}"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60893-66AC-434B-BD03-11304EEFF38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14300" y="746125"/>
            <a:ext cx="6629400" cy="3729038"/>
          </a:xfrm>
        </p:spPr>
      </p:sp>
      <p:sp>
        <p:nvSpPr>
          <p:cNvPr id="3" name="Chỗ dành sẵn cho Ghi chú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4/11/2025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4/11/2025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4/11/2025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4/11/2025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pic>
        <p:nvPicPr>
          <p:cNvPr id="8" name="Picture 7" descr="Logo&#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58344" y="-642350"/>
            <a:ext cx="3174883" cy="317488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7.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r="54806"/>
          <a:stretch>
            <a:fillRect/>
          </a:stretch>
        </p:blipFill>
        <p:spPr>
          <a:xfrm>
            <a:off x="306985" y="2463800"/>
            <a:ext cx="3208731" cy="3997641"/>
          </a:xfrm>
          <a:prstGeom prst="rect">
            <a:avLst/>
          </a:prstGeom>
        </p:spPr>
      </p:pic>
      <p:sp>
        <p:nvSpPr>
          <p:cNvPr id="2" name="Rectangle: Rounded Corners 1"/>
          <p:cNvSpPr/>
          <p:nvPr/>
        </p:nvSpPr>
        <p:spPr>
          <a:xfrm>
            <a:off x="1579245" y="666115"/>
            <a:ext cx="9065260" cy="4537075"/>
          </a:xfrm>
          <a:prstGeom prst="roundRect">
            <a:avLst/>
          </a:prstGeom>
          <a:solidFill>
            <a:schemeClr val="bg1">
              <a:alpha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66881" t="56233" r="7630" b="19801"/>
          <a:stretch>
            <a:fillRect/>
          </a:stretch>
        </p:blipFill>
        <p:spPr>
          <a:xfrm>
            <a:off x="2023745" y="5546897"/>
            <a:ext cx="1727200" cy="9144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18055">
            <a:off x="5042100" y="1167406"/>
            <a:ext cx="2172385" cy="132593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1685" y="2919730"/>
            <a:ext cx="8214995" cy="2116455"/>
          </a:xfrm>
          <a:prstGeom prst="rect">
            <a:avLst/>
          </a:prstGeom>
        </p:spPr>
      </p:pic>
      <p:pic>
        <p:nvPicPr>
          <p:cNvPr id="4" name="Picture 3"/>
          <p:cNvPicPr>
            <a:picLocks noChangeAspect="1"/>
          </p:cNvPicPr>
          <p:nvPr/>
        </p:nvPicPr>
        <p:blipFill>
          <a:blip r:embed="rId7"/>
          <a:stretch>
            <a:fillRect/>
          </a:stretch>
        </p:blipFill>
        <p:spPr>
          <a:xfrm>
            <a:off x="4304723" y="2212436"/>
            <a:ext cx="4523624" cy="7071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324728">
            <a:off x="1405282" y="1575864"/>
            <a:ext cx="4199837" cy="355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34587" t="11853" r="32075" b="12582"/>
          <a:stretch>
            <a:fillRect/>
          </a:stretch>
        </p:blipFill>
        <p:spPr>
          <a:xfrm>
            <a:off x="6915785" y="3819843"/>
            <a:ext cx="2689624" cy="3429270"/>
          </a:xfrm>
          <a:prstGeom prst="rect">
            <a:avLst/>
          </a:prstGeom>
        </p:spPr>
      </p:pic>
      <p:grpSp>
        <p:nvGrpSpPr>
          <p:cNvPr id="19" name="Group 18"/>
          <p:cNvGrpSpPr/>
          <p:nvPr/>
        </p:nvGrpSpPr>
        <p:grpSpPr>
          <a:xfrm>
            <a:off x="6258560" y="165735"/>
            <a:ext cx="4984750" cy="3340100"/>
            <a:chOff x="8105832" y="1047466"/>
            <a:chExt cx="6493522" cy="5010434"/>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52930" b="53704"/>
            <a:stretch>
              <a:fillRect/>
            </a:stretch>
          </p:blipFill>
          <p:spPr>
            <a:xfrm>
              <a:off x="8105832" y="1047466"/>
              <a:ext cx="6493522" cy="5010434"/>
            </a:xfrm>
            <a:prstGeom prst="rect">
              <a:avLst/>
            </a:prstGeom>
          </p:spPr>
        </p:pic>
        <p:sp>
          <p:nvSpPr>
            <p:cNvPr id="18" name="TextBox 17"/>
            <p:cNvSpPr txBox="1"/>
            <p:nvPr/>
          </p:nvSpPr>
          <p:spPr>
            <a:xfrm>
              <a:off x="9199942" y="2698558"/>
              <a:ext cx="4419600" cy="1798422"/>
            </a:xfrm>
            <a:prstGeom prst="rect">
              <a:avLst/>
            </a:prstGeom>
            <a:noFill/>
          </p:spPr>
          <p:txBody>
            <a:bodyPr wrap="square" rtlCol="0">
              <a:spAutoFit/>
            </a:bodyPr>
            <a:lstStyle/>
            <a:p>
              <a:pPr algn="ctr" defTabSz="609600"/>
              <a:r>
                <a:rPr lang="en-US" sz="2400" b="1" i="0" dirty="0">
                  <a:solidFill>
                    <a:srgbClr val="212529"/>
                  </a:solidFill>
                  <a:effectLst/>
                  <a:latin typeface="+mj-lt"/>
                </a:rPr>
                <a:t> </a:t>
              </a:r>
              <a:r>
                <a:rPr lang="en-US" sz="2400" b="1" dirty="0" err="1">
                  <a:solidFill>
                    <a:srgbClr val="212529"/>
                  </a:solidFill>
                  <a:latin typeface="+mj-lt"/>
                </a:rPr>
                <a:t>X</a:t>
              </a:r>
              <a:r>
                <a:rPr lang="en-US" sz="2400" b="1" i="0" dirty="0" err="1">
                  <a:solidFill>
                    <a:srgbClr val="212529"/>
                  </a:solidFill>
                  <a:effectLst/>
                  <a:latin typeface="+mj-lt"/>
                </a:rPr>
                <a:t>ếp</a:t>
              </a:r>
              <a:r>
                <a:rPr lang="en-US" sz="2400" b="1" i="0" dirty="0">
                  <a:solidFill>
                    <a:srgbClr val="212529"/>
                  </a:solidFill>
                  <a:effectLst/>
                  <a:latin typeface="+mj-lt"/>
                </a:rPr>
                <a:t> </a:t>
              </a:r>
              <a:r>
                <a:rPr lang="en-US" sz="2400" b="1" i="0" dirty="0" err="1">
                  <a:solidFill>
                    <a:srgbClr val="212529"/>
                  </a:solidFill>
                  <a:effectLst/>
                  <a:latin typeface="+mj-lt"/>
                </a:rPr>
                <a:t>hàng</a:t>
              </a:r>
              <a:r>
                <a:rPr lang="en-US" sz="2400" b="1" i="0" dirty="0">
                  <a:solidFill>
                    <a:srgbClr val="212529"/>
                  </a:solidFill>
                  <a:effectLst/>
                  <a:latin typeface="+mj-lt"/>
                </a:rPr>
                <a:t> </a:t>
              </a:r>
              <a:r>
                <a:rPr lang="en-US" sz="2400" b="1" i="0" dirty="0" err="1">
                  <a:solidFill>
                    <a:srgbClr val="212529"/>
                  </a:solidFill>
                  <a:effectLst/>
                  <a:latin typeface="+mj-lt"/>
                </a:rPr>
                <a:t>ngay</a:t>
              </a:r>
              <a:r>
                <a:rPr lang="en-US" sz="2400" b="1" i="0" dirty="0">
                  <a:solidFill>
                    <a:srgbClr val="212529"/>
                  </a:solidFill>
                  <a:effectLst/>
                  <a:latin typeface="+mj-lt"/>
                </a:rPr>
                <a:t> </a:t>
              </a:r>
              <a:r>
                <a:rPr lang="en-US" sz="2400" b="1" i="0" dirty="0" err="1">
                  <a:solidFill>
                    <a:srgbClr val="212529"/>
                  </a:solidFill>
                  <a:effectLst/>
                  <a:latin typeface="+mj-lt"/>
                </a:rPr>
                <a:t>ngắn</a:t>
              </a:r>
              <a:r>
                <a:rPr lang="en-US" sz="2400" b="1" i="0" dirty="0">
                  <a:solidFill>
                    <a:srgbClr val="212529"/>
                  </a:solidFill>
                  <a:effectLst/>
                  <a:latin typeface="+mj-lt"/>
                </a:rPr>
                <a:t>, </a:t>
              </a:r>
              <a:r>
                <a:rPr lang="en-US" sz="2400" b="1" i="0" dirty="0" err="1">
                  <a:solidFill>
                    <a:srgbClr val="212529"/>
                  </a:solidFill>
                  <a:effectLst/>
                  <a:latin typeface="+mj-lt"/>
                </a:rPr>
                <a:t>không</a:t>
              </a:r>
              <a:r>
                <a:rPr lang="en-US" sz="2400" b="1" i="0" dirty="0">
                  <a:solidFill>
                    <a:srgbClr val="212529"/>
                  </a:solidFill>
                  <a:effectLst/>
                  <a:latin typeface="+mj-lt"/>
                </a:rPr>
                <a:t> </a:t>
              </a:r>
              <a:r>
                <a:rPr lang="en-US" sz="2400" b="1" i="0" dirty="0" err="1">
                  <a:solidFill>
                    <a:srgbClr val="212529"/>
                  </a:solidFill>
                  <a:effectLst/>
                  <a:latin typeface="+mj-lt"/>
                </a:rPr>
                <a:t>chen</a:t>
              </a:r>
              <a:r>
                <a:rPr lang="en-US" sz="2400" b="1" i="0" dirty="0">
                  <a:solidFill>
                    <a:srgbClr val="212529"/>
                  </a:solidFill>
                  <a:effectLst/>
                  <a:latin typeface="+mj-lt"/>
                </a:rPr>
                <a:t> </a:t>
              </a:r>
              <a:r>
                <a:rPr lang="en-US" sz="2400" b="1" i="0" dirty="0" err="1">
                  <a:solidFill>
                    <a:srgbClr val="212529"/>
                  </a:solidFill>
                  <a:effectLst/>
                  <a:latin typeface="+mj-lt"/>
                </a:rPr>
                <a:t>lấn</a:t>
              </a:r>
              <a:r>
                <a:rPr lang="en-US" sz="2400" b="1" i="0" dirty="0">
                  <a:solidFill>
                    <a:srgbClr val="212529"/>
                  </a:solidFill>
                  <a:effectLst/>
                  <a:latin typeface="+mj-lt"/>
                </a:rPr>
                <a:t> </a:t>
              </a:r>
              <a:r>
                <a:rPr lang="en-US" sz="2400" b="1" i="0" dirty="0" err="1">
                  <a:solidFill>
                    <a:srgbClr val="212529"/>
                  </a:solidFill>
                  <a:effectLst/>
                  <a:latin typeface="+mj-lt"/>
                </a:rPr>
                <a:t>xô</a:t>
              </a:r>
              <a:r>
                <a:rPr lang="en-US" sz="2400" b="1" i="0" dirty="0">
                  <a:solidFill>
                    <a:srgbClr val="212529"/>
                  </a:solidFill>
                  <a:effectLst/>
                  <a:latin typeface="+mj-lt"/>
                </a:rPr>
                <a:t> </a:t>
              </a:r>
              <a:r>
                <a:rPr lang="en-US" sz="2400" b="1" i="0" dirty="0" err="1">
                  <a:solidFill>
                    <a:srgbClr val="212529"/>
                  </a:solidFill>
                  <a:effectLst/>
                  <a:latin typeface="+mj-lt"/>
                </a:rPr>
                <a:t>đẩy</a:t>
              </a:r>
              <a:r>
                <a:rPr lang="en-US" sz="2400" b="1" i="0" dirty="0">
                  <a:solidFill>
                    <a:srgbClr val="212529"/>
                  </a:solidFill>
                  <a:effectLst/>
                  <a:latin typeface="+mj-lt"/>
                </a:rPr>
                <a:t> </a:t>
              </a:r>
              <a:r>
                <a:rPr lang="en-US" sz="2400" b="1" i="0" dirty="0" err="1">
                  <a:solidFill>
                    <a:srgbClr val="212529"/>
                  </a:solidFill>
                  <a:effectLst/>
                  <a:latin typeface="+mj-lt"/>
                </a:rPr>
                <a:t>khi</a:t>
              </a:r>
              <a:r>
                <a:rPr lang="en-US" sz="2400" b="1" i="0" dirty="0">
                  <a:solidFill>
                    <a:srgbClr val="212529"/>
                  </a:solidFill>
                  <a:effectLst/>
                  <a:latin typeface="+mj-lt"/>
                </a:rPr>
                <a:t> </a:t>
              </a:r>
              <a:r>
                <a:rPr lang="en-US" sz="2400" b="1" i="0" dirty="0" err="1">
                  <a:solidFill>
                    <a:srgbClr val="212529"/>
                  </a:solidFill>
                  <a:effectLst/>
                  <a:latin typeface="+mj-lt"/>
                </a:rPr>
                <a:t>chuẩn</a:t>
              </a:r>
              <a:r>
                <a:rPr lang="en-US" sz="2400" b="1" i="0" dirty="0">
                  <a:solidFill>
                    <a:srgbClr val="212529"/>
                  </a:solidFill>
                  <a:effectLst/>
                  <a:latin typeface="+mj-lt"/>
                </a:rPr>
                <a:t> </a:t>
              </a:r>
              <a:r>
                <a:rPr lang="en-US" sz="2400" b="1" i="0" dirty="0" err="1">
                  <a:solidFill>
                    <a:srgbClr val="212529"/>
                  </a:solidFill>
                  <a:effectLst/>
                  <a:latin typeface="+mj-lt"/>
                </a:rPr>
                <a:t>bị</a:t>
              </a:r>
              <a:r>
                <a:rPr lang="en-US" sz="2400" b="1" i="0" dirty="0">
                  <a:solidFill>
                    <a:srgbClr val="212529"/>
                  </a:solidFill>
                  <a:effectLst/>
                  <a:latin typeface="+mj-lt"/>
                </a:rPr>
                <a:t> </a:t>
              </a:r>
              <a:r>
                <a:rPr lang="en-US" sz="2400" b="1" i="0" dirty="0" err="1">
                  <a:solidFill>
                    <a:srgbClr val="212529"/>
                  </a:solidFill>
                  <a:effectLst/>
                  <a:latin typeface="+mj-lt"/>
                </a:rPr>
                <a:t>lên</a:t>
              </a:r>
              <a:r>
                <a:rPr lang="en-US" sz="2400" b="1" i="0" dirty="0">
                  <a:solidFill>
                    <a:srgbClr val="212529"/>
                  </a:solidFill>
                  <a:effectLst/>
                  <a:latin typeface="+mj-lt"/>
                </a:rPr>
                <a:t> </a:t>
              </a:r>
              <a:r>
                <a:rPr lang="en-US" sz="2400" b="1" i="0" dirty="0" err="1">
                  <a:solidFill>
                    <a:srgbClr val="212529"/>
                  </a:solidFill>
                  <a:effectLst/>
                  <a:latin typeface="+mj-lt"/>
                </a:rPr>
                <a:t>tàu</a:t>
              </a:r>
              <a:endParaRPr lang="en-US" sz="2400" b="1" dirty="0">
                <a:solidFill>
                  <a:prstClr val="black"/>
                </a:solidFill>
                <a:latin typeface="+mj-lt"/>
              </a:endParaRPr>
            </a:p>
          </p:txBody>
        </p:sp>
      </p:grpSp>
      <p:pic>
        <p:nvPicPr>
          <p:cNvPr id="10" name="Đú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9670" y="2098675"/>
            <a:ext cx="795655" cy="827405"/>
          </a:xfrm>
          <a:prstGeom prst="rect">
            <a:avLst/>
          </a:prstGeom>
        </p:spPr>
      </p:pic>
      <p:pic>
        <p:nvPicPr>
          <p:cNvPr id="7" name="Picture 6"/>
          <p:cNvPicPr>
            <a:picLocks noChangeAspect="1"/>
          </p:cNvPicPr>
          <p:nvPr/>
        </p:nvPicPr>
        <p:blipFill>
          <a:blip r:embed="rId5"/>
          <a:stretch>
            <a:fillRect/>
          </a:stretch>
        </p:blipFill>
        <p:spPr>
          <a:xfrm>
            <a:off x="385445" y="751205"/>
            <a:ext cx="5770245" cy="4648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270" y="1758856"/>
            <a:ext cx="4205074" cy="3340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grpSp>
        <p:nvGrpSpPr>
          <p:cNvPr id="19" name="Group 18"/>
          <p:cNvGrpSpPr/>
          <p:nvPr/>
        </p:nvGrpSpPr>
        <p:grpSpPr>
          <a:xfrm>
            <a:off x="6268720" y="156845"/>
            <a:ext cx="5778500" cy="3340100"/>
            <a:chOff x="8105832" y="1047466"/>
            <a:chExt cx="6493522" cy="5010434"/>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52930" b="53704"/>
            <a:stretch>
              <a:fillRect/>
            </a:stretch>
          </p:blipFill>
          <p:spPr>
            <a:xfrm>
              <a:off x="8105832" y="1047466"/>
              <a:ext cx="6493522" cy="5010434"/>
            </a:xfrm>
            <a:prstGeom prst="rect">
              <a:avLst/>
            </a:prstGeom>
          </p:spPr>
        </p:pic>
        <p:sp>
          <p:nvSpPr>
            <p:cNvPr id="18" name="TextBox 17"/>
            <p:cNvSpPr txBox="1"/>
            <p:nvPr/>
          </p:nvSpPr>
          <p:spPr>
            <a:xfrm>
              <a:off x="9146235" y="2496477"/>
              <a:ext cx="4412716" cy="2352808"/>
            </a:xfrm>
            <a:prstGeom prst="rect">
              <a:avLst/>
            </a:prstGeom>
            <a:noFill/>
          </p:spPr>
          <p:txBody>
            <a:bodyPr wrap="square" rtlCol="0">
              <a:spAutoFit/>
            </a:bodyPr>
            <a:lstStyle/>
            <a:p>
              <a:pPr algn="ctr" defTabSz="609600"/>
              <a:r>
                <a:rPr lang="en-US" sz="3200" b="1" dirty="0" err="1">
                  <a:solidFill>
                    <a:srgbClr val="212529"/>
                  </a:solidFill>
                  <a:latin typeface="+mj-lt"/>
                </a:rPr>
                <a:t>M</a:t>
              </a:r>
              <a:r>
                <a:rPr lang="en-US" sz="3200" b="1" i="0" dirty="0" err="1">
                  <a:solidFill>
                    <a:srgbClr val="212529"/>
                  </a:solidFill>
                  <a:effectLst/>
                  <a:latin typeface="+mj-lt"/>
                </a:rPr>
                <a:t>ặc</a:t>
              </a:r>
              <a:r>
                <a:rPr lang="en-US" sz="3200" b="1" i="0" dirty="0">
                  <a:solidFill>
                    <a:srgbClr val="212529"/>
                  </a:solidFill>
                  <a:effectLst/>
                  <a:latin typeface="+mj-lt"/>
                </a:rPr>
                <a:t> </a:t>
              </a:r>
              <a:r>
                <a:rPr lang="en-US" sz="3200" b="1" i="0" dirty="0" err="1">
                  <a:solidFill>
                    <a:srgbClr val="212529"/>
                  </a:solidFill>
                  <a:effectLst/>
                  <a:latin typeface="+mj-lt"/>
                </a:rPr>
                <a:t>áo</a:t>
              </a:r>
              <a:r>
                <a:rPr lang="en-US" sz="3200" b="1" i="0" dirty="0">
                  <a:solidFill>
                    <a:srgbClr val="212529"/>
                  </a:solidFill>
                  <a:effectLst/>
                  <a:latin typeface="+mj-lt"/>
                </a:rPr>
                <a:t> </a:t>
              </a:r>
              <a:r>
                <a:rPr lang="en-US" sz="3200" b="1" i="0" dirty="0" err="1">
                  <a:solidFill>
                    <a:srgbClr val="212529"/>
                  </a:solidFill>
                  <a:effectLst/>
                  <a:latin typeface="+mj-lt"/>
                </a:rPr>
                <a:t>phao</a:t>
              </a:r>
              <a:r>
                <a:rPr lang="en-US" sz="3200" b="1" i="0" dirty="0">
                  <a:solidFill>
                    <a:srgbClr val="212529"/>
                  </a:solidFill>
                  <a:effectLst/>
                  <a:latin typeface="+mj-lt"/>
                </a:rPr>
                <a:t> </a:t>
              </a:r>
              <a:r>
                <a:rPr lang="en-US" sz="3200" b="1" i="0" dirty="0" err="1">
                  <a:solidFill>
                    <a:srgbClr val="212529"/>
                  </a:solidFill>
                  <a:effectLst/>
                  <a:latin typeface="+mj-lt"/>
                </a:rPr>
                <a:t>đúng</a:t>
              </a:r>
              <a:r>
                <a:rPr lang="en-US" sz="3200" b="1" i="0" dirty="0">
                  <a:solidFill>
                    <a:srgbClr val="212529"/>
                  </a:solidFill>
                  <a:effectLst/>
                  <a:latin typeface="+mj-lt"/>
                </a:rPr>
                <a:t> </a:t>
              </a:r>
              <a:r>
                <a:rPr lang="en-US" sz="3200" b="1" i="0" dirty="0" err="1">
                  <a:solidFill>
                    <a:srgbClr val="212529"/>
                  </a:solidFill>
                  <a:effectLst/>
                  <a:latin typeface="+mj-lt"/>
                </a:rPr>
                <a:t>cách</a:t>
              </a:r>
              <a:r>
                <a:rPr lang="en-US" sz="3200" b="1" i="0" dirty="0">
                  <a:solidFill>
                    <a:srgbClr val="212529"/>
                  </a:solidFill>
                  <a:effectLst/>
                  <a:latin typeface="+mj-lt"/>
                </a:rPr>
                <a:t>, </a:t>
              </a:r>
              <a:r>
                <a:rPr lang="en-US" sz="3200" b="1" i="0" dirty="0" err="1">
                  <a:solidFill>
                    <a:srgbClr val="212529"/>
                  </a:solidFill>
                  <a:effectLst/>
                  <a:latin typeface="+mj-lt"/>
                </a:rPr>
                <a:t>ngồi</a:t>
              </a:r>
              <a:r>
                <a:rPr lang="en-US" sz="3200" b="1" i="0" dirty="0">
                  <a:solidFill>
                    <a:srgbClr val="212529"/>
                  </a:solidFill>
                  <a:effectLst/>
                  <a:latin typeface="+mj-lt"/>
                </a:rPr>
                <a:t> </a:t>
              </a:r>
              <a:r>
                <a:rPr lang="en-US" sz="3200" b="1" i="0" dirty="0" err="1">
                  <a:solidFill>
                    <a:srgbClr val="212529"/>
                  </a:solidFill>
                  <a:effectLst/>
                  <a:latin typeface="+mj-lt"/>
                </a:rPr>
                <a:t>ngay</a:t>
              </a:r>
              <a:r>
                <a:rPr lang="en-US" sz="3200" b="1" i="0" dirty="0">
                  <a:solidFill>
                    <a:srgbClr val="212529"/>
                  </a:solidFill>
                  <a:effectLst/>
                  <a:latin typeface="+mj-lt"/>
                </a:rPr>
                <a:t> </a:t>
              </a:r>
              <a:r>
                <a:rPr lang="en-US" sz="3200" b="1" i="0" dirty="0" err="1">
                  <a:solidFill>
                    <a:srgbClr val="212529"/>
                  </a:solidFill>
                  <a:effectLst/>
                  <a:latin typeface="+mj-lt"/>
                </a:rPr>
                <a:t>ngắn</a:t>
              </a:r>
              <a:r>
                <a:rPr lang="en-US" sz="3200" b="1" i="0" dirty="0">
                  <a:solidFill>
                    <a:srgbClr val="212529"/>
                  </a:solidFill>
                  <a:effectLst/>
                  <a:latin typeface="+mj-lt"/>
                </a:rPr>
                <a:t> </a:t>
              </a:r>
              <a:r>
                <a:rPr lang="en-US" sz="3200" b="1" i="0" dirty="0" err="1">
                  <a:solidFill>
                    <a:srgbClr val="212529"/>
                  </a:solidFill>
                  <a:effectLst/>
                  <a:latin typeface="+mj-lt"/>
                </a:rPr>
                <a:t>khi</a:t>
              </a:r>
              <a:r>
                <a:rPr lang="en-US" sz="3200" b="1" i="0" dirty="0">
                  <a:solidFill>
                    <a:srgbClr val="212529"/>
                  </a:solidFill>
                  <a:effectLst/>
                  <a:latin typeface="+mj-lt"/>
                </a:rPr>
                <a:t> </a:t>
              </a:r>
              <a:r>
                <a:rPr lang="en-US" sz="3200" b="1" i="0" dirty="0" err="1">
                  <a:solidFill>
                    <a:srgbClr val="212529"/>
                  </a:solidFill>
                  <a:effectLst/>
                  <a:latin typeface="+mj-lt"/>
                </a:rPr>
                <a:t>đi</a:t>
              </a:r>
              <a:r>
                <a:rPr lang="en-US" sz="3200" b="1" i="0" dirty="0">
                  <a:solidFill>
                    <a:srgbClr val="212529"/>
                  </a:solidFill>
                  <a:effectLst/>
                  <a:latin typeface="+mj-lt"/>
                </a:rPr>
                <a:t> </a:t>
              </a:r>
              <a:r>
                <a:rPr lang="en-US" sz="3200" b="1" i="0" dirty="0" err="1">
                  <a:solidFill>
                    <a:srgbClr val="212529"/>
                  </a:solidFill>
                  <a:effectLst/>
                  <a:latin typeface="+mj-lt"/>
                </a:rPr>
                <a:t>tàu</a:t>
              </a:r>
              <a:r>
                <a:rPr lang="en-US" sz="3200" b="1" i="0" dirty="0">
                  <a:solidFill>
                    <a:srgbClr val="212529"/>
                  </a:solidFill>
                  <a:effectLst/>
                  <a:latin typeface="+mj-lt"/>
                </a:rPr>
                <a:t>, </a:t>
              </a:r>
              <a:r>
                <a:rPr lang="en-US" sz="3200" b="1" i="0" dirty="0" err="1">
                  <a:solidFill>
                    <a:srgbClr val="212529"/>
                  </a:solidFill>
                  <a:effectLst/>
                  <a:latin typeface="+mj-lt"/>
                </a:rPr>
                <a:t>thuyền</a:t>
              </a:r>
            </a:p>
          </p:txBody>
        </p:sp>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4587" t="11853" r="32075" b="12582"/>
          <a:stretch>
            <a:fillRect/>
          </a:stretch>
        </p:blipFill>
        <p:spPr>
          <a:xfrm>
            <a:off x="6492126" y="3471562"/>
            <a:ext cx="2775277" cy="3538477"/>
          </a:xfrm>
          <a:prstGeom prst="rect">
            <a:avLst/>
          </a:prstGeom>
        </p:spPr>
      </p:pic>
      <p:pic>
        <p:nvPicPr>
          <p:cNvPr id="10" name="Đú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2925" y="2046605"/>
            <a:ext cx="807720" cy="839470"/>
          </a:xfrm>
          <a:prstGeom prst="rect">
            <a:avLst/>
          </a:prstGeom>
        </p:spPr>
      </p:pic>
      <p:pic>
        <p:nvPicPr>
          <p:cNvPr id="11" name="Picture 10"/>
          <p:cNvPicPr>
            <a:picLocks noChangeAspect="1"/>
          </p:cNvPicPr>
          <p:nvPr/>
        </p:nvPicPr>
        <p:blipFill>
          <a:blip r:embed="rId6"/>
          <a:stretch>
            <a:fillRect/>
          </a:stretch>
        </p:blipFill>
        <p:spPr>
          <a:xfrm>
            <a:off x="340995" y="860425"/>
            <a:ext cx="5748020"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270" y="1758856"/>
            <a:ext cx="4205074" cy="3340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p:cNvGrpSpPr/>
          <p:nvPr/>
        </p:nvGrpSpPr>
        <p:grpSpPr>
          <a:xfrm>
            <a:off x="6089015" y="196215"/>
            <a:ext cx="5978525" cy="3538855"/>
            <a:chOff x="8105832" y="1103207"/>
            <a:chExt cx="6610067" cy="5010434"/>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52930" b="53704"/>
            <a:stretch>
              <a:fillRect/>
            </a:stretch>
          </p:blipFill>
          <p:spPr>
            <a:xfrm>
              <a:off x="8105832" y="1103207"/>
              <a:ext cx="6610067" cy="5010434"/>
            </a:xfrm>
            <a:prstGeom prst="rect">
              <a:avLst/>
            </a:prstGeom>
          </p:spPr>
        </p:pic>
        <p:sp>
          <p:nvSpPr>
            <p:cNvPr id="18" name="TextBox 17"/>
            <p:cNvSpPr txBox="1"/>
            <p:nvPr/>
          </p:nvSpPr>
          <p:spPr>
            <a:xfrm>
              <a:off x="9309818" y="2706769"/>
              <a:ext cx="4412716" cy="2220666"/>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lang="en-US" sz="2400" b="1" i="0" dirty="0">
                  <a:solidFill>
                    <a:srgbClr val="212529"/>
                  </a:solidFill>
                  <a:effectLst/>
                  <a:latin typeface="Arial" panose="020B0604020202020204" pitchFamily="34" charset="0"/>
                  <a:cs typeface="Arial" panose="020B0604020202020204" pitchFamily="34" charset="0"/>
                </a:rPr>
                <a:t>T</a:t>
              </a:r>
              <a:r>
                <a:rPr lang="vi-VN" sz="2400" b="1" i="0" dirty="0">
                  <a:solidFill>
                    <a:srgbClr val="212529"/>
                  </a:solidFill>
                  <a:effectLst/>
                  <a:latin typeface="Arial" panose="020B0604020202020204" pitchFamily="34" charset="0"/>
                  <a:cs typeface="Arial" panose="020B0604020202020204" pitchFamily="34" charset="0"/>
                </a:rPr>
                <a:t>heo dõi và tuân thủ các hướng dẫn an toàn của tiếp viên hàng không khi ngồi trên máy bay.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4587" t="11853" r="32075" b="12582"/>
          <a:stretch>
            <a:fillRect/>
          </a:stretch>
        </p:blipFill>
        <p:spPr>
          <a:xfrm>
            <a:off x="6492126" y="3471562"/>
            <a:ext cx="2775277" cy="3538477"/>
          </a:xfrm>
          <a:prstGeom prst="rect">
            <a:avLst/>
          </a:prstGeom>
        </p:spPr>
      </p:pic>
      <p:pic>
        <p:nvPicPr>
          <p:cNvPr id="10" name="Đú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0" y="2134235"/>
            <a:ext cx="1062355" cy="1104265"/>
          </a:xfrm>
          <a:prstGeom prst="rect">
            <a:avLst/>
          </a:prstGeom>
        </p:spPr>
      </p:pic>
      <p:pic>
        <p:nvPicPr>
          <p:cNvPr id="3" name="Picture 2"/>
          <p:cNvPicPr>
            <a:picLocks noChangeAspect="1"/>
          </p:cNvPicPr>
          <p:nvPr/>
        </p:nvPicPr>
        <p:blipFill>
          <a:blip r:embed="rId6"/>
          <a:stretch>
            <a:fillRect/>
          </a:stretch>
        </p:blipFill>
        <p:spPr>
          <a:xfrm>
            <a:off x="124460" y="1607185"/>
            <a:ext cx="5964555" cy="3643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750" y="1717675"/>
            <a:ext cx="10350500" cy="3105062"/>
          </a:xfrm>
          <a:prstGeom prst="roundRect">
            <a:avLst/>
          </a:prstGeom>
          <a:solidFill>
            <a:schemeClr val="bg1">
              <a:alpha val="73000"/>
            </a:schemeClr>
          </a:solidFill>
        </p:spPr>
        <p:txBody>
          <a:bodyPr wrap="square" rtlCol="0">
            <a:spAutoFit/>
          </a:bodyPr>
          <a:lstStyle/>
          <a:p>
            <a:pPr algn="ctr" defTabSz="609600"/>
            <a:endParaRPr lang="vi-VN" sz="3600" b="1" dirty="0">
              <a:solidFill>
                <a:srgbClr val="002060"/>
              </a:solidFill>
              <a:latin typeface="Calibri" panose="020F0502020204030204"/>
            </a:endParaRPr>
          </a:p>
          <a:p>
            <a:pPr algn="ctr" defTabSz="609600"/>
            <a:r>
              <a:rPr lang="vi-VN" sz="3600" b="1" dirty="0">
                <a:solidFill>
                  <a:srgbClr val="002060"/>
                </a:solidFill>
                <a:latin typeface="Calibri" panose="020F0502020204030204"/>
              </a:rPr>
              <a:t>Việc tham gia các phương tiện giao thông của các bạn trong các tình huống đã </a:t>
            </a:r>
            <a:r>
              <a:rPr lang="en-US" sz="3600" b="1" dirty="0" err="1">
                <a:solidFill>
                  <a:srgbClr val="002060"/>
                </a:solidFill>
                <a:latin typeface="Calibri" panose="020F0502020204030204"/>
              </a:rPr>
              <a:t>đảm</a:t>
            </a:r>
            <a:r>
              <a:rPr lang="vi-VN" sz="3600" b="1" dirty="0">
                <a:solidFill>
                  <a:srgbClr val="002060"/>
                </a:solidFill>
                <a:latin typeface="Calibri" panose="020F0502020204030204"/>
              </a:rPr>
              <a:t> bảo an toàn</a:t>
            </a:r>
            <a:r>
              <a:rPr lang="en-US" sz="3600" b="1" dirty="0">
                <a:solidFill>
                  <a:srgbClr val="002060"/>
                </a:solidFill>
                <a:latin typeface="Calibri" panose="020F0502020204030204"/>
              </a:rPr>
              <a:t> k</a:t>
            </a:r>
            <a:r>
              <a:rPr lang="vi-VN" sz="3600" b="1" dirty="0">
                <a:solidFill>
                  <a:srgbClr val="002060"/>
                </a:solidFill>
                <a:latin typeface="Calibri" panose="020F0502020204030204"/>
              </a:rPr>
              <a:t>hi tham gia các phương tiện giao thông</a:t>
            </a:r>
          </a:p>
          <a:p>
            <a:pPr algn="ctr" defTabSz="609600"/>
            <a:endParaRPr lang="en-US" sz="3600" b="1" dirty="0">
              <a:solidFill>
                <a:srgbClr val="002060"/>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30229"/>
          <a:stretch>
            <a:fillRect/>
          </a:stretch>
        </p:blipFill>
        <p:spPr>
          <a:xfrm>
            <a:off x="1341755" y="-17780"/>
            <a:ext cx="4356735" cy="3039745"/>
          </a:xfrm>
          <a:prstGeom prst="rect">
            <a:avLst/>
          </a:prstGeom>
        </p:spPr>
      </p:pic>
      <p:sp>
        <p:nvSpPr>
          <p:cNvPr id="2" name="TextBox 1"/>
          <p:cNvSpPr txBox="1"/>
          <p:nvPr/>
        </p:nvSpPr>
        <p:spPr>
          <a:xfrm>
            <a:off x="1842770" y="2809875"/>
            <a:ext cx="9593965" cy="2123658"/>
          </a:xfrm>
          <a:prstGeom prst="rect">
            <a:avLst/>
          </a:prstGeom>
          <a:solidFill>
            <a:schemeClr val="bg1">
              <a:alpha val="85000"/>
            </a:schemeClr>
          </a:solidFill>
        </p:spPr>
        <p:txBody>
          <a:bodyPr wrap="square" rtlCol="0">
            <a:spAutoFit/>
          </a:bodyPr>
          <a:lstStyle/>
          <a:p>
            <a:pPr algn="ctr" defTabSz="609600"/>
            <a:r>
              <a:rPr lang="vi-VN" sz="4400" b="1" dirty="0">
                <a:ln w="6600">
                  <a:solidFill>
                    <a:srgbClr val="FF0000"/>
                  </a:solidFill>
                  <a:prstDash val="solid"/>
                </a:ln>
                <a:solidFill>
                  <a:srgbClr val="FFFFFF"/>
                </a:solidFill>
                <a:effectLst>
                  <a:outerShdw dist="38100" dir="2700000" algn="tl" rotWithShape="0">
                    <a:srgbClr val="FF0000"/>
                  </a:outerShdw>
                </a:effectLst>
                <a:latin typeface="Calibri" panose="020F0502020204030204" pitchFamily="34" charset="0"/>
                <a:cs typeface="Calibri" panose="020F0502020204030204" pitchFamily="34" charset="0"/>
              </a:rPr>
              <a:t>Tìm hiểu sự cần thiết phải tuân thủ các quy tắc an toàn khi tham gia các phương tiện giao thông</a:t>
            </a:r>
            <a:endParaRPr lang="en-US" sz="4400" b="1" dirty="0">
              <a:ln w="6600">
                <a:solidFill>
                  <a:srgbClr val="FF0000"/>
                </a:solidFill>
                <a:prstDash val="solid"/>
              </a:ln>
              <a:solidFill>
                <a:srgbClr val="FFFFFF"/>
              </a:solidFill>
              <a:effectLst>
                <a:outerShdw dist="38100" dir="2700000" algn="tl" rotWithShape="0">
                  <a:srgbClr val="FF0000"/>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236" y="2554605"/>
            <a:ext cx="5885243" cy="4714979"/>
          </a:xfrm>
          <a:prstGeom prst="rect">
            <a:avLst/>
          </a:prstGeom>
        </p:spPr>
      </p:pic>
      <p:sp>
        <p:nvSpPr>
          <p:cNvPr id="4" name="Rectangle: Rounded Corners 3"/>
          <p:cNvSpPr/>
          <p:nvPr/>
        </p:nvSpPr>
        <p:spPr>
          <a:xfrm>
            <a:off x="2176895" y="1660525"/>
            <a:ext cx="7838325" cy="1435100"/>
          </a:xfrm>
          <a:prstGeom prst="roundRect">
            <a:avLst/>
          </a:prstGeom>
          <a:solidFill>
            <a:schemeClr val="bg1">
              <a:alpha val="9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Quan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sát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hỏi</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52425" y="371475"/>
            <a:ext cx="11525250" cy="6200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736600" y="1256347"/>
            <a:ext cx="5976868" cy="2100263"/>
          </a:xfrm>
          <a:prstGeom prst="rect">
            <a:avLst/>
          </a:prstGeom>
        </p:spPr>
      </p:pic>
      <p:pic>
        <p:nvPicPr>
          <p:cNvPr id="15" name="Picture 14"/>
          <p:cNvPicPr>
            <a:picLocks noChangeAspect="1"/>
          </p:cNvPicPr>
          <p:nvPr/>
        </p:nvPicPr>
        <p:blipFill>
          <a:blip r:embed="rId3"/>
          <a:stretch>
            <a:fillRect/>
          </a:stretch>
        </p:blipFill>
        <p:spPr>
          <a:xfrm>
            <a:off x="668020" y="3434715"/>
            <a:ext cx="6096635" cy="2052320"/>
          </a:xfrm>
          <a:prstGeom prst="rect">
            <a:avLst/>
          </a:prstGeom>
        </p:spPr>
      </p:pic>
      <p:sp>
        <p:nvSpPr>
          <p:cNvPr id="16" name="TextBox 15"/>
          <p:cNvSpPr txBox="1"/>
          <p:nvPr/>
        </p:nvSpPr>
        <p:spPr>
          <a:xfrm>
            <a:off x="7038975" y="1256030"/>
            <a:ext cx="4720590" cy="1732930"/>
          </a:xfrm>
          <a:prstGeom prst="wedgeRoundRectCallout">
            <a:avLst>
              <a:gd name="adj1" fmla="val -20631"/>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00"/>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Những</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hành</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vi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trong</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tranh</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có</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thể</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gây</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ra</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hậu</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quả</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gì</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a:t>
            </a:r>
          </a:p>
        </p:txBody>
      </p:sp>
      <p:sp>
        <p:nvSpPr>
          <p:cNvPr id="17" name="TextBox 16"/>
          <p:cNvSpPr txBox="1"/>
          <p:nvPr/>
        </p:nvSpPr>
        <p:spPr>
          <a:xfrm>
            <a:off x="6776720" y="3434715"/>
            <a:ext cx="4985385" cy="2284182"/>
          </a:xfrm>
          <a:prstGeom prst="wedgeRoundRectCallout">
            <a:avLst>
              <a:gd name="adj1" fmla="val -20631"/>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00"/>
            <a:r>
              <a:rPr lang="vi-VN" sz="3200" dirty="0">
                <a:ln>
                  <a:solidFill>
                    <a:sysClr val="windowText" lastClr="000000"/>
                  </a:solidFill>
                </a:ln>
                <a:solidFill>
                  <a:prstClr val="black"/>
                </a:solidFill>
                <a:latin typeface="Calibri" panose="020F0502020204030204" pitchFamily="34" charset="0"/>
                <a:cs typeface="Calibri" panose="020F0502020204030204" pitchFamily="34" charset="0"/>
              </a:rPr>
              <a:t>Theo em, vì sao chúng ta phải tuân thủ các quy tắc an toàn khi tham gia các phương tiện giao thông?</a:t>
            </a:r>
            <a:endParaRPr lang="en-US" sz="3200" dirty="0">
              <a:ln>
                <a:solidFill>
                  <a:sysClr val="windowText" lastClr="000000"/>
                </a:solidFill>
              </a:ln>
              <a:solidFill>
                <a:prstClr val="black"/>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te cartoon thai student namaste greeting in the school uniform. Free Vecto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a:fillRect/>
          </a:stretch>
        </p:blipFill>
        <p:spPr bwMode="auto">
          <a:xfrm>
            <a:off x="1573222" y="1693983"/>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te cartoon thai student namaste greeting in the school uniform. Free Vecto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a:fillRect/>
          </a:stretch>
        </p:blipFill>
        <p:spPr bwMode="auto">
          <a:xfrm>
            <a:off x="7860493" y="1827333"/>
            <a:ext cx="2985874" cy="46801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3252470" y="498042"/>
            <a:ext cx="5925647" cy="2386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0695" y="344554"/>
            <a:ext cx="6595745" cy="1683888"/>
          </a:xfrm>
          <a:prstGeom prst="roundRect">
            <a:avLst>
              <a:gd name="adj" fmla="val 34180"/>
            </a:avLst>
          </a:prstGeom>
          <a:solidFill>
            <a:srgbClr val="CCFFFF"/>
          </a:solidFill>
          <a:ln w="57150">
            <a:solidFill>
              <a:schemeClr val="accent1"/>
            </a:solidFill>
          </a:ln>
          <a:scene3d>
            <a:camera prst="orthographicFront"/>
            <a:lightRig rig="threePt" dir="t"/>
          </a:scene3d>
          <a:sp3d>
            <a:bevelT w="114300" prst="artDeco"/>
          </a:sp3d>
        </p:spPr>
        <p:txBody>
          <a:bodyPr wrap="square" anchor="ctr">
            <a:spAutoFit/>
          </a:bodyPr>
          <a:lstStyle/>
          <a:p>
            <a:pPr algn="ctr" defTabSz="609600"/>
            <a:r>
              <a:rPr lang="en-US" sz="4000" b="1" dirty="0" err="1">
                <a:solidFill>
                  <a:prstClr val="black"/>
                </a:solidFill>
              </a:rPr>
              <a:t>Bạn</a:t>
            </a:r>
            <a:r>
              <a:rPr lang="en-US" sz="4000" b="1" dirty="0">
                <a:solidFill>
                  <a:prstClr val="black"/>
                </a:solidFill>
              </a:rPr>
              <a:t> </a:t>
            </a:r>
            <a:r>
              <a:rPr lang="en-US" sz="4000" b="1" dirty="0" err="1">
                <a:solidFill>
                  <a:prstClr val="black"/>
                </a:solidFill>
              </a:rPr>
              <a:t>nhỏ</a:t>
            </a:r>
            <a:r>
              <a:rPr lang="en-US" sz="4000" b="1" dirty="0">
                <a:solidFill>
                  <a:prstClr val="black"/>
                </a:solidFill>
              </a:rPr>
              <a:t> </a:t>
            </a:r>
            <a:r>
              <a:rPr lang="en-US" sz="4000" b="1" dirty="0" err="1">
                <a:solidFill>
                  <a:prstClr val="black"/>
                </a:solidFill>
              </a:rPr>
              <a:t>và</a:t>
            </a:r>
            <a:r>
              <a:rPr lang="en-US" sz="4000" b="1" dirty="0">
                <a:solidFill>
                  <a:prstClr val="black"/>
                </a:solidFill>
              </a:rPr>
              <a:t> </a:t>
            </a:r>
            <a:r>
              <a:rPr lang="en-US" sz="4000" b="1" dirty="0" err="1">
                <a:solidFill>
                  <a:prstClr val="black"/>
                </a:solidFill>
              </a:rPr>
              <a:t>bố</a:t>
            </a:r>
            <a:r>
              <a:rPr lang="en-US" sz="4000" b="1" dirty="0">
                <a:solidFill>
                  <a:prstClr val="black"/>
                </a:solidFill>
              </a:rPr>
              <a:t> </a:t>
            </a:r>
            <a:r>
              <a:rPr lang="en-US" sz="4000" b="1" dirty="0" err="1">
                <a:solidFill>
                  <a:prstClr val="black"/>
                </a:solidFill>
              </a:rPr>
              <a:t>khi</a:t>
            </a:r>
            <a:r>
              <a:rPr lang="en-US" sz="4000" b="1" dirty="0">
                <a:solidFill>
                  <a:prstClr val="black"/>
                </a:solidFill>
              </a:rPr>
              <a:t> </a:t>
            </a:r>
            <a:r>
              <a:rPr lang="en-US" sz="4000" b="1" dirty="0" err="1">
                <a:solidFill>
                  <a:prstClr val="black"/>
                </a:solidFill>
              </a:rPr>
              <a:t>đi</a:t>
            </a:r>
            <a:r>
              <a:rPr lang="en-US" sz="4000" b="1" dirty="0">
                <a:solidFill>
                  <a:prstClr val="black"/>
                </a:solidFill>
              </a:rPr>
              <a:t> </a:t>
            </a:r>
            <a:r>
              <a:rPr lang="en-US" sz="4000" b="1" dirty="0" err="1">
                <a:solidFill>
                  <a:prstClr val="black"/>
                </a:solidFill>
              </a:rPr>
              <a:t>xe</a:t>
            </a:r>
            <a:r>
              <a:rPr lang="en-US" sz="4000" b="1" dirty="0">
                <a:solidFill>
                  <a:prstClr val="black"/>
                </a:solidFill>
              </a:rPr>
              <a:t> </a:t>
            </a:r>
            <a:r>
              <a:rPr lang="en-US" sz="4000" b="1" dirty="0" err="1">
                <a:solidFill>
                  <a:prstClr val="black"/>
                </a:solidFill>
              </a:rPr>
              <a:t>máy</a:t>
            </a:r>
            <a:r>
              <a:rPr lang="en-US" sz="4000" b="1" dirty="0">
                <a:solidFill>
                  <a:prstClr val="black"/>
                </a:solidFill>
              </a:rPr>
              <a:t> </a:t>
            </a:r>
            <a:r>
              <a:rPr lang="en-US" sz="4000" b="1" dirty="0" err="1">
                <a:solidFill>
                  <a:prstClr val="black"/>
                </a:solidFill>
              </a:rPr>
              <a:t>không</a:t>
            </a:r>
            <a:r>
              <a:rPr lang="en-US" sz="4000" b="1" dirty="0">
                <a:solidFill>
                  <a:prstClr val="black"/>
                </a:solidFill>
              </a:rPr>
              <a:t> </a:t>
            </a:r>
            <a:r>
              <a:rPr lang="en-US" sz="4000" b="1" dirty="0" err="1">
                <a:solidFill>
                  <a:prstClr val="black"/>
                </a:solidFill>
              </a:rPr>
              <a:t>đội</a:t>
            </a:r>
            <a:r>
              <a:rPr lang="en-US" sz="4000" b="1" dirty="0">
                <a:solidFill>
                  <a:prstClr val="black"/>
                </a:solidFill>
              </a:rPr>
              <a:t> </a:t>
            </a:r>
            <a:r>
              <a:rPr lang="en-US" sz="4000" b="1" dirty="0" err="1">
                <a:solidFill>
                  <a:prstClr val="black"/>
                </a:solidFill>
              </a:rPr>
              <a:t>mũ</a:t>
            </a:r>
            <a:r>
              <a:rPr lang="en-US" sz="4000" b="1" dirty="0">
                <a:solidFill>
                  <a:prstClr val="black"/>
                </a:solidFill>
              </a:rPr>
              <a:t> </a:t>
            </a:r>
            <a:r>
              <a:rPr lang="en-US" sz="4000" b="1" dirty="0" err="1">
                <a:solidFill>
                  <a:prstClr val="black"/>
                </a:solidFill>
              </a:rPr>
              <a:t>bảo</a:t>
            </a:r>
            <a:r>
              <a:rPr lang="en-US" sz="4000" b="1" dirty="0">
                <a:solidFill>
                  <a:prstClr val="black"/>
                </a:solidFill>
              </a:rPr>
              <a:t> </a:t>
            </a:r>
            <a:r>
              <a:rPr lang="en-US" sz="4000" b="1" dirty="0" err="1">
                <a:solidFill>
                  <a:prstClr val="black"/>
                </a:solidFill>
              </a:rPr>
              <a:t>hiểm</a:t>
            </a:r>
            <a:endParaRPr lang="en-US" sz="4000" b="1" dirty="0">
              <a:solidFill>
                <a:prstClr val="black"/>
              </a:solidFill>
              <a:latin typeface="Calibri" panose="020F0502020204030204"/>
            </a:endParaRPr>
          </a:p>
        </p:txBody>
      </p:sp>
      <p:pic>
        <p:nvPicPr>
          <p:cNvPr id="13" name="Picture 12" descr="A picture containing vector graphic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754" y="3562239"/>
            <a:ext cx="3387997" cy="2817131"/>
          </a:xfrm>
          <a:prstGeom prst="rect">
            <a:avLst/>
          </a:prstGeom>
          <a:effectLst>
            <a:outerShdw blurRad="76200" dir="13500000" sy="23000" kx="1200000" algn="br" rotWithShape="0">
              <a:prstClr val="black">
                <a:alpha val="20000"/>
              </a:prstClr>
            </a:outerShdw>
          </a:effectLst>
        </p:spPr>
      </p:pic>
      <p:grpSp>
        <p:nvGrpSpPr>
          <p:cNvPr id="14" name="Group 13"/>
          <p:cNvGrpSpPr/>
          <p:nvPr/>
        </p:nvGrpSpPr>
        <p:grpSpPr>
          <a:xfrm>
            <a:off x="7086600" y="617855"/>
            <a:ext cx="5106035" cy="3080385"/>
            <a:chOff x="10640933" y="2074744"/>
            <a:chExt cx="4988677" cy="376359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l="9448" t="17920" r="8717" b="20339"/>
            <a:stretch>
              <a:fillRect/>
            </a:stretch>
          </p:blipFill>
          <p:spPr>
            <a:xfrm>
              <a:off x="10640933" y="2074744"/>
              <a:ext cx="4988677" cy="3763590"/>
            </a:xfrm>
            <a:prstGeom prst="rect">
              <a:avLst/>
            </a:prstGeom>
          </p:spPr>
        </p:pic>
        <p:sp>
          <p:nvSpPr>
            <p:cNvPr id="16" name="TextBox 15"/>
            <p:cNvSpPr txBox="1"/>
            <p:nvPr/>
          </p:nvSpPr>
          <p:spPr>
            <a:xfrm>
              <a:off x="11082041" y="3060834"/>
              <a:ext cx="4107081" cy="1916320"/>
            </a:xfrm>
            <a:prstGeom prst="rect">
              <a:avLst/>
            </a:prstGeom>
            <a:noFill/>
          </p:spPr>
          <p:txBody>
            <a:bodyPr wrap="square" rtlCol="0">
              <a:spAutoFit/>
            </a:bodyPr>
            <a:lstStyle/>
            <a:p>
              <a:pPr algn="ctr" defTabSz="609600"/>
              <a:r>
                <a:rPr lang="vi-VN" sz="3200" b="1" dirty="0">
                  <a:solidFill>
                    <a:prstClr val="black"/>
                  </a:solidFill>
                  <a:latin typeface="Calibri" panose="020F0502020204030204"/>
                </a:rPr>
                <a:t>Hậu quả: Bị chấn thương sọ não khi va chạm</a:t>
              </a:r>
              <a:endParaRPr lang="en-US" sz="3200" b="1" dirty="0">
                <a:solidFill>
                  <a:prstClr val="black"/>
                </a:solidFill>
                <a:latin typeface="Calibri" panose="020F0502020204030204"/>
              </a:endParaRPr>
            </a:p>
          </p:txBody>
        </p:sp>
      </p:grpSp>
      <p:pic>
        <p:nvPicPr>
          <p:cNvPr id="3" name="Picture 2"/>
          <p:cNvPicPr>
            <a:picLocks noChangeAspect="1"/>
          </p:cNvPicPr>
          <p:nvPr/>
        </p:nvPicPr>
        <p:blipFill>
          <a:blip r:embed="rId4"/>
          <a:stretch>
            <a:fillRect/>
          </a:stretch>
        </p:blipFill>
        <p:spPr>
          <a:xfrm>
            <a:off x="417195" y="2211070"/>
            <a:ext cx="6595110" cy="4467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7035" y="440954"/>
            <a:ext cx="6523990" cy="1654282"/>
          </a:xfrm>
          <a:prstGeom prst="roundRect">
            <a:avLst>
              <a:gd name="adj" fmla="val 34180"/>
            </a:avLst>
          </a:prstGeom>
          <a:solidFill>
            <a:srgbClr val="CCFFFF"/>
          </a:solidFill>
          <a:ln w="57150">
            <a:solidFill>
              <a:schemeClr val="accent1"/>
            </a:solidFill>
          </a:ln>
          <a:scene3d>
            <a:camera prst="orthographicFront"/>
            <a:lightRig rig="threePt" dir="t"/>
          </a:scene3d>
          <a:sp3d>
            <a:bevelT w="114300" prst="artDeco"/>
          </a:sp3d>
        </p:spPr>
        <p:txBody>
          <a:bodyPr wrap="square" anchor="ctr">
            <a:spAutoFit/>
          </a:bodyPr>
          <a:lstStyle/>
          <a:p>
            <a:pPr lvl="0" algn="ctr" defTabSz="609600"/>
            <a:r>
              <a:rPr lang="en-US" sz="4000" b="1">
                <a:solidFill>
                  <a:prstClr val="black"/>
                </a:solidFill>
              </a:rPr>
              <a:t>Bạn nhỏ thò đầu và tay ra ngoài cửa sổ khi đi xe ô tô</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picture containing vector graphic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754" y="3562239"/>
            <a:ext cx="3387997" cy="2817131"/>
          </a:xfrm>
          <a:prstGeom prst="rect">
            <a:avLst/>
          </a:prstGeom>
          <a:effectLst>
            <a:outerShdw blurRad="76200" dir="13500000" sy="23000" kx="1200000" algn="br" rotWithShape="0">
              <a:prstClr val="black">
                <a:alpha val="20000"/>
              </a:prstClr>
            </a:outerShdw>
          </a:effectLst>
        </p:spPr>
      </p:pic>
      <p:grpSp>
        <p:nvGrpSpPr>
          <p:cNvPr id="14" name="Group 13"/>
          <p:cNvGrpSpPr/>
          <p:nvPr/>
        </p:nvGrpSpPr>
        <p:grpSpPr>
          <a:xfrm>
            <a:off x="6970395" y="1005206"/>
            <a:ext cx="5221605" cy="2545080"/>
            <a:chOff x="10502610" y="2548006"/>
            <a:chExt cx="6215438" cy="3109559"/>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l="7179" t="18455" r="8927" b="23113"/>
            <a:stretch>
              <a:fillRect/>
            </a:stretch>
          </p:blipFill>
          <p:spPr>
            <a:xfrm>
              <a:off x="10502610" y="2548006"/>
              <a:ext cx="6215438" cy="3109559"/>
            </a:xfrm>
            <a:prstGeom prst="rect">
              <a:avLst/>
            </a:prstGeom>
          </p:spPr>
        </p:pic>
        <p:sp>
          <p:nvSpPr>
            <p:cNvPr id="16" name="TextBox 15"/>
            <p:cNvSpPr txBox="1"/>
            <p:nvPr/>
          </p:nvSpPr>
          <p:spPr>
            <a:xfrm>
              <a:off x="11253179" y="3436340"/>
              <a:ext cx="4713544" cy="1315045"/>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Hậu quả: Bạn nhỏ sẽ bị tai nạn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Picture 3"/>
          <p:cNvPicPr>
            <a:picLocks noChangeAspect="1"/>
          </p:cNvPicPr>
          <p:nvPr/>
        </p:nvPicPr>
        <p:blipFill>
          <a:blip r:embed="rId4"/>
          <a:stretch>
            <a:fillRect/>
          </a:stretch>
        </p:blipFill>
        <p:spPr>
          <a:xfrm>
            <a:off x="391795" y="2226310"/>
            <a:ext cx="6538595" cy="4321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16362" y="275990"/>
            <a:ext cx="11759276" cy="630602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pic>
        <p:nvPicPr>
          <p:cNvPr id="38"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72729" y="701205"/>
            <a:ext cx="1422400" cy="1470526"/>
          </a:xfrm>
          <a:prstGeom prst="rect">
            <a:avLst/>
          </a:prstGeom>
        </p:spPr>
      </p:pic>
      <p:grpSp>
        <p:nvGrpSpPr>
          <p:cNvPr id="13" name="Group 12"/>
          <p:cNvGrpSpPr/>
          <p:nvPr/>
        </p:nvGrpSpPr>
        <p:grpSpPr>
          <a:xfrm>
            <a:off x="2768600" y="2301875"/>
            <a:ext cx="8308975" cy="989330"/>
            <a:chOff x="961817" y="3547341"/>
            <a:chExt cx="11992183" cy="2193320"/>
          </a:xfrm>
        </p:grpSpPr>
        <p:sp>
          <p:nvSpPr>
            <p:cNvPr id="25" name="Rectangle: Rounded Corners 24"/>
            <p:cNvSpPr/>
            <p:nvPr/>
          </p:nvSpPr>
          <p:spPr>
            <a:xfrm>
              <a:off x="961817" y="3547341"/>
              <a:ext cx="11992183" cy="2193320"/>
            </a:xfrm>
            <a:prstGeom prst="roundRect">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sp>
          <p:nvSpPr>
            <p:cNvPr id="35" name="Hộp Văn bản 48"/>
            <p:cNvSpPr txBox="1"/>
            <p:nvPr/>
          </p:nvSpPr>
          <p:spPr>
            <a:xfrm>
              <a:off x="1188407" y="3728945"/>
              <a:ext cx="11315052" cy="1839967"/>
            </a:xfrm>
            <a:prstGeom prst="rect">
              <a:avLst/>
            </a:prstGeom>
            <a:noFill/>
          </p:spPr>
          <p:txBody>
            <a:bodyPr wrap="square" rtlCol="0">
              <a:spAutoFit/>
            </a:bodyPr>
            <a:lstStyle/>
            <a:p>
              <a:pPr algn="just" defTabSz="609600"/>
              <a:r>
                <a:rPr lang="nl-NL" sz="2400" b="1" dirty="0">
                  <a:effectLst/>
                  <a:latin typeface="Cambria" panose="02040503050406030204" pitchFamily="18" charset="0"/>
                  <a:ea typeface="Cambria" panose="02040503050406030204" pitchFamily="18" charset="0"/>
                </a:rPr>
                <a:t>Nêu được các quy tắc an toàn khi tham gia các phương tiện giao thông</a:t>
              </a:r>
              <a:endParaRPr lang="en-US" sz="2400" b="1" dirty="0">
                <a:solidFill>
                  <a:srgbClr val="FFC000"/>
                </a:solidFill>
                <a:latin typeface="Cambria" panose="02040503050406030204" pitchFamily="18" charset="0"/>
                <a:ea typeface="Cambria" panose="02040503050406030204" pitchFamily="18" charset="0"/>
              </a:endParaRPr>
            </a:p>
          </p:txBody>
        </p:sp>
        <p:sp>
          <p:nvSpPr>
            <p:cNvPr id="43" name="Rectangle: Rounded Corners 42"/>
            <p:cNvSpPr/>
            <p:nvPr/>
          </p:nvSpPr>
          <p:spPr>
            <a:xfrm>
              <a:off x="1080462" y="3720648"/>
              <a:ext cx="11772440" cy="1881440"/>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grpSp>
      <p:grpSp>
        <p:nvGrpSpPr>
          <p:cNvPr id="14" name="Group 13"/>
          <p:cNvGrpSpPr/>
          <p:nvPr/>
        </p:nvGrpSpPr>
        <p:grpSpPr>
          <a:xfrm>
            <a:off x="2505075" y="3688078"/>
            <a:ext cx="9157869" cy="1341122"/>
            <a:chOff x="1684172" y="6414842"/>
            <a:chExt cx="16603828" cy="3738883"/>
          </a:xfrm>
        </p:grpSpPr>
        <p:sp>
          <p:nvSpPr>
            <p:cNvPr id="27" name="Rectangle: Rounded Corners 26"/>
            <p:cNvSpPr/>
            <p:nvPr/>
          </p:nvSpPr>
          <p:spPr>
            <a:xfrm>
              <a:off x="1684172" y="6414842"/>
              <a:ext cx="16603828" cy="3094099"/>
            </a:xfrm>
            <a:prstGeom prst="roundRect">
              <a:avLst/>
            </a:prstGeom>
            <a:solidFill>
              <a:schemeClr val="bg1"/>
            </a:solidFill>
            <a:ln w="28575">
              <a:solidFill>
                <a:srgbClr val="00FF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sp>
          <p:nvSpPr>
            <p:cNvPr id="41" name="Hộp Văn bản 60"/>
            <p:cNvSpPr txBox="1"/>
            <p:nvPr/>
          </p:nvSpPr>
          <p:spPr>
            <a:xfrm>
              <a:off x="1770519" y="6601019"/>
              <a:ext cx="16327517" cy="3552706"/>
            </a:xfrm>
            <a:prstGeom prst="rect">
              <a:avLst/>
            </a:prstGeom>
            <a:noFill/>
          </p:spPr>
          <p:txBody>
            <a:bodyPr wrap="square" rtlCol="0">
              <a:spAutoFit/>
            </a:bodyPr>
            <a:lstStyle/>
            <a:p>
              <a:pPr marL="0" marR="0" indent="228600" algn="just">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Nêu được sự cần thiết phải tuân thủ quy tắc an toàn khi tham gia các phương tiện giao thông</a:t>
              </a:r>
              <a:endParaRPr lang="en-US" sz="2400" b="1" dirty="0">
                <a:effectLst/>
                <a:latin typeface="Cambria" panose="02040503050406030204" pitchFamily="18" charset="0"/>
                <a:ea typeface="Cambria" panose="02040503050406030204" pitchFamily="18" charset="0"/>
              </a:endParaRPr>
            </a:p>
          </p:txBody>
        </p:sp>
        <p:sp>
          <p:nvSpPr>
            <p:cNvPr id="44" name="Rectangle: Rounded Corners 43"/>
            <p:cNvSpPr/>
            <p:nvPr/>
          </p:nvSpPr>
          <p:spPr>
            <a:xfrm>
              <a:off x="1828801" y="6593303"/>
              <a:ext cx="16227312" cy="2748575"/>
            </a:xfrm>
            <a:prstGeom prst="roundRect">
              <a:avLst/>
            </a:prstGeom>
            <a:noFill/>
            <a:ln w="28575">
              <a:solidFill>
                <a:srgbClr val="00FF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4314" y="1074213"/>
            <a:ext cx="3945799" cy="3155228"/>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9786" y="455175"/>
            <a:ext cx="3034413" cy="196316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2040" y="275990"/>
            <a:ext cx="3568501" cy="2170364"/>
          </a:xfrm>
          <a:prstGeom prst="rect">
            <a:avLst/>
          </a:prstGeom>
        </p:spPr>
      </p:pic>
      <p:grpSp>
        <p:nvGrpSpPr>
          <p:cNvPr id="18" name="Group 17"/>
          <p:cNvGrpSpPr/>
          <p:nvPr/>
        </p:nvGrpSpPr>
        <p:grpSpPr>
          <a:xfrm>
            <a:off x="2654088" y="5235338"/>
            <a:ext cx="8232987" cy="1152337"/>
            <a:chOff x="961817" y="3547341"/>
            <a:chExt cx="11992183" cy="2193320"/>
          </a:xfrm>
        </p:grpSpPr>
        <p:sp>
          <p:nvSpPr>
            <p:cNvPr id="19" name="Rectangle: Rounded Corners 18"/>
            <p:cNvSpPr/>
            <p:nvPr/>
          </p:nvSpPr>
          <p:spPr>
            <a:xfrm>
              <a:off x="961817" y="3547341"/>
              <a:ext cx="11992183" cy="2193320"/>
            </a:xfrm>
            <a:prstGeom prst="roundRect">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sp>
          <p:nvSpPr>
            <p:cNvPr id="20" name="Hộp Văn bản 48"/>
            <p:cNvSpPr txBox="1"/>
            <p:nvPr/>
          </p:nvSpPr>
          <p:spPr>
            <a:xfrm>
              <a:off x="1645869" y="3686837"/>
              <a:ext cx="10199063" cy="1723630"/>
            </a:xfrm>
            <a:prstGeom prst="rect">
              <a:avLst/>
            </a:prstGeom>
            <a:noFill/>
          </p:spPr>
          <p:txBody>
            <a:bodyPr wrap="square" rtlCol="0">
              <a:spAutoFit/>
            </a:bodyPr>
            <a:lstStyle/>
            <a:p>
              <a:pPr marL="0" marR="0" indent="228600" algn="ctr">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Tuân thủ quy tắc an toàn giao thông khi tham gia các phương tiện giao thông quen thuộc.</a:t>
              </a:r>
              <a:endParaRPr lang="en-US" sz="2400" b="1" dirty="0">
                <a:effectLst/>
                <a:latin typeface="Cambria" panose="02040503050406030204" pitchFamily="18" charset="0"/>
                <a:ea typeface="Cambria" panose="02040503050406030204" pitchFamily="18" charset="0"/>
              </a:endParaRPr>
            </a:p>
          </p:txBody>
        </p:sp>
        <p:sp>
          <p:nvSpPr>
            <p:cNvPr id="21" name="Rectangle: Rounded Corners 20"/>
            <p:cNvSpPr/>
            <p:nvPr/>
          </p:nvSpPr>
          <p:spPr>
            <a:xfrm>
              <a:off x="1080462" y="3720648"/>
              <a:ext cx="11772440" cy="1881440"/>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8295" y="375644"/>
            <a:ext cx="6553835" cy="1683302"/>
          </a:xfrm>
          <a:prstGeom prst="roundRect">
            <a:avLst>
              <a:gd name="adj" fmla="val 34180"/>
            </a:avLst>
          </a:prstGeom>
          <a:solidFill>
            <a:srgbClr val="CCFFFF"/>
          </a:solidFill>
          <a:ln w="57150">
            <a:solidFill>
              <a:schemeClr val="accent1"/>
            </a:solidFill>
          </a:ln>
          <a:scene3d>
            <a:camera prst="orthographicFront"/>
            <a:lightRig rig="threePt" dir="t"/>
          </a:scene3d>
          <a:sp3d>
            <a:bevelT w="114300" prst="artDeco"/>
          </a:sp3d>
        </p:spPr>
        <p:txBody>
          <a:bodyPr wrap="square" anchor="ctr">
            <a:spAutoFit/>
          </a:bodyPr>
          <a:lstStyle/>
          <a:p>
            <a:pPr lvl="0" algn="ctr" defTabSz="609600"/>
            <a:r>
              <a:rPr lang="en-US" sz="4000" b="1">
                <a:solidFill>
                  <a:prstClr val="black"/>
                </a:solidFill>
              </a:rPr>
              <a:t>Bạn nữ áo trắng không mặc áo phao khi xuống thuyền</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picture containing vector graphic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754" y="3562239"/>
            <a:ext cx="3387997" cy="2817131"/>
          </a:xfrm>
          <a:prstGeom prst="rect">
            <a:avLst/>
          </a:prstGeom>
          <a:effectLst>
            <a:outerShdw blurRad="76200" dir="13500000" sy="23000" kx="1200000" algn="br" rotWithShape="0">
              <a:prstClr val="black">
                <a:alpha val="20000"/>
              </a:prstClr>
            </a:outerShdw>
          </a:effectLst>
        </p:spPr>
      </p:pic>
      <p:grpSp>
        <p:nvGrpSpPr>
          <p:cNvPr id="14" name="Group 13"/>
          <p:cNvGrpSpPr/>
          <p:nvPr/>
        </p:nvGrpSpPr>
        <p:grpSpPr>
          <a:xfrm>
            <a:off x="6970395" y="607060"/>
            <a:ext cx="4962525" cy="2932430"/>
            <a:chOff x="10502610" y="2061555"/>
            <a:chExt cx="4950128" cy="358282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l="7179" t="17704" r="11618" b="23520"/>
            <a:stretch>
              <a:fillRect/>
            </a:stretch>
          </p:blipFill>
          <p:spPr>
            <a:xfrm>
              <a:off x="10502610" y="2061555"/>
              <a:ext cx="4950128" cy="3582820"/>
            </a:xfrm>
            <a:prstGeom prst="rect">
              <a:avLst/>
            </a:prstGeom>
          </p:spPr>
        </p:pic>
        <p:sp>
          <p:nvSpPr>
            <p:cNvPr id="16" name="TextBox 15"/>
            <p:cNvSpPr txBox="1"/>
            <p:nvPr/>
          </p:nvSpPr>
          <p:spPr>
            <a:xfrm>
              <a:off x="11173172" y="3383623"/>
              <a:ext cx="3755945" cy="1315045"/>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Hậu quả: Sẽ bị đuối nước khi gặp tai nạn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6" name="Picture 5"/>
          <p:cNvPicPr>
            <a:picLocks noChangeAspect="1"/>
          </p:cNvPicPr>
          <p:nvPr/>
        </p:nvPicPr>
        <p:blipFill>
          <a:blip r:embed="rId4"/>
          <a:stretch>
            <a:fillRect/>
          </a:stretch>
        </p:blipFill>
        <p:spPr>
          <a:xfrm>
            <a:off x="328295" y="2305685"/>
            <a:ext cx="6553835" cy="4307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4180" y="403161"/>
            <a:ext cx="6405245" cy="1653034"/>
          </a:xfrm>
          <a:prstGeom prst="roundRect">
            <a:avLst>
              <a:gd name="adj" fmla="val 34180"/>
            </a:avLst>
          </a:prstGeom>
          <a:solidFill>
            <a:srgbClr val="CCFFFF"/>
          </a:solidFill>
          <a:ln w="57150">
            <a:solidFill>
              <a:schemeClr val="accent1"/>
            </a:solidFill>
          </a:ln>
          <a:scene3d>
            <a:camera prst="orthographicFront"/>
            <a:lightRig rig="threePt" dir="t"/>
          </a:scene3d>
          <a:sp3d>
            <a:bevelT w="114300" prst="artDeco"/>
          </a:sp3d>
        </p:spPr>
        <p:txBody>
          <a:bodyPr wrap="square" anchor="ctr">
            <a:spAutoFit/>
          </a:bodyPr>
          <a:lstStyle/>
          <a:p>
            <a:pPr lvl="0" algn="ctr" defTabSz="609600"/>
            <a:r>
              <a:rPr lang="en-US" sz="4000" b="1" dirty="0" err="1">
                <a:solidFill>
                  <a:prstClr val="black"/>
                </a:solidFill>
              </a:rPr>
              <a:t>Các</a:t>
            </a:r>
            <a:r>
              <a:rPr lang="en-US" sz="4000" b="1" dirty="0">
                <a:solidFill>
                  <a:prstClr val="black"/>
                </a:solidFill>
              </a:rPr>
              <a:t> </a:t>
            </a:r>
            <a:r>
              <a:rPr lang="en-US" sz="4000" b="1" dirty="0" err="1">
                <a:solidFill>
                  <a:prstClr val="black"/>
                </a:solidFill>
              </a:rPr>
              <a:t>bạn</a:t>
            </a:r>
            <a:r>
              <a:rPr lang="en-US" sz="4000" b="1" dirty="0">
                <a:solidFill>
                  <a:prstClr val="black"/>
                </a:solidFill>
              </a:rPr>
              <a:t> </a:t>
            </a:r>
            <a:r>
              <a:rPr lang="en-US" sz="4000" b="1" dirty="0" err="1">
                <a:solidFill>
                  <a:prstClr val="black"/>
                </a:solidFill>
              </a:rPr>
              <a:t>đi</a:t>
            </a:r>
            <a:r>
              <a:rPr lang="en-US" sz="4000" b="1" dirty="0">
                <a:solidFill>
                  <a:prstClr val="black"/>
                </a:solidFill>
              </a:rPr>
              <a:t> </a:t>
            </a:r>
            <a:r>
              <a:rPr lang="en-US" sz="4000" b="1" dirty="0" err="1">
                <a:solidFill>
                  <a:prstClr val="black"/>
                </a:solidFill>
              </a:rPr>
              <a:t>xe</a:t>
            </a:r>
            <a:r>
              <a:rPr lang="en-US" sz="4000" b="1" dirty="0">
                <a:solidFill>
                  <a:prstClr val="black"/>
                </a:solidFill>
              </a:rPr>
              <a:t> </a:t>
            </a:r>
            <a:r>
              <a:rPr lang="en-US" sz="4000" b="1" dirty="0" err="1">
                <a:solidFill>
                  <a:prstClr val="black"/>
                </a:solidFill>
              </a:rPr>
              <a:t>đạp</a:t>
            </a:r>
            <a:r>
              <a:rPr lang="en-US" sz="4000" b="1" dirty="0">
                <a:solidFill>
                  <a:prstClr val="black"/>
                </a:solidFill>
              </a:rPr>
              <a:t> </a:t>
            </a:r>
            <a:r>
              <a:rPr lang="en-US" sz="4000" b="1" dirty="0" err="1">
                <a:solidFill>
                  <a:prstClr val="black"/>
                </a:solidFill>
              </a:rPr>
              <a:t>đi</a:t>
            </a:r>
            <a:r>
              <a:rPr lang="en-US" sz="4000" b="1" dirty="0">
                <a:solidFill>
                  <a:prstClr val="black"/>
                </a:solidFill>
              </a:rPr>
              <a:t> </a:t>
            </a:r>
            <a:r>
              <a:rPr lang="en-US" sz="4000" b="1" dirty="0" err="1">
                <a:solidFill>
                  <a:prstClr val="black"/>
                </a:solidFill>
              </a:rPr>
              <a:t>giữa</a:t>
            </a:r>
            <a:r>
              <a:rPr lang="en-US" sz="4000" b="1" dirty="0">
                <a:solidFill>
                  <a:prstClr val="black"/>
                </a:solidFill>
              </a:rPr>
              <a:t> </a:t>
            </a:r>
            <a:r>
              <a:rPr lang="en-US" sz="4000" b="1" dirty="0" err="1">
                <a:solidFill>
                  <a:prstClr val="black"/>
                </a:solidFill>
              </a:rPr>
              <a:t>lòng</a:t>
            </a:r>
            <a:r>
              <a:rPr lang="en-US" sz="4000" b="1" dirty="0">
                <a:solidFill>
                  <a:prstClr val="black"/>
                </a:solidFill>
              </a:rPr>
              <a:t> </a:t>
            </a:r>
            <a:r>
              <a:rPr lang="en-US" sz="4000" b="1" dirty="0" err="1">
                <a:solidFill>
                  <a:prstClr val="black"/>
                </a:solidFill>
              </a:rPr>
              <a:t>đường</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picture containing vector graphic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754" y="3562239"/>
            <a:ext cx="3387997" cy="2817131"/>
          </a:xfrm>
          <a:prstGeom prst="rect">
            <a:avLst/>
          </a:prstGeom>
          <a:effectLst>
            <a:outerShdw blurRad="76200" dir="13500000" sy="23000" kx="1200000" algn="br" rotWithShape="0">
              <a:prstClr val="black">
                <a:alpha val="20000"/>
              </a:prstClr>
            </a:outerShdw>
          </a:effectLst>
        </p:spPr>
      </p:pic>
      <p:grpSp>
        <p:nvGrpSpPr>
          <p:cNvPr id="14" name="Group 13"/>
          <p:cNvGrpSpPr/>
          <p:nvPr/>
        </p:nvGrpSpPr>
        <p:grpSpPr>
          <a:xfrm>
            <a:off x="7012305" y="649605"/>
            <a:ext cx="5058410" cy="2868930"/>
            <a:chOff x="10577568" y="2113536"/>
            <a:chExt cx="4825284" cy="3505236"/>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l="10068" t="18557" r="12436" b="23940"/>
            <a:stretch>
              <a:fillRect/>
            </a:stretch>
          </p:blipFill>
          <p:spPr>
            <a:xfrm>
              <a:off x="10577568" y="2113536"/>
              <a:ext cx="4825284" cy="3505236"/>
            </a:xfrm>
            <a:prstGeom prst="rect">
              <a:avLst/>
            </a:prstGeom>
          </p:spPr>
        </p:pic>
        <p:sp>
          <p:nvSpPr>
            <p:cNvPr id="16" name="TextBox 15"/>
            <p:cNvSpPr txBox="1"/>
            <p:nvPr/>
          </p:nvSpPr>
          <p:spPr>
            <a:xfrm>
              <a:off x="10834400" y="3091868"/>
              <a:ext cx="4312226" cy="1916320"/>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Hậu quả: Không còn chỗ cho các xe khác đi, dễ gây tai nạn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Picture 3"/>
          <p:cNvPicPr>
            <a:picLocks noChangeAspect="1"/>
          </p:cNvPicPr>
          <p:nvPr/>
        </p:nvPicPr>
        <p:blipFill>
          <a:blip r:embed="rId4"/>
          <a:stretch>
            <a:fillRect/>
          </a:stretch>
        </p:blipFill>
        <p:spPr>
          <a:xfrm>
            <a:off x="424180" y="2233295"/>
            <a:ext cx="6405245" cy="43446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820" y="1042670"/>
            <a:ext cx="11078210" cy="2553335"/>
          </a:xfrm>
          <a:prstGeom prst="rect">
            <a:avLst/>
          </a:prstGeom>
          <a:solidFill>
            <a:srgbClr val="CCFFFF"/>
          </a:solidFill>
          <a:ln w="76200">
            <a:solidFill>
              <a:schemeClr val="accent1"/>
            </a:solidFill>
            <a:prstDash val="dash"/>
          </a:ln>
        </p:spPr>
        <p:txBody>
          <a:bodyPr wrap="square">
            <a:spAutoFit/>
          </a:bodyPr>
          <a:lstStyle/>
          <a:p>
            <a:pPr algn="just" defTabSz="609600"/>
            <a:r>
              <a:rPr lang="vi-VN" sz="4000" b="1" dirty="0">
                <a:solidFill>
                  <a:prstClr val="black"/>
                </a:solidFill>
                <a:latin typeface="Calibri" panose="020F0502020204030204"/>
              </a:rPr>
              <a:t>	Tuân thủ các quy tắc an toàn khi tham gia các phương tiện giao thông là rất cần thiết nhằm đảm bảo an toàn cho chúng ta và những người tham gia giao thông</a:t>
            </a:r>
            <a:r>
              <a:rPr lang="en-US" sz="4000" b="1" dirty="0">
                <a:solidFill>
                  <a:prstClr val="black"/>
                </a:solidFill>
                <a:latin typeface="Calibri" panose="020F0502020204030204"/>
              </a:rPr>
              <a:t>.</a:t>
            </a:r>
          </a:p>
        </p:txBody>
      </p:sp>
      <p:pic>
        <p:nvPicPr>
          <p:cNvPr id="11" name="Picture 10" descr="A picture containing vector graphic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9010" y="3845622"/>
            <a:ext cx="3387997" cy="2817131"/>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16" b="90116" l="2931" r="96660">
                        <a14:foregroundMark x1="72665" y1="73892" x2="61009" y2="78596"/>
                        <a14:foregroundMark x1="61009" y1="78596" x2="35106" y2="81050"/>
                        <a14:foregroundMark x1="35106" y1="81050" x2="30948" y2="76142"/>
                        <a14:foregroundMark x1="30948" y1="76142" x2="31084" y2="73756"/>
                        <a14:foregroundMark x1="26721" y1="55760" x2="27539" y2="63054"/>
                        <a14:foregroundMark x1="27539" y1="63054" x2="34356" y2="76551"/>
                        <a14:foregroundMark x1="34356" y1="76551" x2="49557" y2="83163"/>
                        <a14:foregroundMark x1="49557" y1="83163" x2="58828" y2="84117"/>
                        <a14:foregroundMark x1="91411" y1="80232" x2="74097" y2="64826"/>
                        <a14:foregroundMark x1="74097" y1="64826" x2="71029" y2="58623"/>
                        <a14:foregroundMark x1="71029" y1="58623" x2="52420" y2="57669"/>
                        <a14:foregroundMark x1="79755" y1="73279" x2="88548" y2="79891"/>
                        <a14:foregroundMark x1="88548" y1="79891" x2="89775" y2="84867"/>
                        <a14:foregroundMark x1="90252" y1="77096" x2="96796" y2="82481"/>
                        <a14:foregroundMark x1="96796" y1="82481" x2="96524" y2="83981"/>
                        <a14:foregroundMark x1="48466" y1="62781" x2="31766" y2="79073"/>
                        <a14:foregroundMark x1="31766" y1="79073" x2="14997" y2="79482"/>
                        <a14:foregroundMark x1="14997" y1="79482" x2="11793" y2="83913"/>
                        <a14:foregroundMark x1="11793" y1="83913" x2="17246" y2="87866"/>
                        <a14:foregroundMark x1="36946" y1="52761" x2="14997" y2="56101"/>
                        <a14:foregroundMark x1="14997" y1="56101" x2="18337" y2="47307"/>
                        <a14:foregroundMark x1="24199" y1="50511" x2="30334" y2="67757"/>
                        <a14:foregroundMark x1="30334" y1="67757" x2="30334" y2="67757"/>
                        <a14:foregroundMark x1="16087" y1="43558" x2="15406" y2="69939"/>
                        <a14:foregroundMark x1="15406" y1="69939" x2="17110" y2="76619"/>
                        <a14:foregroundMark x1="10838" y1="40695" x2="11861" y2="70620"/>
                        <a14:foregroundMark x1="8725" y1="42536" x2="16496" y2="77437"/>
                        <a14:foregroundMark x1="16496" y1="77437" x2="21200" y2="73483"/>
                        <a14:foregroundMark x1="15133" y1="40559" x2="32720" y2="79141"/>
                        <a14:foregroundMark x1="32720" y1="79141" x2="32720" y2="79141"/>
                        <a14:foregroundMark x1="9339" y1="46762" x2="17860" y2="69530"/>
                        <a14:foregroundMark x1="17860" y1="69530" x2="17860" y2="69530"/>
                        <a14:foregroundMark x1="3476" y1="39059" x2="9407" y2="57941"/>
                        <a14:foregroundMark x1="9407" y1="57941" x2="13633" y2="61622"/>
                        <a14:foregroundMark x1="16360" y1="42536" x2="20245" y2="76892"/>
                        <a14:foregroundMark x1="20245" y1="76892" x2="20245" y2="76892"/>
                        <a14:foregroundMark x1="17860" y1="46421" x2="21200" y2="64281"/>
                        <a14:foregroundMark x1="21200" y1="64281" x2="21200" y2="64281"/>
                        <a14:foregroundMark x1="7975" y1="67144" x2="9066" y2="73620"/>
                        <a14:foregroundMark x1="9066" y1="73620" x2="8725" y2="69734"/>
                        <a14:foregroundMark x1="7975" y1="66530" x2="12883" y2="83367"/>
                        <a14:foregroundMark x1="7975" y1="70757" x2="4976" y2="79346"/>
                        <a14:foregroundMark x1="7362" y1="63667" x2="3476" y2="85753"/>
                        <a14:foregroundMark x1="7089" y1="61622" x2="3545" y2="70484"/>
                        <a14:foregroundMark x1="3545" y1="70484" x2="2999" y2="77096"/>
                        <a14:foregroundMark x1="5999" y1="59509" x2="3749" y2="75256"/>
                        <a14:foregroundMark x1="3749" y1="75256" x2="3749" y2="75256"/>
                        <a14:foregroundMark x1="3136" y1="59646" x2="5385" y2="75596"/>
                        <a14:foregroundMark x1="5385" y1="75596" x2="5385" y2="75596"/>
                        <a14:foregroundMark x1="67144" y1="65508" x2="78255" y2="73006"/>
                        <a14:foregroundMark x1="19359" y1="90457" x2="58146" y2="97069"/>
                        <a14:foregroundMark x1="58146" y1="97069" x2="67894" y2="91002"/>
                        <a14:foregroundMark x1="67894" y1="91002" x2="75460" y2="89571"/>
                        <a14:foregroundMark x1="75460" y1="89571" x2="78391" y2="90116"/>
                        <a14:backgroundMark x1="81527" y1="44172" x2="91275" y2="66871"/>
                        <a14:backgroundMark x1="91275" y1="66871" x2="91275" y2="67621"/>
                        <a14:backgroundMark x1="65167" y1="53374" x2="65303" y2="50511"/>
                      </a14:backgroundRemoval>
                    </a14:imgEffect>
                  </a14:imgLayer>
                </a14:imgProps>
              </a:ext>
              <a:ext uri="{28A0092B-C50C-407E-A947-70E740481C1C}">
                <a14:useLocalDpi xmlns:a14="http://schemas.microsoft.com/office/drawing/2010/main" val="0"/>
              </a:ext>
            </a:extLst>
          </a:blip>
          <a:srcRect t="43694"/>
          <a:stretch>
            <a:fillRect/>
          </a:stretch>
        </p:blipFill>
        <p:spPr>
          <a:xfrm>
            <a:off x="-200025" y="3990975"/>
            <a:ext cx="5945175" cy="33475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16" b="90116" l="2931" r="96660">
                        <a14:foregroundMark x1="72665" y1="73892" x2="61009" y2="78596"/>
                        <a14:foregroundMark x1="61009" y1="78596" x2="35106" y2="81050"/>
                        <a14:foregroundMark x1="35106" y1="81050" x2="30948" y2="76142"/>
                        <a14:foregroundMark x1="30948" y1="76142" x2="31084" y2="73756"/>
                        <a14:foregroundMark x1="26721" y1="55760" x2="27539" y2="63054"/>
                        <a14:foregroundMark x1="27539" y1="63054" x2="34356" y2="76551"/>
                        <a14:foregroundMark x1="34356" y1="76551" x2="49557" y2="83163"/>
                        <a14:foregroundMark x1="49557" y1="83163" x2="58828" y2="84117"/>
                        <a14:foregroundMark x1="91411" y1="80232" x2="74097" y2="64826"/>
                        <a14:foregroundMark x1="74097" y1="64826" x2="71029" y2="58623"/>
                        <a14:foregroundMark x1="71029" y1="58623" x2="52420" y2="57669"/>
                        <a14:foregroundMark x1="79755" y1="73279" x2="88548" y2="79891"/>
                        <a14:foregroundMark x1="88548" y1="79891" x2="89775" y2="84867"/>
                        <a14:foregroundMark x1="90252" y1="77096" x2="96796" y2="82481"/>
                        <a14:foregroundMark x1="96796" y1="82481" x2="96524" y2="83981"/>
                        <a14:foregroundMark x1="48466" y1="62781" x2="31766" y2="79073"/>
                        <a14:foregroundMark x1="31766" y1="79073" x2="14997" y2="79482"/>
                        <a14:foregroundMark x1="14997" y1="79482" x2="11793" y2="83913"/>
                        <a14:foregroundMark x1="11793" y1="83913" x2="17246" y2="87866"/>
                        <a14:foregroundMark x1="36946" y1="52761" x2="14997" y2="56101"/>
                        <a14:foregroundMark x1="14997" y1="56101" x2="18337" y2="47307"/>
                        <a14:foregroundMark x1="24199" y1="50511" x2="30334" y2="67757"/>
                        <a14:foregroundMark x1="30334" y1="67757" x2="30334" y2="67757"/>
                        <a14:foregroundMark x1="16087" y1="43558" x2="15406" y2="69939"/>
                        <a14:foregroundMark x1="15406" y1="69939" x2="17110" y2="76619"/>
                        <a14:foregroundMark x1="10838" y1="40695" x2="11861" y2="70620"/>
                        <a14:foregroundMark x1="8725" y1="42536" x2="16496" y2="77437"/>
                        <a14:foregroundMark x1="16496" y1="77437" x2="21200" y2="73483"/>
                        <a14:foregroundMark x1="15133" y1="40559" x2="32720" y2="79141"/>
                        <a14:foregroundMark x1="32720" y1="79141" x2="32720" y2="79141"/>
                        <a14:foregroundMark x1="9339" y1="46762" x2="17860" y2="69530"/>
                        <a14:foregroundMark x1="17860" y1="69530" x2="17860" y2="69530"/>
                        <a14:foregroundMark x1="3476" y1="39059" x2="9407" y2="57941"/>
                        <a14:foregroundMark x1="9407" y1="57941" x2="13633" y2="61622"/>
                        <a14:foregroundMark x1="16360" y1="42536" x2="20245" y2="76892"/>
                        <a14:foregroundMark x1="20245" y1="76892" x2="20245" y2="76892"/>
                        <a14:foregroundMark x1="17860" y1="46421" x2="21200" y2="64281"/>
                        <a14:foregroundMark x1="21200" y1="64281" x2="21200" y2="64281"/>
                        <a14:foregroundMark x1="7975" y1="67144" x2="9066" y2="73620"/>
                        <a14:foregroundMark x1="9066" y1="73620" x2="8725" y2="69734"/>
                        <a14:foregroundMark x1="7975" y1="66530" x2="12883" y2="83367"/>
                        <a14:foregroundMark x1="7975" y1="70757" x2="4976" y2="79346"/>
                        <a14:foregroundMark x1="7362" y1="63667" x2="3476" y2="85753"/>
                        <a14:foregroundMark x1="7089" y1="61622" x2="3545" y2="70484"/>
                        <a14:foregroundMark x1="3545" y1="70484" x2="2999" y2="77096"/>
                        <a14:foregroundMark x1="5999" y1="59509" x2="3749" y2="75256"/>
                        <a14:foregroundMark x1="3749" y1="75256" x2="3749" y2="75256"/>
                        <a14:foregroundMark x1="3136" y1="59646" x2="5385" y2="75596"/>
                        <a14:foregroundMark x1="5385" y1="75596" x2="5385" y2="75596"/>
                        <a14:foregroundMark x1="67144" y1="65508" x2="78255" y2="73006"/>
                        <a14:foregroundMark x1="19359" y1="90457" x2="58146" y2="97069"/>
                        <a14:foregroundMark x1="58146" y1="97069" x2="67894" y2="91002"/>
                        <a14:foregroundMark x1="67894" y1="91002" x2="75460" y2="89571"/>
                        <a14:foregroundMark x1="75460" y1="89571" x2="78391" y2="90116"/>
                        <a14:backgroundMark x1="81527" y1="44172" x2="91275" y2="66871"/>
                        <a14:backgroundMark x1="91275" y1="66871" x2="91275" y2="67621"/>
                        <a14:backgroundMark x1="65167" y1="53374" x2="65303" y2="50511"/>
                      </a14:backgroundRemoval>
                    </a14:imgEffect>
                  </a14:imgLayer>
                </a14:imgProps>
              </a:ext>
              <a:ext uri="{28A0092B-C50C-407E-A947-70E740481C1C}">
                <a14:useLocalDpi xmlns:a14="http://schemas.microsoft.com/office/drawing/2010/main" val="0"/>
              </a:ext>
            </a:extLst>
          </a:blip>
          <a:srcRect t="43694"/>
          <a:stretch>
            <a:fillRect/>
          </a:stretch>
        </p:blipFill>
        <p:spPr>
          <a:xfrm>
            <a:off x="-152400" y="3276600"/>
            <a:ext cx="7518400" cy="4233333"/>
          </a:xfrm>
          <a:prstGeom prst="rect">
            <a:avLst/>
          </a:prstGeom>
        </p:spPr>
      </p:pic>
      <p:grpSp>
        <p:nvGrpSpPr>
          <p:cNvPr id="10" name="Group 9"/>
          <p:cNvGrpSpPr/>
          <p:nvPr/>
        </p:nvGrpSpPr>
        <p:grpSpPr>
          <a:xfrm>
            <a:off x="5235486" y="127000"/>
            <a:ext cx="6888662" cy="6858000"/>
            <a:chOff x="3860483" y="1333500"/>
            <a:chExt cx="10332993" cy="1028700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0483" y="1333500"/>
              <a:ext cx="10332993" cy="10287000"/>
            </a:xfrm>
            <a:prstGeom prst="rect">
              <a:avLst/>
            </a:prstGeom>
          </p:spPr>
        </p:pic>
        <p:sp>
          <p:nvSpPr>
            <p:cNvPr id="4" name="TextBox 3"/>
            <p:cNvSpPr txBox="1"/>
            <p:nvPr/>
          </p:nvSpPr>
          <p:spPr>
            <a:xfrm>
              <a:off x="4886464" y="3614738"/>
              <a:ext cx="8077200" cy="3093155"/>
            </a:xfrm>
            <a:prstGeom prst="rect">
              <a:avLst/>
            </a:prstGeom>
            <a:noFill/>
          </p:spPr>
          <p:txBody>
            <a:bodyPr wrap="square" rtlCol="0">
              <a:spAutoFit/>
            </a:bodyPr>
            <a:lstStyle/>
            <a:p>
              <a:pPr marL="0" marR="0" algn="ctr">
                <a:spcBef>
                  <a:spcPts val="0"/>
                </a:spcBef>
                <a:spcAft>
                  <a:spcPts val="0"/>
                </a:spcAft>
              </a:pPr>
              <a:r>
                <a:rPr lang="en-US" sz="3200" b="1" dirty="0">
                  <a:solidFill>
                    <a:srgbClr val="FF0000"/>
                  </a:solidFill>
                  <a:effectLst/>
                  <a:latin typeface="+mj-lt"/>
                  <a:ea typeface="Times New Roman" panose="02020603050405020304" pitchFamily="18" charset="0"/>
                </a:rPr>
                <a:t>Theo </a:t>
              </a:r>
              <a:r>
                <a:rPr lang="en-US" sz="3200" b="1" dirty="0" err="1">
                  <a:solidFill>
                    <a:srgbClr val="FF0000"/>
                  </a:solidFill>
                  <a:effectLst/>
                  <a:latin typeface="+mj-lt"/>
                  <a:ea typeface="Times New Roman" panose="02020603050405020304" pitchFamily="18" charset="0"/>
                </a:rPr>
                <a:t>em</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vì</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sao</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phải</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tuân</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thủ</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các</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quy</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tắc</a:t>
              </a:r>
              <a:r>
                <a:rPr lang="en-US" sz="3200" b="1" dirty="0">
                  <a:solidFill>
                    <a:srgbClr val="FF0000"/>
                  </a:solidFill>
                  <a:effectLst/>
                  <a:latin typeface="+mj-lt"/>
                  <a:ea typeface="Times New Roman" panose="02020603050405020304" pitchFamily="18" charset="0"/>
                </a:rPr>
                <a:t> an </a:t>
              </a:r>
              <a:r>
                <a:rPr lang="en-US" sz="3200" b="1" dirty="0" err="1">
                  <a:solidFill>
                    <a:srgbClr val="FF0000"/>
                  </a:solidFill>
                  <a:effectLst/>
                  <a:latin typeface="+mj-lt"/>
                  <a:ea typeface="Times New Roman" panose="02020603050405020304" pitchFamily="18" charset="0"/>
                </a:rPr>
                <a:t>toàn</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khi</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tham</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gia</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các</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phương</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tiện</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giao</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thông</a:t>
              </a:r>
              <a:r>
                <a:rPr lang="en-US" sz="3200" b="1" dirty="0">
                  <a:solidFill>
                    <a:srgbClr val="FF0000"/>
                  </a:solidFill>
                  <a:effectLst/>
                  <a:latin typeface="+mj-lt"/>
                  <a:ea typeface="Times New Roman" panose="02020603050405020304" pitchFamily="18" charset="0"/>
                </a:rPr>
                <a:t>?</a:t>
              </a:r>
            </a:p>
          </p:txBody>
        </p:sp>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401" y="1465072"/>
            <a:ext cx="4929743" cy="1450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Bầu dục 1"/>
          <p:cNvSpPr/>
          <p:nvPr/>
        </p:nvSpPr>
        <p:spPr>
          <a:xfrm>
            <a:off x="-522514" y="5416248"/>
            <a:ext cx="13914363" cy="2457752"/>
          </a:xfrm>
          <a:prstGeom prst="ellipse">
            <a:avLst/>
          </a:prstGeom>
          <a:solidFill>
            <a:srgbClr val="A9D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libri" panose="020F0502020204030204"/>
            </a:endParaRPr>
          </a:p>
        </p:txBody>
      </p:sp>
      <p:pic>
        <p:nvPicPr>
          <p:cNvPr id="3" name="Hình ảnh 2"/>
          <p:cNvPicPr>
            <a:picLocks noChangeAspect="1"/>
          </p:cNvPicPr>
          <p:nvPr/>
        </p:nvPicPr>
        <p:blipFill rotWithShape="1">
          <a:blip r:embed="rId3"/>
          <a:srcRect t="7967" r="39107" b="26001"/>
          <a:stretch>
            <a:fillRect/>
          </a:stretch>
        </p:blipFill>
        <p:spPr>
          <a:xfrm>
            <a:off x="0" y="-127000"/>
            <a:ext cx="11913508" cy="7609473"/>
          </a:xfrm>
          <a:prstGeom prst="rect">
            <a:avLst/>
          </a:prstGeom>
        </p:spPr>
      </p:pic>
      <p:sp>
        <p:nvSpPr>
          <p:cNvPr id="10" name="Bong bóng Ý nghĩ: Hình đám mây 9"/>
          <p:cNvSpPr/>
          <p:nvPr/>
        </p:nvSpPr>
        <p:spPr>
          <a:xfrm>
            <a:off x="978750" y="62891"/>
            <a:ext cx="2042477" cy="1001359"/>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dirty="0">
              <a:solidFill>
                <a:prstClr val="white"/>
              </a:solidFill>
              <a:latin typeface="Calibri" panose="020F0502020204030204"/>
            </a:endParaRPr>
          </a:p>
        </p:txBody>
      </p:sp>
      <p:sp>
        <p:nvSpPr>
          <p:cNvPr id="11" name="Bong bóng Ý nghĩ: Hình đám mây 10"/>
          <p:cNvSpPr/>
          <p:nvPr/>
        </p:nvSpPr>
        <p:spPr>
          <a:xfrm>
            <a:off x="9996923" y="186172"/>
            <a:ext cx="1616725" cy="862465"/>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dirty="0">
              <a:solidFill>
                <a:prstClr val="white"/>
              </a:solidFill>
              <a:latin typeface="Calibri" panose="020F0502020204030204"/>
            </a:endParaRPr>
          </a:p>
        </p:txBody>
      </p:sp>
      <p:sp>
        <p:nvSpPr>
          <p:cNvPr id="12" name="Bong bóng Ý nghĩ: Hình đám mây 11"/>
          <p:cNvSpPr/>
          <p:nvPr/>
        </p:nvSpPr>
        <p:spPr>
          <a:xfrm>
            <a:off x="11252458" y="3120978"/>
            <a:ext cx="1616725" cy="641695"/>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dirty="0">
              <a:solidFill>
                <a:prstClr val="white"/>
              </a:solidFill>
              <a:latin typeface="Calibri" panose="020F0502020204030204"/>
            </a:endParaRPr>
          </a:p>
        </p:txBody>
      </p:sp>
      <p:sp>
        <p:nvSpPr>
          <p:cNvPr id="13" name="Bong bóng Ý nghĩ: Hình đám mây 12"/>
          <p:cNvSpPr/>
          <p:nvPr/>
        </p:nvSpPr>
        <p:spPr>
          <a:xfrm>
            <a:off x="278492" y="2800130"/>
            <a:ext cx="1616725" cy="641695"/>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dirty="0">
              <a:solidFill>
                <a:prstClr val="white"/>
              </a:solidFill>
              <a:latin typeface="Calibri" panose="020F0502020204030204"/>
            </a:endParaRPr>
          </a:p>
        </p:txBody>
      </p:sp>
      <p:pic>
        <p:nvPicPr>
          <p:cNvPr id="20" name="Hình ảnh 19"/>
          <p:cNvPicPr>
            <a:picLocks noChangeAspect="1"/>
          </p:cNvPicPr>
          <p:nvPr/>
        </p:nvPicPr>
        <p:blipFill rotWithShape="1">
          <a:blip r:embed="rId3"/>
          <a:srcRect l="58028" t="48134" r="-322" b="-3105"/>
          <a:stretch>
            <a:fillRect/>
          </a:stretch>
        </p:blipFill>
        <p:spPr>
          <a:xfrm rot="900067">
            <a:off x="4574339" y="3940628"/>
            <a:ext cx="3510547" cy="25665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9808" y="2436942"/>
            <a:ext cx="7872650" cy="1767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16" b="90116" l="2931" r="96660">
                        <a14:foregroundMark x1="72665" y1="73892" x2="61009" y2="78596"/>
                        <a14:foregroundMark x1="61009" y1="78596" x2="35106" y2="81050"/>
                        <a14:foregroundMark x1="35106" y1="81050" x2="30948" y2="76142"/>
                        <a14:foregroundMark x1="30948" y1="76142" x2="31084" y2="73756"/>
                        <a14:foregroundMark x1="26721" y1="55760" x2="27539" y2="63054"/>
                        <a14:foregroundMark x1="27539" y1="63054" x2="34356" y2="76551"/>
                        <a14:foregroundMark x1="34356" y1="76551" x2="49557" y2="83163"/>
                        <a14:foregroundMark x1="49557" y1="83163" x2="58828" y2="84117"/>
                        <a14:foregroundMark x1="91411" y1="80232" x2="74097" y2="64826"/>
                        <a14:foregroundMark x1="74097" y1="64826" x2="71029" y2="58623"/>
                        <a14:foregroundMark x1="71029" y1="58623" x2="52420" y2="57669"/>
                        <a14:foregroundMark x1="79755" y1="73279" x2="88548" y2="79891"/>
                        <a14:foregroundMark x1="88548" y1="79891" x2="89775" y2="84867"/>
                        <a14:foregroundMark x1="90252" y1="77096" x2="96796" y2="82481"/>
                        <a14:foregroundMark x1="96796" y1="82481" x2="96524" y2="83981"/>
                        <a14:foregroundMark x1="48466" y1="62781" x2="31766" y2="79073"/>
                        <a14:foregroundMark x1="31766" y1="79073" x2="14997" y2="79482"/>
                        <a14:foregroundMark x1="14997" y1="79482" x2="11793" y2="83913"/>
                        <a14:foregroundMark x1="11793" y1="83913" x2="17246" y2="87866"/>
                        <a14:foregroundMark x1="36946" y1="52761" x2="14997" y2="56101"/>
                        <a14:foregroundMark x1="14997" y1="56101" x2="18337" y2="47307"/>
                        <a14:foregroundMark x1="24199" y1="50511" x2="30334" y2="67757"/>
                        <a14:foregroundMark x1="30334" y1="67757" x2="30334" y2="67757"/>
                        <a14:foregroundMark x1="16087" y1="43558" x2="15406" y2="69939"/>
                        <a14:foregroundMark x1="15406" y1="69939" x2="17110" y2="76619"/>
                        <a14:foregroundMark x1="10838" y1="40695" x2="11861" y2="70620"/>
                        <a14:foregroundMark x1="8725" y1="42536" x2="16496" y2="77437"/>
                        <a14:foregroundMark x1="16496" y1="77437" x2="21200" y2="73483"/>
                        <a14:foregroundMark x1="15133" y1="40559" x2="32720" y2="79141"/>
                        <a14:foregroundMark x1="32720" y1="79141" x2="32720" y2="79141"/>
                        <a14:foregroundMark x1="9339" y1="46762" x2="17860" y2="69530"/>
                        <a14:foregroundMark x1="17860" y1="69530" x2="17860" y2="69530"/>
                        <a14:foregroundMark x1="3476" y1="39059" x2="9407" y2="57941"/>
                        <a14:foregroundMark x1="9407" y1="57941" x2="13633" y2="61622"/>
                        <a14:foregroundMark x1="16360" y1="42536" x2="20245" y2="76892"/>
                        <a14:foregroundMark x1="20245" y1="76892" x2="20245" y2="76892"/>
                        <a14:foregroundMark x1="17860" y1="46421" x2="21200" y2="64281"/>
                        <a14:foregroundMark x1="21200" y1="64281" x2="21200" y2="64281"/>
                        <a14:foregroundMark x1="7975" y1="67144" x2="9066" y2="73620"/>
                        <a14:foregroundMark x1="9066" y1="73620" x2="8725" y2="69734"/>
                        <a14:foregroundMark x1="7975" y1="66530" x2="12883" y2="83367"/>
                        <a14:foregroundMark x1="7975" y1="70757" x2="4976" y2="79346"/>
                        <a14:foregroundMark x1="7362" y1="63667" x2="3476" y2="85753"/>
                        <a14:foregroundMark x1="7089" y1="61622" x2="3545" y2="70484"/>
                        <a14:foregroundMark x1="3545" y1="70484" x2="2999" y2="77096"/>
                        <a14:foregroundMark x1="5999" y1="59509" x2="3749" y2="75256"/>
                        <a14:foregroundMark x1="3749" y1="75256" x2="3749" y2="75256"/>
                        <a14:foregroundMark x1="3136" y1="59646" x2="5385" y2="75596"/>
                        <a14:foregroundMark x1="5385" y1="75596" x2="5385" y2="75596"/>
                        <a14:foregroundMark x1="67144" y1="65508" x2="78255" y2="73006"/>
                        <a14:foregroundMark x1="19359" y1="90457" x2="58146" y2="97069"/>
                        <a14:foregroundMark x1="58146" y1="97069" x2="67894" y2="91002"/>
                        <a14:foregroundMark x1="67894" y1="91002" x2="75460" y2="89571"/>
                        <a14:foregroundMark x1="75460" y1="89571" x2="78391" y2="90116"/>
                        <a14:backgroundMark x1="81527" y1="44172" x2="91275" y2="66871"/>
                        <a14:backgroundMark x1="91275" y1="66871" x2="91275" y2="67621"/>
                        <a14:backgroundMark x1="65167" y1="53374" x2="65303" y2="50511"/>
                      </a14:backgroundRemoval>
                    </a14:imgEffect>
                  </a14:imgLayer>
                </a14:imgProps>
              </a:ext>
              <a:ext uri="{28A0092B-C50C-407E-A947-70E740481C1C}">
                <a14:useLocalDpi xmlns:a14="http://schemas.microsoft.com/office/drawing/2010/main" val="0"/>
              </a:ext>
            </a:extLst>
          </a:blip>
          <a:srcRect t="43694"/>
          <a:stretch>
            <a:fillRect/>
          </a:stretch>
        </p:blipFill>
        <p:spPr>
          <a:xfrm>
            <a:off x="-152400" y="3276600"/>
            <a:ext cx="7518400" cy="4233333"/>
          </a:xfrm>
          <a:prstGeom prst="rect">
            <a:avLst/>
          </a:prstGeom>
        </p:spPr>
      </p:pic>
      <p:sp>
        <p:nvSpPr>
          <p:cNvPr id="6" name="TextBox 5"/>
          <p:cNvSpPr txBox="1"/>
          <p:nvPr/>
        </p:nvSpPr>
        <p:spPr>
          <a:xfrm>
            <a:off x="2174875" y="311150"/>
            <a:ext cx="9253220" cy="2306955"/>
          </a:xfrm>
          <a:prstGeom prst="rect">
            <a:avLst/>
          </a:prstGeom>
          <a:solidFill>
            <a:srgbClr val="CCFFFF"/>
          </a:solidFill>
          <a:ln w="76200">
            <a:solidFill>
              <a:schemeClr val="accent1"/>
            </a:solidFill>
            <a:prstDash val="dash"/>
          </a:ln>
        </p:spPr>
        <p:txBody>
          <a:bodyPr wrap="square">
            <a:spAutoFit/>
          </a:bodyPr>
          <a:lstStyle/>
          <a:p>
            <a:pPr marL="571500" indent="-571500" algn="just" defTabSz="609600">
              <a:buFont typeface="Arial" panose="020B0604020202020204" pitchFamily="34" charset="0"/>
              <a:buChar char="•"/>
            </a:pPr>
            <a:r>
              <a:rPr lang="en-US" sz="3600" b="1" dirty="0">
                <a:solidFill>
                  <a:prstClr val="black"/>
                </a:solidFill>
                <a:latin typeface="Calibri" panose="020F0502020204030204"/>
              </a:rPr>
              <a:t>C</a:t>
            </a:r>
            <a:r>
              <a:rPr lang="vi-VN" sz="3600" b="1" dirty="0">
                <a:solidFill>
                  <a:prstClr val="black"/>
                </a:solidFill>
                <a:latin typeface="Calibri" panose="020F0502020204030204"/>
              </a:rPr>
              <a:t>hia ra thành các nhóm (3- 5 nhóm).</a:t>
            </a:r>
            <a:endParaRPr lang="en-US" sz="3600" b="1" dirty="0">
              <a:solidFill>
                <a:prstClr val="black"/>
              </a:solidFill>
              <a:latin typeface="Calibri" panose="020F0502020204030204"/>
            </a:endParaRPr>
          </a:p>
          <a:p>
            <a:pPr marL="571500" indent="-571500" algn="just" defTabSz="609600">
              <a:buFont typeface="Arial" panose="020B0604020202020204" pitchFamily="34" charset="0"/>
              <a:buChar char="•"/>
            </a:pPr>
            <a:r>
              <a:rPr lang="vi-VN" sz="3600" b="1" dirty="0">
                <a:solidFill>
                  <a:prstClr val="black"/>
                </a:solidFill>
                <a:latin typeface="Calibri" panose="020F0502020204030204"/>
              </a:rPr>
              <a:t>Mỗi nhóm có thể viết, vẽ bảng thông tin về quy tắc an toàn khi tham gia các phương tiện giao thông</a:t>
            </a:r>
            <a:endParaRPr lang="en-US" sz="3600" b="1" dirty="0">
              <a:solidFill>
                <a:prstClr val="black"/>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5040" t="5002" r="49172" b="55696"/>
          <a:stretch>
            <a:fillRect/>
          </a:stretch>
        </p:blipFill>
        <p:spPr>
          <a:xfrm>
            <a:off x="2510790" y="1781810"/>
            <a:ext cx="4707890" cy="182181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rcRect t="43975" r="49172" b="12068"/>
          <a:stretch>
            <a:fillRect/>
          </a:stretch>
        </p:blipFill>
        <p:spPr>
          <a:xfrm>
            <a:off x="6300470" y="1939925"/>
            <a:ext cx="5053330" cy="1970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4482" y="-477013"/>
            <a:ext cx="6723607" cy="2374394"/>
          </a:xfrm>
          <a:prstGeom prst="rect">
            <a:avLst/>
          </a:prstGeom>
        </p:spPr>
      </p:pic>
      <p:sp>
        <p:nvSpPr>
          <p:cNvPr id="6" name="Rectangle: Rounded Corners 5"/>
          <p:cNvSpPr/>
          <p:nvPr/>
        </p:nvSpPr>
        <p:spPr>
          <a:xfrm>
            <a:off x="990600" y="2105025"/>
            <a:ext cx="10668925" cy="1714500"/>
          </a:xfrm>
          <a:prstGeom prst="roundRect">
            <a:avLst/>
          </a:prstGeom>
          <a:solidFill>
            <a:schemeClr val="bg1">
              <a:alpha val="9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70C0"/>
                </a:solidFill>
                <a:latin typeface="Cambria" panose="02040503050406030204" pitchFamily="18" charset="0"/>
                <a:ea typeface="Cambria" panose="02040503050406030204" pitchFamily="18" charset="0"/>
              </a:rPr>
              <a:t>Tìm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hiểu</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quy</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tắc</a:t>
            </a:r>
            <a:r>
              <a:rPr lang="en-US" sz="4000" b="1" dirty="0">
                <a:solidFill>
                  <a:srgbClr val="0070C0"/>
                </a:solidFill>
                <a:latin typeface="Cambria" panose="02040503050406030204" pitchFamily="18" charset="0"/>
                <a:ea typeface="Cambria" panose="02040503050406030204" pitchFamily="18" charset="0"/>
              </a:rPr>
              <a:t> </a:t>
            </a:r>
            <a:r>
              <a:rPr lang="nl-NL" sz="4000" b="1" dirty="0">
                <a:solidFill>
                  <a:srgbClr val="0070C0"/>
                </a:solidFill>
                <a:latin typeface="Cambria" panose="02040503050406030204" pitchFamily="18" charset="0"/>
                <a:ea typeface="Cambria" panose="02040503050406030204" pitchFamily="18" charset="0"/>
              </a:rPr>
              <a:t>an toàn khi tham gia các phương tiện giao thông</a:t>
            </a:r>
            <a:endParaRPr lang="en-US" sz="4000" b="1" dirty="0">
              <a:solidFill>
                <a:srgbClr val="0070C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351" y="2311400"/>
            <a:ext cx="5885243" cy="4714979"/>
          </a:xfrm>
          <a:prstGeom prst="rect">
            <a:avLst/>
          </a:prstGeom>
        </p:spPr>
      </p:pic>
      <p:sp>
        <p:nvSpPr>
          <p:cNvPr id="4" name="Rectangle: Rounded Corners 3"/>
          <p:cNvSpPr/>
          <p:nvPr/>
        </p:nvSpPr>
        <p:spPr>
          <a:xfrm>
            <a:off x="2572500" y="1247775"/>
            <a:ext cx="7838325" cy="1435100"/>
          </a:xfrm>
          <a:prstGeom prst="roundRect">
            <a:avLst/>
          </a:prstGeom>
          <a:solidFill>
            <a:schemeClr val="bg1">
              <a:alpha val="9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Quan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sát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hỏi</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52425" y="371475"/>
            <a:ext cx="11525250" cy="6200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595312" y="842962"/>
            <a:ext cx="5514975" cy="2200275"/>
          </a:xfrm>
          <a:prstGeom prst="rect">
            <a:avLst/>
          </a:prstGeom>
        </p:spPr>
      </p:pic>
      <p:pic>
        <p:nvPicPr>
          <p:cNvPr id="6" name="Picture 5"/>
          <p:cNvPicPr>
            <a:picLocks noChangeAspect="1"/>
          </p:cNvPicPr>
          <p:nvPr/>
        </p:nvPicPr>
        <p:blipFill>
          <a:blip r:embed="rId3"/>
          <a:stretch>
            <a:fillRect/>
          </a:stretch>
        </p:blipFill>
        <p:spPr>
          <a:xfrm>
            <a:off x="6148387" y="823912"/>
            <a:ext cx="5514975" cy="2257425"/>
          </a:xfrm>
          <a:prstGeom prst="rect">
            <a:avLst/>
          </a:prstGeom>
        </p:spPr>
      </p:pic>
      <p:pic>
        <p:nvPicPr>
          <p:cNvPr id="8" name="Picture 7"/>
          <p:cNvPicPr>
            <a:picLocks noChangeAspect="1"/>
          </p:cNvPicPr>
          <p:nvPr/>
        </p:nvPicPr>
        <p:blipFill>
          <a:blip r:embed="rId4"/>
          <a:stretch>
            <a:fillRect/>
          </a:stretch>
        </p:blipFill>
        <p:spPr>
          <a:xfrm>
            <a:off x="1228725" y="3262312"/>
            <a:ext cx="3790950" cy="2352675"/>
          </a:xfrm>
          <a:prstGeom prst="rect">
            <a:avLst/>
          </a:prstGeom>
        </p:spPr>
      </p:pic>
      <p:grpSp>
        <p:nvGrpSpPr>
          <p:cNvPr id="9" name="Group 8"/>
          <p:cNvGrpSpPr/>
          <p:nvPr/>
        </p:nvGrpSpPr>
        <p:grpSpPr>
          <a:xfrm>
            <a:off x="4784724" y="2776509"/>
            <a:ext cx="7502525" cy="2366991"/>
            <a:chOff x="-153245" y="3275024"/>
            <a:chExt cx="8746513" cy="2954598"/>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66220"/>
            <a:stretch>
              <a:fillRect/>
            </a:stretch>
          </p:blipFill>
          <p:spPr>
            <a:xfrm>
              <a:off x="-153245" y="3275024"/>
              <a:ext cx="8746513" cy="2954598"/>
            </a:xfrm>
            <a:prstGeom prst="rect">
              <a:avLst/>
            </a:prstGeom>
          </p:spPr>
        </p:pic>
        <p:sp>
          <p:nvSpPr>
            <p:cNvPr id="11" name="TextBox 10"/>
            <p:cNvSpPr txBox="1"/>
            <p:nvPr/>
          </p:nvSpPr>
          <p:spPr>
            <a:xfrm>
              <a:off x="3235344" y="4154288"/>
              <a:ext cx="4436932" cy="1498311"/>
            </a:xfrm>
            <a:prstGeom prst="rect">
              <a:avLst/>
            </a:prstGeom>
            <a:noFill/>
          </p:spPr>
          <p:txBody>
            <a:bodyPr wrap="square">
              <a:spAutoFit/>
            </a:bodyPr>
            <a:lstStyle/>
            <a:p>
              <a:pPr marL="0" marR="0" algn="just">
                <a:spcBef>
                  <a:spcPts val="0"/>
                </a:spcBef>
                <a:spcAft>
                  <a:spcPts val="0"/>
                </a:spcAft>
              </a:pPr>
              <a:r>
                <a:rPr lang="nl-NL" sz="2400" b="1" dirty="0">
                  <a:effectLst/>
                  <a:latin typeface="+mj-lt"/>
                  <a:ea typeface="Times New Roman" panose="02020603050405020304" pitchFamily="18" charset="0"/>
                </a:rPr>
                <a:t>Các bạn đã tuân thủ những quy tắc nào khi tham gia các phương tiện giao thông?</a:t>
              </a:r>
              <a:endParaRPr lang="en-US" sz="2400" b="1" dirty="0">
                <a:effectLst/>
                <a:latin typeface="+mj-lt"/>
                <a:ea typeface="Times New Roman" panose="02020603050405020304" pitchFamily="18" charset="0"/>
              </a:endParaRPr>
            </a:p>
          </p:txBody>
        </p:sp>
      </p:grpSp>
      <p:grpSp>
        <p:nvGrpSpPr>
          <p:cNvPr id="12" name="Group 11"/>
          <p:cNvGrpSpPr/>
          <p:nvPr/>
        </p:nvGrpSpPr>
        <p:grpSpPr>
          <a:xfrm>
            <a:off x="4899024" y="4491009"/>
            <a:ext cx="7502525" cy="2366991"/>
            <a:chOff x="-153245" y="3275024"/>
            <a:chExt cx="8746513" cy="2954598"/>
          </a:xfrm>
        </p:grpSpPr>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66220"/>
            <a:stretch>
              <a:fillRect/>
            </a:stretch>
          </p:blipFill>
          <p:spPr>
            <a:xfrm>
              <a:off x="-153245" y="3275024"/>
              <a:ext cx="8746513" cy="2954598"/>
            </a:xfrm>
            <a:prstGeom prst="rect">
              <a:avLst/>
            </a:prstGeom>
          </p:spPr>
        </p:pic>
        <p:sp>
          <p:nvSpPr>
            <p:cNvPr id="14" name="TextBox 13"/>
            <p:cNvSpPr txBox="1"/>
            <p:nvPr/>
          </p:nvSpPr>
          <p:spPr>
            <a:xfrm>
              <a:off x="3235344" y="4154288"/>
              <a:ext cx="4436932" cy="1498311"/>
            </a:xfrm>
            <a:prstGeom prst="rect">
              <a:avLst/>
            </a:prstGeom>
            <a:noFill/>
          </p:spPr>
          <p:txBody>
            <a:bodyPr wrap="square">
              <a:spAutoFit/>
            </a:bodyPr>
            <a:lstStyle/>
            <a:p>
              <a:pPr marL="0" marR="0" algn="just">
                <a:spcBef>
                  <a:spcPts val="0"/>
                </a:spcBef>
                <a:spcAft>
                  <a:spcPts val="0"/>
                </a:spcAft>
              </a:pPr>
              <a:r>
                <a:rPr lang="vi-VN" sz="2400" b="1" dirty="0">
                  <a:effectLst/>
                  <a:latin typeface="Calibri" panose="020F0502020204030204" pitchFamily="34" charset="0"/>
                  <a:ea typeface="Cambria" panose="02040503050406030204" pitchFamily="18" charset="0"/>
                  <a:cs typeface="Calibri" panose="020F0502020204030204" pitchFamily="34" charset="0"/>
                </a:rPr>
                <a:t>Em còn biết những quy tắc nào khác khi tham gia các phương tiện giao thông</a:t>
              </a:r>
              <a:endParaRPr lang="en-US" sz="2400" b="1" dirty="0">
                <a:effectLst/>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te cartoon thai student namaste greeting in the school uniform. Free Vecto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a:fillRect/>
          </a:stretch>
        </p:blipFill>
        <p:spPr bwMode="auto">
          <a:xfrm>
            <a:off x="1573222" y="1693983"/>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te cartoon thai student namaste greeting in the school uniform. Free Vecto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a:fillRect/>
          </a:stretch>
        </p:blipFill>
        <p:spPr bwMode="auto">
          <a:xfrm>
            <a:off x="7860493" y="1827333"/>
            <a:ext cx="2985874" cy="46801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3209925" y="762202"/>
            <a:ext cx="5925647" cy="2386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1746" y="1099215"/>
            <a:ext cx="4329015" cy="36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4587" t="11853" r="32075" b="12582"/>
          <a:stretch>
            <a:fillRect/>
          </a:stretch>
        </p:blipFill>
        <p:spPr>
          <a:xfrm>
            <a:off x="7419340" y="3572764"/>
            <a:ext cx="2743200" cy="3497580"/>
          </a:xfrm>
          <a:prstGeom prst="rect">
            <a:avLst/>
          </a:prstGeom>
        </p:spPr>
      </p:pic>
      <p:grpSp>
        <p:nvGrpSpPr>
          <p:cNvPr id="19" name="Group 18"/>
          <p:cNvGrpSpPr/>
          <p:nvPr/>
        </p:nvGrpSpPr>
        <p:grpSpPr>
          <a:xfrm>
            <a:off x="6443980" y="358140"/>
            <a:ext cx="5542915" cy="2805430"/>
            <a:chOff x="8105832" y="1536289"/>
            <a:chExt cx="6493522" cy="3829112"/>
          </a:xfrm>
        </p:grpSpPr>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r="52930" b="53704"/>
            <a:stretch>
              <a:fillRect/>
            </a:stretch>
          </p:blipFill>
          <p:spPr>
            <a:xfrm>
              <a:off x="8105832" y="1536289"/>
              <a:ext cx="6493522" cy="3829112"/>
            </a:xfrm>
            <a:prstGeom prst="rect">
              <a:avLst/>
            </a:prstGeom>
          </p:spPr>
        </p:pic>
        <p:sp>
          <p:nvSpPr>
            <p:cNvPr id="18" name="TextBox 17"/>
            <p:cNvSpPr txBox="1"/>
            <p:nvPr/>
          </p:nvSpPr>
          <p:spPr>
            <a:xfrm>
              <a:off x="9038088" y="2818364"/>
              <a:ext cx="4630293" cy="1469069"/>
            </a:xfrm>
            <a:prstGeom prst="rect">
              <a:avLst/>
            </a:prstGeom>
            <a:noFill/>
          </p:spPr>
          <p:txBody>
            <a:bodyPr wrap="square" rtlCol="0">
              <a:spAutoFit/>
            </a:bodyPr>
            <a:lstStyle/>
            <a:p>
              <a:pPr algn="ctr" defTabSz="609600"/>
              <a:r>
                <a:rPr lang="en-US" sz="3200" b="1" dirty="0" err="1">
                  <a:solidFill>
                    <a:prstClr val="black"/>
                  </a:solidFill>
                  <a:latin typeface="Calibri" panose="020F0502020204030204"/>
                </a:rPr>
                <a:t>Thắt</a:t>
              </a:r>
              <a:r>
                <a:rPr lang="en-US" sz="3200" b="1" dirty="0">
                  <a:solidFill>
                    <a:prstClr val="black"/>
                  </a:solidFill>
                  <a:latin typeface="Calibri" panose="020F0502020204030204"/>
                </a:rPr>
                <a:t> </a:t>
              </a:r>
              <a:r>
                <a:rPr lang="en-US" sz="3200" b="1" dirty="0" err="1">
                  <a:solidFill>
                    <a:prstClr val="black"/>
                  </a:solidFill>
                  <a:latin typeface="Calibri" panose="020F0502020204030204"/>
                </a:rPr>
                <a:t>dây</a:t>
              </a:r>
              <a:r>
                <a:rPr lang="en-US" sz="3200" b="1" dirty="0">
                  <a:solidFill>
                    <a:prstClr val="black"/>
                  </a:solidFill>
                  <a:latin typeface="Calibri" panose="020F0502020204030204"/>
                </a:rPr>
                <a:t> an </a:t>
              </a:r>
              <a:r>
                <a:rPr lang="en-US" sz="3200" b="1" dirty="0" err="1">
                  <a:solidFill>
                    <a:prstClr val="black"/>
                  </a:solidFill>
                  <a:latin typeface="Calibri" panose="020F0502020204030204"/>
                </a:rPr>
                <a:t>toàn</a:t>
              </a:r>
              <a:r>
                <a:rPr lang="en-US" sz="3200" b="1" dirty="0">
                  <a:solidFill>
                    <a:prstClr val="black"/>
                  </a:solidFill>
                  <a:latin typeface="Calibri" panose="020F0502020204030204"/>
                </a:rPr>
                <a:t> </a:t>
              </a:r>
              <a:r>
                <a:rPr lang="en-US" sz="3200" b="1" dirty="0" err="1">
                  <a:solidFill>
                    <a:prstClr val="black"/>
                  </a:solidFill>
                  <a:latin typeface="Calibri" panose="020F0502020204030204"/>
                </a:rPr>
                <a:t>khi</a:t>
              </a:r>
              <a:r>
                <a:rPr lang="en-US" sz="3200" b="1" dirty="0">
                  <a:solidFill>
                    <a:prstClr val="black"/>
                  </a:solidFill>
                  <a:latin typeface="Calibri" panose="020F0502020204030204"/>
                </a:rPr>
                <a:t> </a:t>
              </a:r>
              <a:r>
                <a:rPr lang="en-US" sz="3200" b="1" dirty="0" err="1">
                  <a:solidFill>
                    <a:prstClr val="black"/>
                  </a:solidFill>
                  <a:latin typeface="Calibri" panose="020F0502020204030204"/>
                </a:rPr>
                <a:t>đi</a:t>
              </a:r>
              <a:r>
                <a:rPr lang="en-US" sz="3200" b="1" dirty="0">
                  <a:solidFill>
                    <a:prstClr val="black"/>
                  </a:solidFill>
                  <a:latin typeface="Calibri" panose="020F0502020204030204"/>
                </a:rPr>
                <a:t> ô </a:t>
              </a:r>
              <a:r>
                <a:rPr lang="en-US" sz="3200" b="1" dirty="0" err="1">
                  <a:solidFill>
                    <a:prstClr val="black"/>
                  </a:solidFill>
                  <a:latin typeface="Calibri" panose="020F0502020204030204"/>
                </a:rPr>
                <a:t>tô</a:t>
              </a:r>
            </a:p>
          </p:txBody>
        </p:sp>
      </p:grpSp>
      <p:pic>
        <p:nvPicPr>
          <p:cNvPr id="9" name="Picture 8"/>
          <p:cNvPicPr>
            <a:picLocks noChangeAspect="1"/>
          </p:cNvPicPr>
          <p:nvPr/>
        </p:nvPicPr>
        <p:blipFill>
          <a:blip r:embed="rId5"/>
          <a:stretch>
            <a:fillRect/>
          </a:stretch>
        </p:blipFill>
        <p:spPr>
          <a:xfrm>
            <a:off x="429260" y="565785"/>
            <a:ext cx="5788660" cy="4740275"/>
          </a:xfrm>
          <a:prstGeom prst="rect">
            <a:avLst/>
          </a:prstGeom>
        </p:spPr>
      </p:pic>
      <p:pic>
        <p:nvPicPr>
          <p:cNvPr id="15" name="Đú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1640" y="1860550"/>
            <a:ext cx="926465" cy="963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500"/>
                            </p:stCondLst>
                            <p:childTnLst>
                              <p:par>
                                <p:cTn id="14" presetID="50" presetClass="entr" presetSubtype="0" decel="100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3"/>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3417" y="1143000"/>
            <a:ext cx="4114800" cy="3373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4587" t="11853" r="32075" b="12582"/>
          <a:stretch>
            <a:fillRect/>
          </a:stretch>
        </p:blipFill>
        <p:spPr>
          <a:xfrm>
            <a:off x="6297512" y="3823287"/>
            <a:ext cx="2641600" cy="3368040"/>
          </a:xfrm>
          <a:prstGeom prst="rect">
            <a:avLst/>
          </a:prstGeom>
        </p:spPr>
      </p:pic>
      <p:grpSp>
        <p:nvGrpSpPr>
          <p:cNvPr id="8" name="Group 7"/>
          <p:cNvGrpSpPr/>
          <p:nvPr/>
        </p:nvGrpSpPr>
        <p:grpSpPr>
          <a:xfrm>
            <a:off x="6297295" y="331470"/>
            <a:ext cx="5528310" cy="3359150"/>
            <a:chOff x="8105832" y="1371691"/>
            <a:chExt cx="6493522" cy="4686209"/>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52930" b="53704"/>
            <a:stretch>
              <a:fillRect/>
            </a:stretch>
          </p:blipFill>
          <p:spPr>
            <a:xfrm>
              <a:off x="8105832" y="1371691"/>
              <a:ext cx="6493522" cy="4686209"/>
            </a:xfrm>
            <a:prstGeom prst="rect">
              <a:avLst/>
            </a:prstGeom>
          </p:spPr>
        </p:pic>
        <p:sp>
          <p:nvSpPr>
            <p:cNvPr id="10" name="TextBox 9"/>
            <p:cNvSpPr txBox="1"/>
            <p:nvPr/>
          </p:nvSpPr>
          <p:spPr>
            <a:xfrm>
              <a:off x="8875915" y="2970608"/>
              <a:ext cx="4953000" cy="1801843"/>
            </a:xfrm>
            <a:prstGeom prst="rect">
              <a:avLst/>
            </a:prstGeom>
            <a:noFill/>
          </p:spPr>
          <p:txBody>
            <a:bodyPr wrap="square" rtlCol="0">
              <a:spAutoFit/>
            </a:bodyPr>
            <a:lstStyle/>
            <a:p>
              <a:pPr algn="ctr" defTabSz="609600"/>
              <a:r>
                <a:rPr lang="en-US" sz="2600" b="1" i="0" dirty="0" err="1">
                  <a:solidFill>
                    <a:srgbClr val="212529"/>
                  </a:solidFill>
                  <a:effectLst/>
                  <a:latin typeface="+mj-lt"/>
                </a:rPr>
                <a:t>Đội</a:t>
              </a:r>
              <a:r>
                <a:rPr lang="en-US" sz="2600" b="1" i="0" dirty="0">
                  <a:solidFill>
                    <a:srgbClr val="212529"/>
                  </a:solidFill>
                  <a:effectLst/>
                  <a:latin typeface="+mj-lt"/>
                </a:rPr>
                <a:t> </a:t>
              </a:r>
              <a:r>
                <a:rPr lang="en-US" sz="2600" b="1" i="0" dirty="0" err="1">
                  <a:solidFill>
                    <a:srgbClr val="212529"/>
                  </a:solidFill>
                  <a:effectLst/>
                  <a:latin typeface="+mj-lt"/>
                </a:rPr>
                <a:t>mũ</a:t>
              </a:r>
              <a:r>
                <a:rPr lang="en-US" sz="2600" b="1" i="0" dirty="0">
                  <a:solidFill>
                    <a:srgbClr val="212529"/>
                  </a:solidFill>
                  <a:effectLst/>
                  <a:latin typeface="+mj-lt"/>
                </a:rPr>
                <a:t> </a:t>
              </a:r>
              <a:r>
                <a:rPr lang="en-US" sz="2600" b="1" i="0" dirty="0" err="1">
                  <a:solidFill>
                    <a:srgbClr val="212529"/>
                  </a:solidFill>
                  <a:effectLst/>
                  <a:latin typeface="+mj-lt"/>
                </a:rPr>
                <a:t>bảo</a:t>
              </a:r>
              <a:r>
                <a:rPr lang="en-US" sz="2600" b="1" i="0" dirty="0">
                  <a:solidFill>
                    <a:srgbClr val="212529"/>
                  </a:solidFill>
                  <a:effectLst/>
                  <a:latin typeface="+mj-lt"/>
                </a:rPr>
                <a:t> </a:t>
              </a:r>
              <a:r>
                <a:rPr lang="en-US" sz="2600" b="1" i="0" dirty="0" err="1">
                  <a:solidFill>
                    <a:srgbClr val="212529"/>
                  </a:solidFill>
                  <a:effectLst/>
                  <a:latin typeface="+mj-lt"/>
                </a:rPr>
                <a:t>hiểm</a:t>
              </a:r>
              <a:r>
                <a:rPr lang="en-US" sz="2600" b="1" i="0" dirty="0">
                  <a:solidFill>
                    <a:srgbClr val="212529"/>
                  </a:solidFill>
                  <a:effectLst/>
                  <a:latin typeface="+mj-lt"/>
                </a:rPr>
                <a:t> </a:t>
              </a:r>
              <a:r>
                <a:rPr lang="en-US" sz="2600" b="1" i="0" dirty="0" err="1">
                  <a:solidFill>
                    <a:srgbClr val="212529"/>
                  </a:solidFill>
                  <a:effectLst/>
                  <a:latin typeface="+mj-lt"/>
                </a:rPr>
                <a:t>đúng</a:t>
              </a:r>
              <a:r>
                <a:rPr lang="en-US" sz="2600" b="1" i="0" dirty="0">
                  <a:solidFill>
                    <a:srgbClr val="212529"/>
                  </a:solidFill>
                  <a:effectLst/>
                  <a:latin typeface="+mj-lt"/>
                </a:rPr>
                <a:t> </a:t>
              </a:r>
              <a:r>
                <a:rPr lang="en-US" sz="2600" b="1" i="0" dirty="0" err="1">
                  <a:solidFill>
                    <a:srgbClr val="212529"/>
                  </a:solidFill>
                  <a:effectLst/>
                  <a:latin typeface="+mj-lt"/>
                </a:rPr>
                <a:t>cách</a:t>
              </a:r>
              <a:r>
                <a:rPr lang="en-US" sz="2600" b="1" i="0" dirty="0">
                  <a:solidFill>
                    <a:srgbClr val="212529"/>
                  </a:solidFill>
                  <a:effectLst/>
                  <a:latin typeface="+mj-lt"/>
                </a:rPr>
                <a:t>, </a:t>
              </a:r>
              <a:r>
                <a:rPr lang="en-US" sz="2600" b="1" i="0" dirty="0" err="1">
                  <a:solidFill>
                    <a:srgbClr val="212529"/>
                  </a:solidFill>
                  <a:effectLst/>
                  <a:latin typeface="+mj-lt"/>
                </a:rPr>
                <a:t>ngồi</a:t>
              </a:r>
              <a:r>
                <a:rPr lang="en-US" sz="2600" b="1" i="0" dirty="0">
                  <a:solidFill>
                    <a:srgbClr val="212529"/>
                  </a:solidFill>
                  <a:effectLst/>
                  <a:latin typeface="+mj-lt"/>
                </a:rPr>
                <a:t> </a:t>
              </a:r>
              <a:r>
                <a:rPr lang="en-US" sz="2600" b="1" i="0" dirty="0" err="1">
                  <a:solidFill>
                    <a:srgbClr val="212529"/>
                  </a:solidFill>
                  <a:effectLst/>
                  <a:latin typeface="+mj-lt"/>
                </a:rPr>
                <a:t>ngay</a:t>
              </a:r>
              <a:r>
                <a:rPr lang="en-US" sz="2600" b="1" i="0" dirty="0">
                  <a:solidFill>
                    <a:srgbClr val="212529"/>
                  </a:solidFill>
                  <a:effectLst/>
                  <a:latin typeface="+mj-lt"/>
                </a:rPr>
                <a:t> </a:t>
              </a:r>
              <a:r>
                <a:rPr lang="en-US" sz="2600" b="1" i="0" dirty="0" err="1">
                  <a:solidFill>
                    <a:srgbClr val="212529"/>
                  </a:solidFill>
                  <a:effectLst/>
                  <a:latin typeface="+mj-lt"/>
                </a:rPr>
                <a:t>ngắn</a:t>
              </a:r>
              <a:r>
                <a:rPr lang="en-US" sz="2600" b="1" i="0" dirty="0">
                  <a:solidFill>
                    <a:srgbClr val="212529"/>
                  </a:solidFill>
                  <a:effectLst/>
                  <a:latin typeface="+mj-lt"/>
                </a:rPr>
                <a:t> </a:t>
              </a:r>
              <a:r>
                <a:rPr lang="en-US" sz="2600" b="1" i="0" dirty="0" err="1">
                  <a:solidFill>
                    <a:srgbClr val="212529"/>
                  </a:solidFill>
                  <a:effectLst/>
                  <a:latin typeface="+mj-lt"/>
                </a:rPr>
                <a:t>khi</a:t>
              </a:r>
              <a:r>
                <a:rPr lang="en-US" sz="2600" b="1" i="0" dirty="0">
                  <a:solidFill>
                    <a:srgbClr val="212529"/>
                  </a:solidFill>
                  <a:effectLst/>
                  <a:latin typeface="+mj-lt"/>
                </a:rPr>
                <a:t> </a:t>
              </a:r>
              <a:r>
                <a:rPr lang="en-US" sz="2600" b="1" i="0" dirty="0" err="1">
                  <a:solidFill>
                    <a:srgbClr val="212529"/>
                  </a:solidFill>
                  <a:effectLst/>
                  <a:latin typeface="+mj-lt"/>
                </a:rPr>
                <a:t>ngồi</a:t>
              </a:r>
              <a:r>
                <a:rPr lang="en-US" sz="2600" b="1" i="0" dirty="0">
                  <a:solidFill>
                    <a:srgbClr val="212529"/>
                  </a:solidFill>
                  <a:effectLst/>
                  <a:latin typeface="+mj-lt"/>
                </a:rPr>
                <a:t> </a:t>
              </a:r>
              <a:r>
                <a:rPr lang="en-US" sz="2600" b="1" i="0" dirty="0" err="1">
                  <a:solidFill>
                    <a:srgbClr val="212529"/>
                  </a:solidFill>
                  <a:effectLst/>
                  <a:latin typeface="+mj-lt"/>
                </a:rPr>
                <a:t>sau</a:t>
              </a:r>
              <a:r>
                <a:rPr lang="en-US" sz="2600" b="1" i="0" dirty="0">
                  <a:solidFill>
                    <a:srgbClr val="212529"/>
                  </a:solidFill>
                  <a:effectLst/>
                  <a:latin typeface="+mj-lt"/>
                </a:rPr>
                <a:t> </a:t>
              </a:r>
              <a:r>
                <a:rPr lang="en-US" sz="2600" b="1" i="0" dirty="0" err="1">
                  <a:solidFill>
                    <a:srgbClr val="212529"/>
                  </a:solidFill>
                  <a:effectLst/>
                  <a:latin typeface="+mj-lt"/>
                </a:rPr>
                <a:t>xe</a:t>
              </a:r>
              <a:r>
                <a:rPr lang="en-US" sz="2600" b="1" i="0" dirty="0">
                  <a:solidFill>
                    <a:srgbClr val="212529"/>
                  </a:solidFill>
                  <a:effectLst/>
                  <a:latin typeface="+mj-lt"/>
                </a:rPr>
                <a:t> </a:t>
              </a:r>
              <a:r>
                <a:rPr lang="en-US" sz="2600" b="1" i="0" dirty="0" err="1">
                  <a:solidFill>
                    <a:srgbClr val="212529"/>
                  </a:solidFill>
                  <a:effectLst/>
                  <a:latin typeface="+mj-lt"/>
                </a:rPr>
                <a:t>máy</a:t>
              </a:r>
              <a:endParaRPr lang="en-US" sz="2600" b="1" dirty="0">
                <a:solidFill>
                  <a:prstClr val="black"/>
                </a:solidFill>
                <a:latin typeface="+mj-lt"/>
              </a:endParaRPr>
            </a:p>
          </p:txBody>
        </p:sp>
      </p:grpSp>
      <p:pic>
        <p:nvPicPr>
          <p:cNvPr id="15" name="Đú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6545" y="2290445"/>
            <a:ext cx="895985" cy="931545"/>
          </a:xfrm>
          <a:prstGeom prst="rect">
            <a:avLst/>
          </a:prstGeom>
        </p:spPr>
      </p:pic>
      <p:pic>
        <p:nvPicPr>
          <p:cNvPr id="11" name="Picture 10"/>
          <p:cNvPicPr>
            <a:picLocks noChangeAspect="1"/>
          </p:cNvPicPr>
          <p:nvPr/>
        </p:nvPicPr>
        <p:blipFill>
          <a:blip r:embed="rId7"/>
          <a:stretch>
            <a:fillRect/>
          </a:stretch>
        </p:blipFill>
        <p:spPr>
          <a:xfrm>
            <a:off x="506730" y="581660"/>
            <a:ext cx="5436235" cy="4349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50" presetClass="entr" presetSubtype="0" decel="100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3"/>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477</Words>
  <Application>Microsoft Office PowerPoint</Application>
  <PresentationFormat>Widescreen</PresentationFormat>
  <Paragraphs>39</Paragraphs>
  <Slides>25</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38</cp:revision>
  <dcterms:created xsi:type="dcterms:W3CDTF">2023-01-14T08:58:00Z</dcterms:created>
  <dcterms:modified xsi:type="dcterms:W3CDTF">2025-04-11T08:11:19Z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CA0F8FBDEE69492CAD5AF5ABF1428FA7</vt:lpwstr>
  </property>
  <property fmtid="{D5CDD505-2E9C-101B-9397-08002B2CF9AE}" pid="3" name="KSOProductBuildVer">
    <vt:lpwstr>1033-11.2.0.11537</vt:lpwstr>
  </property>
</Properties>
</file>