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5" r:id="rId2"/>
  </p:sldMasterIdLst>
  <p:notesMasterIdLst>
    <p:notesMasterId r:id="rId20"/>
  </p:notesMasterIdLst>
  <p:sldIdLst>
    <p:sldId id="2007577131" r:id="rId3"/>
    <p:sldId id="299" r:id="rId4"/>
    <p:sldId id="300" r:id="rId5"/>
    <p:sldId id="303" r:id="rId6"/>
    <p:sldId id="304" r:id="rId7"/>
    <p:sldId id="256" r:id="rId8"/>
    <p:sldId id="305" r:id="rId9"/>
    <p:sldId id="284" r:id="rId10"/>
    <p:sldId id="294" r:id="rId11"/>
    <p:sldId id="306" r:id="rId12"/>
    <p:sldId id="295" r:id="rId13"/>
    <p:sldId id="307" r:id="rId14"/>
    <p:sldId id="311" r:id="rId15"/>
    <p:sldId id="310" r:id="rId16"/>
    <p:sldId id="309" r:id="rId17"/>
    <p:sldId id="312" r:id="rId18"/>
    <p:sldId id="31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AC2"/>
    <a:srgbClr val="D34CD6"/>
    <a:srgbClr val="FCDFDC"/>
    <a:srgbClr val="FFFBCD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4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366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7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khi HS có lời giải khác phù hợp</a:t>
            </a:r>
          </a:p>
          <a:p>
            <a:r>
              <a:rPr lang="en-US" baseline="0"/>
              <a:t>Giúp HS chủ động lùi ô cân đối là đc, k nên máy móc về việc lùi mấy ô, nó sẽ làm HS máy móc trong cs và học tập (đây là theo quan điểm người soạn)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5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54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3271-A27B-4606-A717-2BB76481F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D8653-B5C4-4AD2-A811-CD6F59128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532F2-AFEE-47A1-B86E-BB86A870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E81D1-C684-4B00-B625-1F5F6407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6CCEF-0C0D-4925-A572-0BF906CE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27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0CFC7-F42A-4AB9-BCE2-5A94A266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DF89-36A6-4CCA-924A-DB741B390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69A78-C571-41CA-A027-A88E2A19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D4D8C-EA16-48BF-9B70-F450FCC2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00687-A39F-4598-9443-BDCEE3A1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62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AD544-BC90-4C03-93A4-9D7EBEE3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539C-EE72-47D4-8EBF-039AC3F4605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2C28A-EABE-440A-8290-B25B70FE0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D0AF3-EDED-4575-BF48-486E2F96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E8B48-31AF-464A-BB91-7F2EF842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29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9" y="0"/>
            <a:ext cx="12312020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43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51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777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429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207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427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315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0522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34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832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88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11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10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27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8.xml"/><Relationship Id="rId4" Type="http://schemas.openxmlformats.org/officeDocument/2006/relationships/audio" Target="../media/media5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7.png"/><Relationship Id="rId3" Type="http://schemas.microsoft.com/office/2007/relationships/media" Target="../media/media3.mp3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25.jpeg"/><Relationship Id="rId5" Type="http://schemas.openxmlformats.org/officeDocument/2006/relationships/slideLayout" Target="../slideLayouts/slideLayout5.xml"/><Relationship Id="rId10" Type="http://schemas.microsoft.com/office/2007/relationships/hdphoto" Target="../media/hdphoto2.wdp"/><Relationship Id="rId4" Type="http://schemas.openxmlformats.org/officeDocument/2006/relationships/audio" Target="../media/media3.mp3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6B0458E-EEF2-6968-0594-8B3B8BFD1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010" y="347664"/>
            <a:ext cx="80404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UỶ BAN NHÂN DÂN QUẬN HỒNG BÀNG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</a:t>
            </a:r>
            <a:r>
              <a:rPr kumimoji="0" lang="vi-VN" alt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</a:t>
            </a:r>
            <a:r>
              <a:rPr kumimoji="0" lang="en-US" alt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 TIỂU HỌC AN HỒNG</a:t>
            </a:r>
            <a:endParaRPr kumimoji="0" lang="en-US" altLang="en-US" sz="18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6489F0-59B1-7B0C-0F96-D2A5AE577670}"/>
              </a:ext>
            </a:extLst>
          </p:cNvPr>
          <p:cNvSpPr txBox="1">
            <a:spLocks/>
          </p:cNvSpPr>
          <p:nvPr/>
        </p:nvSpPr>
        <p:spPr>
          <a:xfrm>
            <a:off x="2243277" y="1765913"/>
            <a:ext cx="8300898" cy="960719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TOÁN LỚP 2</a:t>
            </a:r>
          </a:p>
          <a:p>
            <a:pPr marL="342900" marR="0" lvl="1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BÀI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43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: BẢNG CHIA 2 ( TIẾT 1)</a:t>
            </a:r>
          </a:p>
          <a:p>
            <a:pPr marL="342900" marR="0" lvl="1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54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Rounded Rectangle 24">
            <a:extLst>
              <a:ext uri="{FF2B5EF4-FFF2-40B4-BE49-F238E27FC236}">
                <a16:creationId xmlns:a16="http://schemas.microsoft.com/office/drawing/2014/main" id="{9311C208-6C22-D950-ED37-A0F1BF84C8CB}"/>
              </a:ext>
            </a:extLst>
          </p:cNvPr>
          <p:cNvSpPr/>
          <p:nvPr/>
        </p:nvSpPr>
        <p:spPr>
          <a:xfrm>
            <a:off x="2366010" y="3415389"/>
            <a:ext cx="7882890" cy="947602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Mai Thị Lan Hương</a:t>
            </a:r>
          </a:p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2A2</a:t>
            </a:r>
          </a:p>
          <a:p>
            <a:pPr marL="0" marR="0" lvl="0" indent="68580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F9C9F5CC-76D1-53F3-5AFB-49434ED65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1250"/>
            <a:ext cx="53530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5" descr="a05684f714522ad77246dba9447411ba">
            <a:extLst>
              <a:ext uri="{FF2B5EF4-FFF2-40B4-BE49-F238E27FC236}">
                <a16:creationId xmlns:a16="http://schemas.microsoft.com/office/drawing/2014/main" id="{1E567F20-5317-6E42-1EC5-CB593CA7B1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836" y="3898769"/>
            <a:ext cx="5396412" cy="29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25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99322"/>
            <a:ext cx="4757195" cy="21586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7" y="537761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00" y="1480615"/>
            <a:ext cx="782730" cy="7827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4780AC-62A9-11BA-2CFD-078027501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70" y="3306944"/>
            <a:ext cx="4236835" cy="4236835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91" y="2178602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4" y="1703675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2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680379" y="336323"/>
            <a:ext cx="772366" cy="862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562449" y="344398"/>
            <a:ext cx="1501310" cy="1547587"/>
            <a:chOff x="1870518" y="1440654"/>
            <a:chExt cx="819787" cy="6828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819787" cy="682868"/>
              <a:chOff x="1870518" y="1440654"/>
              <a:chExt cx="819787" cy="682868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41382" y="1491410"/>
                <a:ext cx="748923" cy="63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330933" y="1463420"/>
              <a:ext cx="240887" cy="285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2214958"/>
                  </p:ext>
                </p:extLst>
              </p:nvPr>
            </p:nvGraphicFramePr>
            <p:xfrm>
              <a:off x="843042" y="1717040"/>
              <a:ext cx="10007837" cy="3688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4576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229733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24356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318932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356614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35661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356614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1204606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b="1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1204606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1278868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2214958"/>
                  </p:ext>
                </p:extLst>
              </p:nvPr>
            </p:nvGraphicFramePr>
            <p:xfrm>
              <a:off x="843042" y="1717040"/>
              <a:ext cx="10007837" cy="3688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45769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229733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24356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318932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356614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356614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356614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1204606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52" t="-505" r="-367898" b="-542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1204606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1278868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840" y="1144462"/>
            <a:ext cx="10038080" cy="507345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650240" y="365760"/>
            <a:ext cx="752046" cy="91107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80757" y="498131"/>
            <a:ext cx="2475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/>
              <a:t>Tính nhẩm</a:t>
            </a:r>
            <a:r>
              <a:rPr lang="vi-V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8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408fa511eb060c867c1022364ca56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598699" y="1927308"/>
            <a:ext cx="2851931" cy="4432852"/>
          </a:xfrm>
          <a:prstGeom prst="rect">
            <a:avLst/>
          </a:prstGeom>
        </p:spPr>
      </p:pic>
      <p:pic>
        <p:nvPicPr>
          <p:cNvPr id="6" name="Picture 5" descr="bd97e8885d145d2a2aa8eaa3a64ace0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732" y="2485086"/>
            <a:ext cx="2915480" cy="387507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37429" y="264160"/>
            <a:ext cx="10566400" cy="13712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 ĐUA RÙA VÀ THỎ</a:t>
            </a:r>
          </a:p>
        </p:txBody>
      </p:sp>
      <p:pic>
        <p:nvPicPr>
          <p:cNvPr id="8" name="Picture 7" descr="2e74a5589f751cdaac3d07d5c8239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7689" y="2365661"/>
            <a:ext cx="3525080" cy="4516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74418" y="5436830"/>
            <a:ext cx="272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290366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động bài 3 trng 2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5" y="92075"/>
            <a:ext cx="11959590" cy="6675120"/>
          </a:xfrm>
          <a:prstGeom prst="rect">
            <a:avLst/>
          </a:prstGeom>
        </p:spPr>
      </p:pic>
      <p:pic>
        <p:nvPicPr>
          <p:cNvPr id="3" name="lồng tiếng bài 3 trang 2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28680" y="5603875"/>
            <a:ext cx="1163320" cy="11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1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31620" y="757596"/>
            <a:ext cx="9745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3" name="Oval 2"/>
          <p:cNvSpPr/>
          <p:nvPr/>
        </p:nvSpPr>
        <p:spPr>
          <a:xfrm>
            <a:off x="762000" y="663526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B5AEB3-E216-4309-879F-4F88033F9744}"/>
              </a:ext>
            </a:extLst>
          </p:cNvPr>
          <p:cNvCxnSpPr>
            <a:cxnSpLocks/>
          </p:cNvCxnSpPr>
          <p:nvPr/>
        </p:nvCxnSpPr>
        <p:spPr>
          <a:xfrm>
            <a:off x="1563703" y="1856874"/>
            <a:ext cx="48409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2D8E87-9A30-461B-A80F-7730223D4021}"/>
              </a:ext>
            </a:extLst>
          </p:cNvPr>
          <p:cNvCxnSpPr>
            <a:cxnSpLocks/>
          </p:cNvCxnSpPr>
          <p:nvPr/>
        </p:nvCxnSpPr>
        <p:spPr>
          <a:xfrm>
            <a:off x="6809874" y="1903368"/>
            <a:ext cx="426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F4B8F7B-AD76-4683-B6B6-3514A33FEB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0160" y="2712720"/>
            <a:ext cx="10673214" cy="388112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ACFC75-04C9-442C-AD6A-778EC484F94F}"/>
              </a:ext>
            </a:extLst>
          </p:cNvPr>
          <p:cNvCxnSpPr>
            <a:cxnSpLocks/>
          </p:cNvCxnSpPr>
          <p:nvPr/>
        </p:nvCxnSpPr>
        <p:spPr>
          <a:xfrm>
            <a:off x="1616802" y="2450676"/>
            <a:ext cx="426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57A348-E143-46E8-9B0B-14C95FB7B83B}"/>
              </a:ext>
            </a:extLst>
          </p:cNvPr>
          <p:cNvCxnSpPr>
            <a:cxnSpLocks/>
          </p:cNvCxnSpPr>
          <p:nvPr/>
        </p:nvCxnSpPr>
        <p:spPr>
          <a:xfrm>
            <a:off x="1616802" y="1362962"/>
            <a:ext cx="15835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3296" y="514350"/>
            <a:ext cx="10639901" cy="5810250"/>
            <a:chOff x="631064" y="0"/>
            <a:chExt cx="1063990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6" b="27585"/>
            <a:stretch/>
          </p:blipFill>
          <p:spPr bwMode="auto">
            <a:xfrm>
              <a:off x="631064" y="0"/>
              <a:ext cx="1063990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270135" y="69833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Thứ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Tư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12 </a:t>
            </a:r>
            <a:r>
              <a:rPr lang="en-US" sz="3800" b="1" dirty="0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2025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096819" y="2296989"/>
            <a:ext cx="10287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Bảng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chia 2 </a:t>
            </a:r>
            <a:r>
              <a:rPr lang="lt-LT" altLang="en-US" sz="3800" b="1" dirty="0">
                <a:solidFill>
                  <a:srgbClr val="7030A0"/>
                </a:solidFill>
                <a:latin typeface="HP001 4 hàng" pitchFamily="34" charset="0"/>
              </a:rPr>
              <a:t>(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T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lt-LT" altLang="en-US" sz="3800" b="1" dirty="0">
                <a:solidFill>
                  <a:srgbClr val="7030A0"/>
                </a:solidFill>
                <a:latin typeface="HP001 4 hàng" pitchFamily="34" charset="0"/>
              </a:rPr>
              <a:t>Ğt 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1</a:t>
            </a:r>
            <a:r>
              <a:rPr lang="lt-LT" altLang="en-US" sz="3800" b="1" dirty="0">
                <a:solidFill>
                  <a:srgbClr val="7030A0"/>
                </a:solidFill>
                <a:latin typeface="HP001 4 hàng" pitchFamily="34" charset="0"/>
              </a:rPr>
              <a:t>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54424" y="3041259"/>
            <a:ext cx="184582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3.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099226" y="3779202"/>
            <a:ext cx="2743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giải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5066585" y="1581065"/>
            <a:ext cx="10287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TǨn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1283" y="1"/>
            <a:ext cx="11503743" cy="6858000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079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079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079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079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1219079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1219079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079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1219079">
                    <a:defRPr/>
                  </a:pPr>
                  <a:endParaRPr lang="zh-CN" altLang="en-U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1219079">
                  <a:defRPr/>
                </a:pPr>
                <a:r>
                  <a:rPr lang="en-US" altLang="zh-CN" sz="3200" kern="0" dirty="0" err="1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Củng</a:t>
                </a: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lang="en-US" altLang="zh-CN" sz="3200" kern="0" dirty="0" err="1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cố</a:t>
                </a: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, </a:t>
                </a:r>
                <a:r>
                  <a:rPr lang="en-US" altLang="zh-CN" sz="3200" kern="0" dirty="0" err="1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dặn</a:t>
                </a:r>
                <a:r>
                  <a:rPr lang="en-US" altLang="zh-CN" sz="32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lang="en-US" altLang="zh-CN" sz="3200" kern="0" dirty="0" err="1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 panose="020B0604020202020204" pitchFamily="34" charset="0"/>
                    <a:ea typeface="Arial-Rounded" panose="020B0500000000000000" pitchFamily="34" charset="-93"/>
                    <a:cs typeface="Arial" panose="020B0604020202020204" pitchFamily="34" charset="0"/>
                    <a:sym typeface="+mn-lt"/>
                  </a:rPr>
                  <a:t>dò</a:t>
                </a:r>
                <a:endParaRPr lang="zh-CN" altLang="en-US" sz="32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 panose="020B0604020202020204" pitchFamily="34" charset="0"/>
                  <a:ea typeface="Arial-Rounded" panose="020B0500000000000000" pitchFamily="34" charset="-93"/>
                  <a:cs typeface="Arial" panose="020B0604020202020204" pitchFamily="34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1843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19AE2-B4C8-A8BA-EFA6-009882190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0153EA2-6440-8CA1-93D0-3BE273E4C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4620CD1-3A32-CC0A-9442-9111859EEE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25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1A7BC3-88AE-256E-7441-EB29234129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99322"/>
            <a:ext cx="4757195" cy="21586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5724B7-F83C-9B4F-0F65-E65AB045DA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7" y="537761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2E26ADC-169A-5F10-CAF9-84D692C486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12" y="1581267"/>
            <a:ext cx="782730" cy="7827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AB7861-BE2C-1A5F-970D-498B9C411E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283" y="2047586"/>
            <a:ext cx="10827434" cy="37310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A5120AC-3D15-1035-7BBA-4BEBBA4C9B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65" y="3328977"/>
            <a:ext cx="4236835" cy="42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6D14C69-0656-D0BA-0A3A-1F937CF27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B8BA3F-39AB-635B-8B3D-5125985B6064}"/>
              </a:ext>
            </a:extLst>
          </p:cNvPr>
          <p:cNvSpPr/>
          <p:nvPr/>
        </p:nvSpPr>
        <p:spPr>
          <a:xfrm>
            <a:off x="2171528" y="3429000"/>
            <a:ext cx="8443338" cy="11387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68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AI NHANH – AI ĐÚNG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746434" y="2194602"/>
            <a:ext cx="350437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18168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170D47C-F26A-CD77-0C51-DC53C65C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" y="-59885"/>
            <a:ext cx="1218915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9E47FA-0A9D-888B-D263-2E95687D067F}"/>
              </a:ext>
            </a:extLst>
          </p:cNvPr>
          <p:cNvSpPr/>
          <p:nvPr/>
        </p:nvSpPr>
        <p:spPr>
          <a:xfrm>
            <a:off x="116110" y="358588"/>
            <a:ext cx="10734141" cy="1813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63C011-78B5-F955-F92E-B9F418505963}"/>
              </a:ext>
            </a:extLst>
          </p:cNvPr>
          <p:cNvGrpSpPr/>
          <p:nvPr/>
        </p:nvGrpSpPr>
        <p:grpSpPr>
          <a:xfrm>
            <a:off x="216284" y="2842294"/>
            <a:ext cx="5082481" cy="1206594"/>
            <a:chOff x="682079" y="5351934"/>
            <a:chExt cx="7623721" cy="180989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7D62CA8-FDFD-9711-C0E9-A14709C806F9}"/>
                </a:ext>
              </a:extLst>
            </p:cNvPr>
            <p:cNvSpPr/>
            <p:nvPr/>
          </p:nvSpPr>
          <p:spPr>
            <a:xfrm>
              <a:off x="2133600" y="5485425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09630">
                <a:defRPr/>
              </a:pPr>
              <a:r>
                <a:rPr lang="vi-VN" sz="4000" b="1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C2BBA88-D8B3-907A-2B8F-94612FF8C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079" y="5351934"/>
              <a:ext cx="2037600" cy="1807029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11A482-94A0-222A-419E-997EB31BD1B7}"/>
              </a:ext>
            </a:extLst>
          </p:cNvPr>
          <p:cNvSpPr/>
          <p:nvPr/>
        </p:nvSpPr>
        <p:spPr>
          <a:xfrm>
            <a:off x="4674159" y="4880964"/>
            <a:ext cx="4114800" cy="111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09630">
              <a:defRPr/>
            </a:pPr>
            <a:r>
              <a:rPr lang="en-US" sz="4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44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7A9313-BDD1-BBBB-1710-5C92B5D45F97}"/>
              </a:ext>
            </a:extLst>
          </p:cNvPr>
          <p:cNvGrpSpPr/>
          <p:nvPr/>
        </p:nvGrpSpPr>
        <p:grpSpPr>
          <a:xfrm>
            <a:off x="3790855" y="2842294"/>
            <a:ext cx="7321360" cy="3237539"/>
            <a:chOff x="7525035" y="1962648"/>
            <a:chExt cx="10982039" cy="485631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2507910-627F-0184-8B17-925825732FDB}"/>
                </a:ext>
              </a:extLst>
            </p:cNvPr>
            <p:cNvSpPr/>
            <p:nvPr/>
          </p:nvSpPr>
          <p:spPr>
            <a:xfrm>
              <a:off x="12334874" y="1962648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09630">
                <a:defRPr/>
              </a:pPr>
              <a:r>
                <a:rPr lang="vi-VN" sz="4400" b="1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vi-VN" sz="3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ED15B54-1172-2CBE-9DDA-E6ECFCFB5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25035" y="4848040"/>
              <a:ext cx="1803025" cy="197091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761719F-6290-4FE2-1CA9-1B4B20F928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2613" y="2992158"/>
            <a:ext cx="975461" cy="9754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BBCEA3-FBFE-7002-5FEB-37907DE9E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87653"/>
            <a:ext cx="1277820" cy="12429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D8729B-1943-BEFC-A948-9883B735D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2843" y="2764288"/>
            <a:ext cx="1202017" cy="1273610"/>
          </a:xfrm>
          <a:prstGeom prst="rect">
            <a:avLst/>
          </a:prstGeom>
        </p:spPr>
      </p:pic>
      <p:pic>
        <p:nvPicPr>
          <p:cNvPr id="24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469D10AF-36C3-B0A5-CA31-AAEC8DB98E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 l="16176" t="8189" r="19535"/>
          <a:stretch/>
        </p:blipFill>
        <p:spPr>
          <a:xfrm>
            <a:off x="10621792" y="-56664"/>
            <a:ext cx="1763424" cy="1605600"/>
          </a:xfrm>
          <a:prstGeom prst="ellipse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15965A-7C51-AD58-E6FC-974A889BCC1D}"/>
              </a:ext>
            </a:extLst>
          </p:cNvPr>
          <p:cNvSpPr txBox="1"/>
          <p:nvPr/>
        </p:nvSpPr>
        <p:spPr>
          <a:xfrm>
            <a:off x="-353337" y="603884"/>
            <a:ext cx="106924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    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5 =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33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9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170D47C-F26A-CD77-0C51-DC53C65C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" y="-59885"/>
            <a:ext cx="1218915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9E47FA-0A9D-888B-D263-2E95687D067F}"/>
              </a:ext>
            </a:extLst>
          </p:cNvPr>
          <p:cNvSpPr/>
          <p:nvPr/>
        </p:nvSpPr>
        <p:spPr>
          <a:xfrm>
            <a:off x="116110" y="358588"/>
            <a:ext cx="10734141" cy="1813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63C011-78B5-F955-F92E-B9F418505963}"/>
              </a:ext>
            </a:extLst>
          </p:cNvPr>
          <p:cNvGrpSpPr/>
          <p:nvPr/>
        </p:nvGrpSpPr>
        <p:grpSpPr>
          <a:xfrm>
            <a:off x="116110" y="2850416"/>
            <a:ext cx="5082481" cy="1206594"/>
            <a:chOff x="682079" y="5351934"/>
            <a:chExt cx="7623721" cy="180989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7D62CA8-FDFD-9711-C0E9-A14709C806F9}"/>
                </a:ext>
              </a:extLst>
            </p:cNvPr>
            <p:cNvSpPr/>
            <p:nvPr/>
          </p:nvSpPr>
          <p:spPr>
            <a:xfrm>
              <a:off x="2133600" y="5485425"/>
              <a:ext cx="6172200" cy="16764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09630">
                <a:defRPr/>
              </a:pPr>
              <a:r>
                <a:rPr lang="en-US" sz="4000" b="1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: 2 = 7</a:t>
              </a:r>
              <a:endParaRPr lang="vi-VN" sz="4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C2BBA88-D8B3-907A-2B8F-94612FF8C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2079" y="5351934"/>
              <a:ext cx="2037600" cy="1807029"/>
            </a:xfrm>
            <a:prstGeom prst="rect">
              <a:avLst/>
            </a:prstGeom>
          </p:spPr>
        </p:pic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11A482-94A0-222A-419E-997EB31BD1B7}"/>
              </a:ext>
            </a:extLst>
          </p:cNvPr>
          <p:cNvSpPr/>
          <p:nvPr/>
        </p:nvSpPr>
        <p:spPr>
          <a:xfrm>
            <a:off x="4674159" y="4880964"/>
            <a:ext cx="4114800" cy="111760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09630">
              <a:defRPr/>
            </a:pPr>
            <a:r>
              <a:rPr lang="vi-VN" sz="4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: 7 = 2</a:t>
            </a:r>
            <a:endParaRPr lang="vi-VN" sz="44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7A9313-BDD1-BBBB-1710-5C92B5D45F97}"/>
              </a:ext>
            </a:extLst>
          </p:cNvPr>
          <p:cNvGrpSpPr/>
          <p:nvPr/>
        </p:nvGrpSpPr>
        <p:grpSpPr>
          <a:xfrm>
            <a:off x="3679095" y="2912622"/>
            <a:ext cx="8248744" cy="3193996"/>
            <a:chOff x="7525035" y="2027963"/>
            <a:chExt cx="12373115" cy="479099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2507910-627F-0184-8B17-925825732FDB}"/>
                </a:ext>
              </a:extLst>
            </p:cNvPr>
            <p:cNvSpPr/>
            <p:nvPr/>
          </p:nvSpPr>
          <p:spPr>
            <a:xfrm>
              <a:off x="12243433" y="2027963"/>
              <a:ext cx="7654717" cy="167640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3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09630">
                <a:defRPr/>
              </a:pPr>
              <a:r>
                <a:rPr lang="vi-VN" sz="4400" b="1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4400" b="1" dirty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: 2 = 7; 14 : 7 = 2</a:t>
              </a:r>
              <a:endParaRPr lang="vi-VN" sz="36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ED15B54-1172-2CBE-9DDA-E6ECFCFB5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25035" y="4848040"/>
              <a:ext cx="1803025" cy="1970918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761719F-6290-4FE2-1CA9-1B4B20F928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49100" y="2172101"/>
            <a:ext cx="975461" cy="9754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BBCEA3-FBFE-7002-5FEB-37907DE9E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87653"/>
            <a:ext cx="1277820" cy="12429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D8729B-1943-BEFC-A948-9883B735D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9003" y="2835870"/>
            <a:ext cx="1202017" cy="1273610"/>
          </a:xfrm>
          <a:prstGeom prst="rect">
            <a:avLst/>
          </a:prstGeom>
        </p:spPr>
      </p:pic>
      <p:pic>
        <p:nvPicPr>
          <p:cNvPr id="24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469D10AF-36C3-B0A5-CA31-AAEC8DB98E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 l="16176" t="8189" r="19535"/>
          <a:stretch/>
        </p:blipFill>
        <p:spPr>
          <a:xfrm>
            <a:off x="10621792" y="-56664"/>
            <a:ext cx="1763424" cy="1605600"/>
          </a:xfrm>
          <a:prstGeom prst="ellipse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15965A-7C51-AD58-E6FC-974A889BCC1D}"/>
              </a:ext>
            </a:extLst>
          </p:cNvPr>
          <p:cNvSpPr txBox="1"/>
          <p:nvPr/>
        </p:nvSpPr>
        <p:spPr>
          <a:xfrm>
            <a:off x="-353337" y="603884"/>
            <a:ext cx="106924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   </a:t>
            </a:r>
            <a:r>
              <a:rPr lang="en-US" sz="4800" dirty="0" err="1">
                <a:solidFill>
                  <a:srgbClr val="FF0000"/>
                </a:solidFill>
              </a:rPr>
              <a:t>Từ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phép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tính</a:t>
            </a:r>
            <a:r>
              <a:rPr lang="en-US" sz="4800" dirty="0">
                <a:solidFill>
                  <a:srgbClr val="FF0000"/>
                </a:solidFill>
              </a:rPr>
              <a:t>: 2 x 7 = 14 </a:t>
            </a:r>
            <a:r>
              <a:rPr lang="en-US" sz="4800" dirty="0" err="1">
                <a:solidFill>
                  <a:srgbClr val="FF0000"/>
                </a:solidFill>
              </a:rPr>
              <a:t>em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viết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được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những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phép</a:t>
            </a:r>
            <a:r>
              <a:rPr lang="en-US" sz="4800" dirty="0">
                <a:solidFill>
                  <a:srgbClr val="FF0000"/>
                </a:solidFill>
              </a:rPr>
              <a:t> chia </a:t>
            </a:r>
            <a:r>
              <a:rPr lang="en-US" sz="4800" dirty="0" err="1">
                <a:solidFill>
                  <a:srgbClr val="FF0000"/>
                </a:solidFill>
              </a:rPr>
              <a:t>nào</a:t>
            </a:r>
            <a:r>
              <a:rPr lang="en-US" sz="4800" dirty="0">
                <a:solidFill>
                  <a:srgbClr val="FF0000"/>
                </a:solidFill>
              </a:rPr>
              <a:t> ?</a:t>
            </a:r>
            <a:endParaRPr lang="en-US" altLang="zh-CN" sz="6000" b="1" dirty="0">
              <a:solidFill>
                <a:srgbClr val="FF000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79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84696" y="280972"/>
            <a:ext cx="2296766" cy="980661"/>
            <a:chOff x="1417983" y="0"/>
            <a:chExt cx="2296766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8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17983" y="171692"/>
              <a:ext cx="2296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06827" y="1510922"/>
            <a:ext cx="6628225" cy="41549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43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2</a:t>
            </a:r>
            <a:endParaRPr lang="en-US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</a:t>
            </a:r>
            <a:r>
              <a:rPr lang="en-US" sz="8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1)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25"/>
            <a:ext cx="12192000" cy="580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99322"/>
            <a:ext cx="4757195" cy="21586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7" y="537761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00" y="1480615"/>
            <a:ext cx="782730" cy="78273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4780AC-62A9-11BA-2CFD-078027501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70" y="3306944"/>
            <a:ext cx="4236835" cy="42368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4A5460-FB16-4BA6-B3BE-B7A7DB6724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79" y="2158678"/>
            <a:ext cx="10992041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3058" y="4445783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058" y="4445783"/>
                <a:ext cx="2520550" cy="746892"/>
              </a:xfrm>
              <a:prstGeom prst="roundRect">
                <a:avLst/>
              </a:prstGeom>
              <a:blipFill>
                <a:blip r:embed="rId12"/>
                <a:stretch>
                  <a:fillRect t="-2326" b="-2015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  <p:pic>
        <p:nvPicPr>
          <p:cNvPr id="5" name="lập phép nhâ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64053" y="5537200"/>
            <a:ext cx="824261" cy="824261"/>
          </a:xfrm>
          <a:prstGeom prst="rect">
            <a:avLst/>
          </a:prstGeom>
        </p:spPr>
      </p:pic>
      <p:pic>
        <p:nvPicPr>
          <p:cNvPr id="6" name="lập phép chi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67594" y="5460442"/>
            <a:ext cx="808913" cy="90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106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</a:t>
            </a:r>
            <a:r>
              <a:rPr lang="en-US" sz="2400" dirty="0" err="1">
                <a:solidFill>
                  <a:srgbClr val="0070C0"/>
                </a:solidFill>
              </a:rPr>
              <a:t>thừa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số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thứ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hai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phép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nhân</a:t>
            </a:r>
            <a:r>
              <a:rPr lang="vi-VN" sz="2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1359355"/>
            <a:ext cx="649391" cy="1576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58739" y="4057459"/>
            <a:ext cx="649391" cy="16684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570</Words>
  <Application>Microsoft Office PowerPoint</Application>
  <PresentationFormat>Widescreen</PresentationFormat>
  <Paragraphs>117</Paragraphs>
  <Slides>17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Cambria Math</vt:lpstr>
      <vt:lpstr>HP001 4 hàng</vt:lpstr>
      <vt:lpstr>Times New Roman</vt:lpstr>
      <vt:lpstr>UTM Cookies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191</cp:revision>
  <dcterms:created xsi:type="dcterms:W3CDTF">2021-06-02T01:34:28Z</dcterms:created>
  <dcterms:modified xsi:type="dcterms:W3CDTF">2025-04-04T07:44:44Z</dcterms:modified>
</cp:coreProperties>
</file>