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notesMasterIdLst>
    <p:notesMasterId r:id="rId20"/>
  </p:notesMasterIdLst>
  <p:handoutMasterIdLst>
    <p:handoutMasterId r:id="rId21"/>
  </p:handoutMasterIdLst>
  <p:sldIdLst>
    <p:sldId id="2007577129" r:id="rId4"/>
    <p:sldId id="259" r:id="rId5"/>
    <p:sldId id="2007577114" r:id="rId6"/>
    <p:sldId id="2007577120" r:id="rId7"/>
    <p:sldId id="2007577119" r:id="rId8"/>
    <p:sldId id="2007577121" r:id="rId9"/>
    <p:sldId id="2007577118" r:id="rId10"/>
    <p:sldId id="2007577095" r:id="rId11"/>
    <p:sldId id="2007577098" r:id="rId12"/>
    <p:sldId id="2007577110" r:id="rId13"/>
    <p:sldId id="2007577125" r:id="rId14"/>
    <p:sldId id="2007577111" r:id="rId15"/>
    <p:sldId id="2007577105" r:id="rId16"/>
    <p:sldId id="2007577103" r:id="rId17"/>
    <p:sldId id="2007577122" r:id="rId18"/>
    <p:sldId id="20075771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19473-2BAB-4C9B-9EB1-C7CAF4A915C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61628-87FF-4DCF-ACAB-E73616B56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4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44D2B-6B9F-48FC-8109-7F0E4D2FD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99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3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2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34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43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86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19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37" indent="0">
              <a:buNone/>
              <a:defRPr sz="3733"/>
            </a:lvl2pPr>
            <a:lvl3pPr marL="1219072" indent="0">
              <a:buNone/>
              <a:defRPr sz="3200"/>
            </a:lvl3pPr>
            <a:lvl4pPr marL="1828609" indent="0">
              <a:buNone/>
              <a:defRPr sz="2667"/>
            </a:lvl4pPr>
            <a:lvl5pPr marL="2438144" indent="0">
              <a:buNone/>
              <a:defRPr sz="2667"/>
            </a:lvl5pPr>
            <a:lvl6pPr marL="3047680" indent="0">
              <a:buNone/>
              <a:defRPr sz="2667"/>
            </a:lvl6pPr>
            <a:lvl7pPr marL="3657217" indent="0">
              <a:buNone/>
              <a:defRPr sz="2667"/>
            </a:lvl7pPr>
            <a:lvl8pPr marL="4266753" indent="0">
              <a:buNone/>
              <a:defRPr sz="2667"/>
            </a:lvl8pPr>
            <a:lvl9pPr marL="487628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79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6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693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958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973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1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223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69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643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539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68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40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68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2025/4/3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9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1BE9-B57C-498F-AC7D-C05E3E78657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219072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3" indent="-457153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95" indent="-380960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1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76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48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85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22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57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2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0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44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8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1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53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8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09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38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7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36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41.gi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image" Target="../media/image36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41.gi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11" Type="http://schemas.openxmlformats.org/officeDocument/2006/relationships/image" Target="../media/image36.gif"/><Relationship Id="rId5" Type="http://schemas.openxmlformats.org/officeDocument/2006/relationships/audio" Target="../media/audio4.wav"/><Relationship Id="rId15" Type="http://schemas.openxmlformats.org/officeDocument/2006/relationships/image" Target="../media/image43.png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40.jpeg"/><Relationship Id="rId1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41.gi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11" Type="http://schemas.openxmlformats.org/officeDocument/2006/relationships/image" Target="../media/image36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4.gif"/><Relationship Id="rId12" Type="http://schemas.openxmlformats.org/officeDocument/2006/relationships/image" Target="../media/image37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38.gif"/><Relationship Id="rId11" Type="http://schemas.openxmlformats.org/officeDocument/2006/relationships/image" Target="../media/image36.gif"/><Relationship Id="rId5" Type="http://schemas.openxmlformats.org/officeDocument/2006/relationships/image" Target="../media/image35.png"/><Relationship Id="rId10" Type="http://schemas.openxmlformats.org/officeDocument/2006/relationships/image" Target="../media/image42.gif"/><Relationship Id="rId4" Type="http://schemas.openxmlformats.org/officeDocument/2006/relationships/audio" Target="../media/audio6.wav"/><Relationship Id="rId9" Type="http://schemas.openxmlformats.org/officeDocument/2006/relationships/image" Target="../media/image4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6B0458E-EEF2-6968-0594-8B3B8BFD1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010" y="347664"/>
            <a:ext cx="80404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UỶ BAN NHÂN DÂN </a:t>
            </a: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QUẬN HỒNG BÀNG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</a:t>
            </a:r>
            <a:r>
              <a:rPr kumimoji="0" lang="vi-VN" altLang="en-US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</a:t>
            </a:r>
            <a:r>
              <a:rPr kumimoji="0" lang="en-US" altLang="en-US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 TIỂU HỌC AN HỒNG</a:t>
            </a:r>
            <a:endParaRPr kumimoji="0" lang="en-US" altLang="en-US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6489F0-59B1-7B0C-0F96-D2A5AE577670}"/>
              </a:ext>
            </a:extLst>
          </p:cNvPr>
          <p:cNvSpPr txBox="1">
            <a:spLocks/>
          </p:cNvSpPr>
          <p:nvPr/>
        </p:nvSpPr>
        <p:spPr>
          <a:xfrm>
            <a:off x="2243277" y="1765913"/>
            <a:ext cx="8300898" cy="960719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defTabSz="342900" fontAlgn="base">
              <a:buClrTx/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TOÁN LỚP 2</a:t>
            </a:r>
          </a:p>
          <a:p>
            <a:pPr marL="342900" lvl="1" defTabSz="342900" fontAlgn="base">
              <a:buClrTx/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18: LUYỆN TẬP CHUNG</a:t>
            </a:r>
          </a:p>
          <a:p>
            <a:pPr marL="342900" lvl="1" defTabSz="342900" fontAlgn="base">
              <a:buClrTx/>
              <a:defRPr/>
            </a:pPr>
            <a:endParaRPr lang="en-US" altLang="zh-CN" sz="5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9311C208-6C22-D950-ED37-A0F1BF84C8CB}"/>
              </a:ext>
            </a:extLst>
          </p:cNvPr>
          <p:cNvSpPr/>
          <p:nvPr/>
        </p:nvSpPr>
        <p:spPr>
          <a:xfrm>
            <a:off x="2366010" y="3415389"/>
            <a:ext cx="7882890" cy="947602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30000"/>
              </a:lnSpc>
              <a:buClrTx/>
              <a:defRPr/>
            </a:pP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Mai Thị Lan Hương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30000"/>
              </a:lnSpc>
              <a:buClrTx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2A2</a:t>
            </a:r>
            <a:endParaRPr lang="en-US" sz="3200" b="1" kern="1200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685800" defTabSz="685800">
              <a:lnSpc>
                <a:spcPct val="130000"/>
              </a:lnSpc>
              <a:buClrTx/>
              <a:defRPr/>
            </a:pPr>
            <a:r>
              <a:rPr lang="en-US" sz="21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F9C9F5CC-76D1-53F3-5AFB-49434ED65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1250"/>
            <a:ext cx="53530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5" descr="a05684f714522ad77246dba9447411ba">
            <a:extLst>
              <a:ext uri="{FF2B5EF4-FFF2-40B4-BE49-F238E27FC236}">
                <a16:creationId xmlns:a16="http://schemas.microsoft.com/office/drawing/2014/main" id="{1E567F20-5317-6E42-1EC5-CB593CA7B1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836" y="3898769"/>
            <a:ext cx="5396412" cy="29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4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2ABB03-2BEE-4488-85C0-778864E289E5}"/>
              </a:ext>
            </a:extLst>
          </p:cNvPr>
          <p:cNvSpPr txBox="1"/>
          <p:nvPr/>
        </p:nvSpPr>
        <p:spPr>
          <a:xfrm>
            <a:off x="887970" y="2344327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a)40kg + 20kg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60kg</a:t>
            </a:r>
            <a:r>
              <a:rPr lang="en-US" sz="2800" dirty="0"/>
              <a:t>      8kg + 5kg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13kg</a:t>
            </a:r>
            <a:r>
              <a:rPr lang="en-US" sz="2800" dirty="0"/>
              <a:t>      25kg + 31kg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56kg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60kg – 40kg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20kg</a:t>
            </a:r>
            <a:r>
              <a:rPr lang="en-US" sz="2800" dirty="0"/>
              <a:t>     13kg – 8kg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5kg</a:t>
            </a:r>
            <a:r>
              <a:rPr lang="en-US" sz="2800" dirty="0"/>
              <a:t>      56kg – 31kg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25kg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457200" indent="-457200">
              <a:lnSpc>
                <a:spcPct val="150000"/>
              </a:lnSpc>
              <a:buAutoNum type="alphaLcParenR" startAt="2"/>
            </a:pPr>
            <a:r>
              <a:rPr lang="en-US" sz="2800" dirty="0"/>
              <a:t>30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+ 10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40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 7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+ 6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45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+ 23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68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40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– 10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 13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– 7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68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-23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45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A77D31-A3E5-49DC-93D3-6AC610B0C212}"/>
              </a:ext>
            </a:extLst>
          </p:cNvPr>
          <p:cNvGrpSpPr/>
          <p:nvPr/>
        </p:nvGrpSpPr>
        <p:grpSpPr>
          <a:xfrm>
            <a:off x="1300920" y="1627132"/>
            <a:ext cx="1805131" cy="617957"/>
            <a:chOff x="1183342" y="1464303"/>
            <a:chExt cx="1805131" cy="6179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A81F3E-0078-413C-AA03-DACB126F8D76}"/>
                </a:ext>
              </a:extLst>
            </p:cNvPr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8314B47-2A7A-4B61-81CE-CB4F16A10614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B186FE5-09C8-4FFC-8C53-FC7714E3C951}"/>
              </a:ext>
            </a:extLst>
          </p:cNvPr>
          <p:cNvSpPr/>
          <p:nvPr/>
        </p:nvSpPr>
        <p:spPr>
          <a:xfrm>
            <a:off x="3557334" y="24374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E2AC5F-B111-47EB-82C6-BDDB6BAC705D}"/>
              </a:ext>
            </a:extLst>
          </p:cNvPr>
          <p:cNvSpPr/>
          <p:nvPr/>
        </p:nvSpPr>
        <p:spPr>
          <a:xfrm>
            <a:off x="3699638" y="30922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1DA89B-3898-46D3-862C-83855A8E7F5F}"/>
              </a:ext>
            </a:extLst>
          </p:cNvPr>
          <p:cNvSpPr/>
          <p:nvPr/>
        </p:nvSpPr>
        <p:spPr>
          <a:xfrm>
            <a:off x="6868658" y="24374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38D869-0625-4DAD-8B97-00EB959B21ED}"/>
              </a:ext>
            </a:extLst>
          </p:cNvPr>
          <p:cNvSpPr/>
          <p:nvPr/>
        </p:nvSpPr>
        <p:spPr>
          <a:xfrm>
            <a:off x="7010962" y="30922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586FA3-6047-4A73-B062-D5A75818F133}"/>
              </a:ext>
            </a:extLst>
          </p:cNvPr>
          <p:cNvSpPr/>
          <p:nvPr/>
        </p:nvSpPr>
        <p:spPr>
          <a:xfrm>
            <a:off x="10606894" y="24374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EB4C33-4D1E-448C-8E24-11724056946E}"/>
              </a:ext>
            </a:extLst>
          </p:cNvPr>
          <p:cNvSpPr/>
          <p:nvPr/>
        </p:nvSpPr>
        <p:spPr>
          <a:xfrm>
            <a:off x="10606894" y="3092208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B3176A-1DAE-42F1-B6C9-3C770AA35C50}"/>
              </a:ext>
            </a:extLst>
          </p:cNvPr>
          <p:cNvSpPr/>
          <p:nvPr/>
        </p:nvSpPr>
        <p:spPr>
          <a:xfrm>
            <a:off x="3106051" y="44017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A61FC-A28E-4FFD-AA36-1ABC1A3EE666}"/>
              </a:ext>
            </a:extLst>
          </p:cNvPr>
          <p:cNvSpPr/>
          <p:nvPr/>
        </p:nvSpPr>
        <p:spPr>
          <a:xfrm>
            <a:off x="3248355" y="50565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CAF1D9-5BBE-40C4-8A6F-7AFD5F9CB852}"/>
              </a:ext>
            </a:extLst>
          </p:cNvPr>
          <p:cNvSpPr/>
          <p:nvPr/>
        </p:nvSpPr>
        <p:spPr>
          <a:xfrm>
            <a:off x="6643016" y="44017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A09858-E8A9-407D-A32B-E33BDA2E65E9}"/>
              </a:ext>
            </a:extLst>
          </p:cNvPr>
          <p:cNvSpPr/>
          <p:nvPr/>
        </p:nvSpPr>
        <p:spPr>
          <a:xfrm>
            <a:off x="6785320" y="50565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FB43C6-D958-4CFA-BA74-B2920B7D1015}"/>
              </a:ext>
            </a:extLst>
          </p:cNvPr>
          <p:cNvSpPr/>
          <p:nvPr/>
        </p:nvSpPr>
        <p:spPr>
          <a:xfrm>
            <a:off x="10179981" y="44017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AE9242-5401-4DD6-9BAA-82F8E8B02437}"/>
              </a:ext>
            </a:extLst>
          </p:cNvPr>
          <p:cNvSpPr/>
          <p:nvPr/>
        </p:nvSpPr>
        <p:spPr>
          <a:xfrm>
            <a:off x="10021839" y="509415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C:\Users\TUAN\Downloads\Luyện tập 1.png">
            <a:extLst>
              <a:ext uri="{FF2B5EF4-FFF2-40B4-BE49-F238E27FC236}">
                <a16:creationId xmlns:a16="http://schemas.microsoft.com/office/drawing/2014/main" id="{3D78EA5D-0E6D-4CC8-B612-9796694F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04" y="578861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277" y="6568609"/>
            <a:ext cx="3524250" cy="2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77" y="6568609"/>
            <a:ext cx="3524250" cy="289391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DC9CA532-2FE8-40D1-947F-A69E1D8F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562" y="450297"/>
            <a:ext cx="2237784" cy="863493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34D393B-6684-445D-91C9-6F1F80B56CC7}"/>
              </a:ext>
            </a:extLst>
          </p:cNvPr>
          <p:cNvGrpSpPr/>
          <p:nvPr/>
        </p:nvGrpSpPr>
        <p:grpSpPr>
          <a:xfrm>
            <a:off x="613510" y="1308816"/>
            <a:ext cx="1907887" cy="617957"/>
            <a:chOff x="1144472" y="1425114"/>
            <a:chExt cx="1907887" cy="6179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C24791-0843-4C75-B42D-A402FDBF5514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7" name="Rounded Rectangle 2">
                <a:extLst>
                  <a:ext uri="{FF2B5EF4-FFF2-40B4-BE49-F238E27FC236}">
                    <a16:creationId xmlns:a16="http://schemas.microsoft.com/office/drawing/2014/main" id="{25C37083-7C43-426E-BD8A-9855B95752A3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B1EC7A-C6BA-416B-B735-4E0D2C5259EE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79D783-2B18-4153-9401-358A287021EF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E269DE5-351E-4F4C-BEBF-9CEBBA5BDB64}"/>
              </a:ext>
            </a:extLst>
          </p:cNvPr>
          <p:cNvGrpSpPr/>
          <p:nvPr/>
        </p:nvGrpSpPr>
        <p:grpSpPr>
          <a:xfrm>
            <a:off x="939270" y="1926773"/>
            <a:ext cx="9863713" cy="4500921"/>
            <a:chOff x="4306528" y="884903"/>
            <a:chExt cx="6538977" cy="4683318"/>
          </a:xfrm>
        </p:grpSpPr>
        <p:pic>
          <p:nvPicPr>
            <p:cNvPr id="10" name="Picture 2" descr="20210409041757_wm_shs-toan-2-tap-1">
              <a:extLst>
                <a:ext uri="{FF2B5EF4-FFF2-40B4-BE49-F238E27FC236}">
                  <a16:creationId xmlns:a16="http://schemas.microsoft.com/office/drawing/2014/main" id="{3A9472E3-2830-4D11-B290-E204F05DDB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E90A2C05-7CE8-49FA-B712-067B2A328385}"/>
                </a:ext>
              </a:extLst>
            </p:cNvPr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DF66F5C7-97AE-49FB-97C1-76E746D1C916}"/>
                </a:ext>
              </a:extLst>
            </p:cNvPr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9D12D31A-4B5A-4994-A8F8-054F7634956E}"/>
                </a:ext>
              </a:extLst>
            </p:cNvPr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5C0B9F-562A-46E9-A27A-844732715858}"/>
                </a:ext>
              </a:extLst>
            </p:cNvPr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9860FA77-9B1F-4F75-90BC-CDE1D23A5945}"/>
                </a:ext>
              </a:extLst>
            </p:cNvPr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B4E26790-A619-4963-BE04-A9D4744038D0}"/>
                </a:ext>
              </a:extLst>
            </p:cNvPr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30541AFD-8677-4A10-A07D-0D430661C5DC}"/>
                </a:ext>
              </a:extLst>
            </p:cNvPr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79C08DC-CBFE-4E7E-9993-2D6D98CFA52A}"/>
              </a:ext>
            </a:extLst>
          </p:cNvPr>
          <p:cNvSpPr txBox="1"/>
          <p:nvPr/>
        </p:nvSpPr>
        <p:spPr>
          <a:xfrm>
            <a:off x="2686346" y="706877"/>
            <a:ext cx="875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Thỏ</a:t>
            </a:r>
            <a:r>
              <a:rPr lang="en-US" sz="2400" dirty="0"/>
              <a:t>, </a:t>
            </a:r>
            <a:r>
              <a:rPr lang="en-US" sz="2400" dirty="0" err="1"/>
              <a:t>gà</a:t>
            </a:r>
            <a:r>
              <a:rPr lang="en-US" sz="2400" dirty="0"/>
              <a:t>, </a:t>
            </a:r>
            <a:r>
              <a:rPr lang="en-US" sz="2400" dirty="0" err="1"/>
              <a:t>chó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thăng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.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thăng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410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4D393B-6684-445D-91C9-6F1F80B56CC7}"/>
              </a:ext>
            </a:extLst>
          </p:cNvPr>
          <p:cNvGrpSpPr/>
          <p:nvPr/>
        </p:nvGrpSpPr>
        <p:grpSpPr>
          <a:xfrm>
            <a:off x="647426" y="525611"/>
            <a:ext cx="1907887" cy="617957"/>
            <a:chOff x="1144472" y="1425114"/>
            <a:chExt cx="1907887" cy="61795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C24791-0843-4C75-B42D-A402FDBF5514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2">
                <a:extLst>
                  <a:ext uri="{FF2B5EF4-FFF2-40B4-BE49-F238E27FC236}">
                    <a16:creationId xmlns:a16="http://schemas.microsoft.com/office/drawing/2014/main" id="{25C37083-7C43-426E-BD8A-9855B95752A3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B1EC7A-C6BA-416B-B735-4E0D2C5259EE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B79D783-2B18-4153-9401-358A287021EF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158" y="6439522"/>
            <a:ext cx="3524250" cy="39052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2890238-6149-45B9-B862-7324E1330CC3}"/>
              </a:ext>
            </a:extLst>
          </p:cNvPr>
          <p:cNvGrpSpPr/>
          <p:nvPr/>
        </p:nvGrpSpPr>
        <p:grpSpPr>
          <a:xfrm>
            <a:off x="3060824" y="-26670"/>
            <a:ext cx="4830482" cy="3939540"/>
            <a:chOff x="626906" y="984065"/>
            <a:chExt cx="4830482" cy="393954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6E9D7A9-BAEF-4305-8B43-0BDC39E298BF}"/>
                </a:ext>
              </a:extLst>
            </p:cNvPr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/>
                <a:t>Con </a:t>
              </a:r>
              <a:r>
                <a:rPr lang="en-US" sz="2400" dirty="0" err="1"/>
                <a:t>thỏ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      con </a:t>
              </a:r>
              <a:r>
                <a:rPr lang="en-US" sz="2400" dirty="0" err="1"/>
                <a:t>gà</a:t>
              </a:r>
              <a:r>
                <a:rPr lang="en-US" sz="2400" dirty="0"/>
                <a:t>.</a:t>
              </a:r>
            </a:p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/>
                <a:t>Con </a:t>
              </a:r>
              <a:r>
                <a:rPr lang="en-US" sz="2400" dirty="0" err="1"/>
                <a:t>chó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      con </a:t>
              </a:r>
              <a:r>
                <a:rPr lang="en-US" sz="2400" dirty="0" err="1"/>
                <a:t>gà</a:t>
              </a:r>
              <a:r>
                <a:rPr lang="en-US" sz="2400" dirty="0"/>
                <a:t>.</a:t>
              </a:r>
            </a:p>
          </p:txBody>
        </p:sp>
        <p:sp>
          <p:nvSpPr>
            <p:cNvPr id="38" name="Rounded Rectangle 19">
              <a:extLst>
                <a:ext uri="{FF2B5EF4-FFF2-40B4-BE49-F238E27FC236}">
                  <a16:creationId xmlns:a16="http://schemas.microsoft.com/office/drawing/2014/main" id="{D78AA838-EB5B-4964-ABF6-3F131B79623A}"/>
                </a:ext>
              </a:extLst>
            </p:cNvPr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23">
              <a:extLst>
                <a:ext uri="{FF2B5EF4-FFF2-40B4-BE49-F238E27FC236}">
                  <a16:creationId xmlns:a16="http://schemas.microsoft.com/office/drawing/2014/main" id="{F8B9DE1E-8241-4C78-B120-6F5072C099E5}"/>
                </a:ext>
              </a:extLst>
            </p:cNvPr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7275D9F-6145-432C-825C-5A9FAE0B6794}"/>
              </a:ext>
            </a:extLst>
          </p:cNvPr>
          <p:cNvSpPr txBox="1"/>
          <p:nvPr/>
        </p:nvSpPr>
        <p:spPr>
          <a:xfrm>
            <a:off x="6224973" y="1061490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5D41"/>
                </a:solidFill>
              </a:rPr>
              <a:t>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269DE5-351E-4F4C-BEBF-9CEBBA5BDB64}"/>
              </a:ext>
            </a:extLst>
          </p:cNvPr>
          <p:cNvGrpSpPr/>
          <p:nvPr/>
        </p:nvGrpSpPr>
        <p:grpSpPr>
          <a:xfrm>
            <a:off x="1545095" y="994129"/>
            <a:ext cx="9863713" cy="5404666"/>
            <a:chOff x="4306528" y="884903"/>
            <a:chExt cx="6538977" cy="4683318"/>
          </a:xfrm>
        </p:grpSpPr>
        <p:pic>
          <p:nvPicPr>
            <p:cNvPr id="28" name="Picture 2" descr="20210409041757_wm_shs-toan-2-tap-1">
              <a:extLst>
                <a:ext uri="{FF2B5EF4-FFF2-40B4-BE49-F238E27FC236}">
                  <a16:creationId xmlns:a16="http://schemas.microsoft.com/office/drawing/2014/main" id="{3A9472E3-2830-4D11-B290-E204F05DDB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E90A2C05-7CE8-49FA-B712-067B2A328385}"/>
                </a:ext>
              </a:extLst>
            </p:cNvPr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DF66F5C7-97AE-49FB-97C1-76E746D1C916}"/>
                </a:ext>
              </a:extLst>
            </p:cNvPr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9D12D31A-4B5A-4994-A8F8-054F7634956E}"/>
                </a:ext>
              </a:extLst>
            </p:cNvPr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45C0B9F-562A-46E9-A27A-844732715858}"/>
                </a:ext>
              </a:extLst>
            </p:cNvPr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2">
              <a:extLst>
                <a:ext uri="{FF2B5EF4-FFF2-40B4-BE49-F238E27FC236}">
                  <a16:creationId xmlns:a16="http://schemas.microsoft.com/office/drawing/2014/main" id="{9860FA77-9B1F-4F75-90BC-CDE1D23A5945}"/>
                </a:ext>
              </a:extLst>
            </p:cNvPr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B4E26790-A619-4963-BE04-A9D4744038D0}"/>
                </a:ext>
              </a:extLst>
            </p:cNvPr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30541AFD-8677-4A10-A07D-0D430661C5DC}"/>
                </a:ext>
              </a:extLst>
            </p:cNvPr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936758" y="826743"/>
            <a:ext cx="1573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/>
              <a:t>=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E269DE5-351E-4F4C-BEBF-9CEBBA5BDB64}"/>
              </a:ext>
            </a:extLst>
          </p:cNvPr>
          <p:cNvGrpSpPr/>
          <p:nvPr/>
        </p:nvGrpSpPr>
        <p:grpSpPr>
          <a:xfrm>
            <a:off x="1211305" y="1128127"/>
            <a:ext cx="9863713" cy="5298445"/>
            <a:chOff x="4306528" y="884903"/>
            <a:chExt cx="6538977" cy="4683318"/>
          </a:xfrm>
        </p:grpSpPr>
        <p:pic>
          <p:nvPicPr>
            <p:cNvPr id="44" name="Picture 2" descr="20210409041757_wm_shs-toan-2-tap-1">
              <a:extLst>
                <a:ext uri="{FF2B5EF4-FFF2-40B4-BE49-F238E27FC236}">
                  <a16:creationId xmlns:a16="http://schemas.microsoft.com/office/drawing/2014/main" id="{3A9472E3-2830-4D11-B290-E204F05DDB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E90A2C05-7CE8-49FA-B712-067B2A328385}"/>
                </a:ext>
              </a:extLst>
            </p:cNvPr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id="{DF66F5C7-97AE-49FB-97C1-76E746D1C916}"/>
                </a:ext>
              </a:extLst>
            </p:cNvPr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7">
              <a:extLst>
                <a:ext uri="{FF2B5EF4-FFF2-40B4-BE49-F238E27FC236}">
                  <a16:creationId xmlns:a16="http://schemas.microsoft.com/office/drawing/2014/main" id="{9D12D31A-4B5A-4994-A8F8-054F7634956E}"/>
                </a:ext>
              </a:extLst>
            </p:cNvPr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45C0B9F-562A-46E9-A27A-844732715858}"/>
                </a:ext>
              </a:extLst>
            </p:cNvPr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12">
              <a:extLst>
                <a:ext uri="{FF2B5EF4-FFF2-40B4-BE49-F238E27FC236}">
                  <a16:creationId xmlns:a16="http://schemas.microsoft.com/office/drawing/2014/main" id="{9860FA77-9B1F-4F75-90BC-CDE1D23A5945}"/>
                </a:ext>
              </a:extLst>
            </p:cNvPr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12">
              <a:extLst>
                <a:ext uri="{FF2B5EF4-FFF2-40B4-BE49-F238E27FC236}">
                  <a16:creationId xmlns:a16="http://schemas.microsoft.com/office/drawing/2014/main" id="{B4E26790-A619-4963-BE04-A9D4744038D0}"/>
                </a:ext>
              </a:extLst>
            </p:cNvPr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12">
              <a:extLst>
                <a:ext uri="{FF2B5EF4-FFF2-40B4-BE49-F238E27FC236}">
                  <a16:creationId xmlns:a16="http://schemas.microsoft.com/office/drawing/2014/main" id="{30541AFD-8677-4A10-A07D-0D430661C5DC}"/>
                </a:ext>
              </a:extLst>
            </p:cNvPr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V="1">
            <a:off x="9493624" y="3751729"/>
            <a:ext cx="322729" cy="29583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9535758" y="2420246"/>
            <a:ext cx="2052568" cy="1492624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36" y="2604860"/>
            <a:ext cx="1434703" cy="1006741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6831749" y="2379485"/>
            <a:ext cx="2052568" cy="1492624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328" y="2572614"/>
            <a:ext cx="1434703" cy="1006741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 flipH="1" flipV="1">
            <a:off x="7555605" y="3889556"/>
            <a:ext cx="145877" cy="3815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854998" y="2572614"/>
            <a:ext cx="5529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/>
              <a:t>+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067B7F-180A-4F59-9CA9-488A0A309F44}"/>
              </a:ext>
            </a:extLst>
          </p:cNvPr>
          <p:cNvSpPr txBox="1"/>
          <p:nvPr/>
        </p:nvSpPr>
        <p:spPr>
          <a:xfrm>
            <a:off x="6253478" y="2972427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5D41"/>
                </a:solidFill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67641" y="3398094"/>
            <a:ext cx="1573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676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9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2" grpId="1"/>
      <p:bldP spid="54" grpId="0" animBg="1"/>
      <p:bldP spid="56" grpId="0" animBg="1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83BA8F-AEA5-4629-B496-EBCD4C27629B}"/>
              </a:ext>
            </a:extLst>
          </p:cNvPr>
          <p:cNvGrpSpPr/>
          <p:nvPr/>
        </p:nvGrpSpPr>
        <p:grpSpPr>
          <a:xfrm>
            <a:off x="825189" y="499825"/>
            <a:ext cx="9958959" cy="1951496"/>
            <a:chOff x="1183342" y="1400251"/>
            <a:chExt cx="9958959" cy="1951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D45B60-9A09-4855-956C-9A59CB8BDA6A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 </a:t>
              </a:r>
              <a:r>
                <a:rPr lang="en-US" sz="2800" dirty="0" err="1"/>
                <a:t>dầu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người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ô </a:t>
              </a:r>
              <a:r>
                <a:rPr lang="en-US" sz="2800" dirty="0" err="1"/>
                <a:t>tô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mua</a:t>
              </a:r>
              <a:r>
                <a:rPr lang="en-US" sz="2800" dirty="0"/>
                <a:t> 25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người</a:t>
              </a:r>
              <a:r>
                <a:rPr lang="en-US" sz="2800" dirty="0"/>
                <a:t> </a:t>
              </a:r>
              <a:r>
                <a:rPr lang="en-US" sz="2800" dirty="0" err="1"/>
                <a:t>mua</a:t>
              </a:r>
              <a:r>
                <a:rPr lang="en-US" sz="2800" dirty="0"/>
                <a:t> 3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người</a:t>
              </a:r>
              <a:r>
                <a:rPr lang="en-US" sz="2800" dirty="0"/>
                <a:t> </a:t>
              </a:r>
              <a:r>
                <a:rPr lang="en-US" sz="2800" dirty="0" err="1"/>
                <a:t>mua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AFA1BBA-82DC-4DCD-B0A5-32DDE8E691EF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/>
                <a:t>3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D7609D-48C5-4519-B00B-37F7235FA491}"/>
              </a:ext>
            </a:extLst>
          </p:cNvPr>
          <p:cNvCxnSpPr/>
          <p:nvPr/>
        </p:nvCxnSpPr>
        <p:spPr>
          <a:xfrm>
            <a:off x="8942285" y="1090393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07BD85-E3CF-4AA9-8C49-439ABF222FD6}"/>
              </a:ext>
            </a:extLst>
          </p:cNvPr>
          <p:cNvCxnSpPr/>
          <p:nvPr/>
        </p:nvCxnSpPr>
        <p:spPr>
          <a:xfrm>
            <a:off x="5062617" y="1769662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7F8C72-CD91-4F76-9EAC-CAC9006C00DF}"/>
              </a:ext>
            </a:extLst>
          </p:cNvPr>
          <p:cNvCxnSpPr/>
          <p:nvPr/>
        </p:nvCxnSpPr>
        <p:spPr>
          <a:xfrm>
            <a:off x="7035108" y="1769662"/>
            <a:ext cx="340940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AC6D47-E429-4461-BABF-FFE02D73C82C}"/>
              </a:ext>
            </a:extLst>
          </p:cNvPr>
          <p:cNvCxnSpPr/>
          <p:nvPr/>
        </p:nvCxnSpPr>
        <p:spPr>
          <a:xfrm>
            <a:off x="1535645" y="2399069"/>
            <a:ext cx="87521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20210409041757_wm_shs-toan-2-tap-1">
            <a:extLst>
              <a:ext uri="{FF2B5EF4-FFF2-40B4-BE49-F238E27FC236}">
                <a16:creationId xmlns:a16="http://schemas.microsoft.com/office/drawing/2014/main" id="{4A4E10E3-7F5A-4296-B0D0-C46CB83E6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13647" y="2129614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85B657-F7CB-4E4A-8DBE-43F5E0F03893}"/>
              </a:ext>
            </a:extLst>
          </p:cNvPr>
          <p:cNvSpPr txBox="1"/>
          <p:nvPr/>
        </p:nvSpPr>
        <p:spPr>
          <a:xfrm>
            <a:off x="825189" y="3039500"/>
            <a:ext cx="56008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25 + 3 = 28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28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932" y="6467475"/>
            <a:ext cx="3524250" cy="390525"/>
          </a:xfrm>
          <a:prstGeom prst="rect">
            <a:avLst/>
          </a:prstGeom>
        </p:spPr>
      </p:pic>
      <p:pic>
        <p:nvPicPr>
          <p:cNvPr id="12" name="Picture 2" descr="20210409041757_wm_shs-toan-2-tap-1">
            <a:extLst>
              <a:ext uri="{FF2B5EF4-FFF2-40B4-BE49-F238E27FC236}">
                <a16:creationId xmlns:a16="http://schemas.microsoft.com/office/drawing/2014/main" id="{4A4E10E3-7F5A-4296-B0D0-C46CB83E6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0" y="0"/>
            <a:ext cx="12192000" cy="6979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8546632" y="2890562"/>
            <a:ext cx="2843027" cy="26776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FE1C26-9040-4639-B25A-FBBE3ABAB5EC}"/>
              </a:ext>
            </a:extLst>
          </p:cNvPr>
          <p:cNvGrpSpPr/>
          <p:nvPr/>
        </p:nvGrpSpPr>
        <p:grpSpPr>
          <a:xfrm>
            <a:off x="857087" y="446662"/>
            <a:ext cx="9958959" cy="682009"/>
            <a:chOff x="1183342" y="1400251"/>
            <a:chExt cx="9958959" cy="682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030737-581A-4225-A1CC-9478F4DCA3BB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năm</a:t>
              </a:r>
              <a:r>
                <a:rPr lang="en-US" sz="2800" dirty="0"/>
                <a:t> </a:t>
              </a:r>
              <a:r>
                <a:rPr lang="en-US" sz="2800" dirty="0" err="1"/>
                <a:t>túi</a:t>
              </a:r>
              <a:r>
                <a:rPr lang="en-US" sz="2800" dirty="0"/>
                <a:t> </a:t>
              </a:r>
              <a:r>
                <a:rPr lang="en-US" sz="2800" dirty="0" err="1"/>
                <a:t>gạo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D9948C-EB83-47EB-AA4F-86023843B481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/>
                <a:t>4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0A094D4-2DF9-4E83-BE6A-2D9F52ED62C4}"/>
              </a:ext>
            </a:extLst>
          </p:cNvPr>
          <p:cNvSpPr txBox="1"/>
          <p:nvPr/>
        </p:nvSpPr>
        <p:spPr>
          <a:xfrm>
            <a:off x="639294" y="2983808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2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13kg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2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20210409041757_wm_shs-toan-2-tap-1">
            <a:extLst>
              <a:ext uri="{FF2B5EF4-FFF2-40B4-BE49-F238E27FC236}">
                <a16:creationId xmlns:a16="http://schemas.microsoft.com/office/drawing/2014/main" id="{C210930B-5B5B-4BB1-82AC-10D9A260E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41757_wm_shs-toan-2-tap-1">
            <a:extLst>
              <a:ext uri="{FF2B5EF4-FFF2-40B4-BE49-F238E27FC236}">
                <a16:creationId xmlns:a16="http://schemas.microsoft.com/office/drawing/2014/main" id="{9493074A-C950-476D-95BA-7B8F7F0E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20210409041757_wm_shs-toan-2-tap-1">
            <a:extLst>
              <a:ext uri="{FF2B5EF4-FFF2-40B4-BE49-F238E27FC236}">
                <a16:creationId xmlns:a16="http://schemas.microsoft.com/office/drawing/2014/main" id="{E73ACA17-3A6F-4F65-97F8-40B11596D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20210409041757_wm_shs-toan-2-tap-1">
            <a:extLst>
              <a:ext uri="{FF2B5EF4-FFF2-40B4-BE49-F238E27FC236}">
                <a16:creationId xmlns:a16="http://schemas.microsoft.com/office/drawing/2014/main" id="{7C3BC966-482E-4B5A-B8AC-B2AF122E6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0210409041757_wm_shs-toan-2-tap-1">
            <a:extLst>
              <a:ext uri="{FF2B5EF4-FFF2-40B4-BE49-F238E27FC236}">
                <a16:creationId xmlns:a16="http://schemas.microsoft.com/office/drawing/2014/main" id="{41141A0C-E7A3-4390-90E5-17B41DA65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6882A95-762C-4E88-9952-D1A5A1A70634}"/>
              </a:ext>
            </a:extLst>
          </p:cNvPr>
          <p:cNvSpPr/>
          <p:nvPr/>
        </p:nvSpPr>
        <p:spPr>
          <a:xfrm>
            <a:off x="8759715" y="1476106"/>
            <a:ext cx="609600" cy="609600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7kg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7471BA-57F9-48E7-95FF-3CDAA979DA16}"/>
              </a:ext>
            </a:extLst>
          </p:cNvPr>
          <p:cNvSpPr/>
          <p:nvPr/>
        </p:nvSpPr>
        <p:spPr>
          <a:xfrm>
            <a:off x="5909534" y="1575149"/>
            <a:ext cx="609600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6kg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AC4859C-74D0-4F53-80B7-F546C51A3D2A}"/>
              </a:ext>
            </a:extLst>
          </p:cNvPr>
          <p:cNvSpPr/>
          <p:nvPr/>
        </p:nvSpPr>
        <p:spPr>
          <a:xfrm>
            <a:off x="2160609" y="3722472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6kg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A9A467-806E-4CB4-9C56-C48ADFFE8FE8}"/>
              </a:ext>
            </a:extLst>
          </p:cNvPr>
          <p:cNvSpPr/>
          <p:nvPr/>
        </p:nvSpPr>
        <p:spPr>
          <a:xfrm>
            <a:off x="3892965" y="3722472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7kg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A9E298-B387-40C7-9D1A-4FF159880127}"/>
              </a:ext>
            </a:extLst>
          </p:cNvPr>
          <p:cNvSpPr txBox="1"/>
          <p:nvPr/>
        </p:nvSpPr>
        <p:spPr>
          <a:xfrm>
            <a:off x="3369533" y="3974634"/>
            <a:ext cx="441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               =     13kg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72081-EF96-43BB-93CA-434F7AC7D2CA}"/>
              </a:ext>
            </a:extLst>
          </p:cNvPr>
          <p:cNvSpPr txBox="1"/>
          <p:nvPr/>
        </p:nvSpPr>
        <p:spPr>
          <a:xfrm>
            <a:off x="639294" y="4644715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3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9kg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3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A93D83D-04F9-4D65-8866-CE7719AB106D}"/>
              </a:ext>
            </a:extLst>
          </p:cNvPr>
          <p:cNvSpPr/>
          <p:nvPr/>
        </p:nvSpPr>
        <p:spPr>
          <a:xfrm>
            <a:off x="2613660" y="4755005"/>
            <a:ext cx="342900" cy="533275"/>
          </a:xfrm>
          <a:prstGeom prst="ellipse">
            <a:avLst/>
          </a:prstGeom>
          <a:noFill/>
          <a:ln w="28575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C80986-D5D2-4144-B4A5-4A33539B6B3C}"/>
              </a:ext>
            </a:extLst>
          </p:cNvPr>
          <p:cNvSpPr/>
          <p:nvPr/>
        </p:nvSpPr>
        <p:spPr>
          <a:xfrm>
            <a:off x="3331862" y="1776040"/>
            <a:ext cx="60960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2kg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E182DA-AB6D-4939-B2F7-512907ADEEC3}"/>
              </a:ext>
            </a:extLst>
          </p:cNvPr>
          <p:cNvSpPr/>
          <p:nvPr/>
        </p:nvSpPr>
        <p:spPr>
          <a:xfrm>
            <a:off x="4566756" y="2171898"/>
            <a:ext cx="609600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4kg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93BA1B-A1A0-4E4E-A315-D3490F9349A2}"/>
              </a:ext>
            </a:extLst>
          </p:cNvPr>
          <p:cNvSpPr/>
          <p:nvPr/>
        </p:nvSpPr>
        <p:spPr>
          <a:xfrm>
            <a:off x="7212528" y="2227347"/>
            <a:ext cx="609600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3kg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F56FE43-45A6-4B2A-B026-B14AB76A3606}"/>
              </a:ext>
            </a:extLst>
          </p:cNvPr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2kg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C5DA6C-56D4-4694-9391-69350F3DEAD8}"/>
              </a:ext>
            </a:extLst>
          </p:cNvPr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4kg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84B3451-0FDA-4236-AE79-5D811F2B2D42}"/>
              </a:ext>
            </a:extLst>
          </p:cNvPr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3kg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B22C2E-022E-411D-948B-5E412E56FEA1}"/>
              </a:ext>
            </a:extLst>
          </p:cNvPr>
          <p:cNvSpPr txBox="1"/>
          <p:nvPr/>
        </p:nvSpPr>
        <p:spPr>
          <a:xfrm>
            <a:off x="2835281" y="5655044"/>
            <a:ext cx="49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              +               =   9kg</a:t>
            </a:r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20" grpId="0" animBg="1"/>
          <p:bldP spid="21" grpId="0"/>
          <p:bldP spid="22" grpId="0"/>
          <p:bldP spid="23" grpId="0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8" grpId="0" animBg="1"/>
          <p:bldP spid="29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20" grpId="0" animBg="1"/>
          <p:bldP spid="21" grpId="0"/>
          <p:bldP spid="22" grpId="0"/>
          <p:bldP spid="23" grpId="0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8" grpId="0" animBg="1"/>
          <p:bldP spid="29" grpId="0" animBg="1"/>
          <p:bldP spid="3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7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ảnh kết thúc slide thuyết trình đẹp,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52" y="-178416"/>
            <a:ext cx="12407152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hoabanland.files.wordpress.com/2013/02/1011200904265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2186487"/>
            <a:ext cx="5030041" cy="25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623" y="3602004"/>
            <a:ext cx="47148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1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05" y="0"/>
            <a:ext cx="12552217" cy="76453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E4E056-7031-4D60-8068-6C70255E7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483" y="1761172"/>
            <a:ext cx="7773074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1851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an3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-166688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677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695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2667000" y="3548063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</p:spTree>
    <p:extLst>
      <p:ext uri="{BB962C8B-B14F-4D97-AF65-F5344CB8AC3E}">
        <p14:creationId xmlns:p14="http://schemas.microsoft.com/office/powerpoint/2010/main" val="37020815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62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62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62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62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00401" y="1108075"/>
            <a:ext cx="6710363" cy="1140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</a:rPr>
              <a:t>8 + 7 = ?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075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312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467100" y="2588424"/>
            <a:ext cx="5448300" cy="862890"/>
          </a:xfrm>
          <a:prstGeom prst="roundRect">
            <a:avLst>
              <a:gd name="adj" fmla="val 16667"/>
            </a:avLst>
          </a:prstGeom>
          <a:solidFill>
            <a:srgbClr val="D8A0D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800" b="1" dirty="0">
                <a:latin typeface="Times New Roman" panose="02020603050405020304" pitchFamily="18" charset="0"/>
              </a:rPr>
              <a:t>15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solidFill>
            <a:srgbClr val="AB25AE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494915" y="3881523"/>
            <a:ext cx="5449888" cy="905581"/>
          </a:xfrm>
          <a:prstGeom prst="roundRect">
            <a:avLst>
              <a:gd name="adj" fmla="val 16667"/>
            </a:avLst>
          </a:prstGeom>
          <a:solidFill>
            <a:srgbClr val="D8A0D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</a:rPr>
              <a:t>10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71" y="418945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33" y="3985417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64556" y="405443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43742" y="4142806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505201" y="5210084"/>
            <a:ext cx="5452666" cy="812889"/>
          </a:xfrm>
          <a:prstGeom prst="roundRect">
            <a:avLst>
              <a:gd name="adj" fmla="val 16667"/>
            </a:avLst>
          </a:prstGeom>
          <a:solidFill>
            <a:srgbClr val="D8A0D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</a:rPr>
              <a:t>17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4467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1" y="5221287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51063" y="534661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43150" y="54467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38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Câu1</a:t>
            </a:r>
          </a:p>
        </p:txBody>
      </p:sp>
      <p:pic>
        <p:nvPicPr>
          <p:cNvPr id="3098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WordArt 30"/>
          <p:cNvSpPr>
            <a:spLocks noChangeArrowheads="1" noChangeShapeType="1" noTextEdit="1"/>
          </p:cNvSpPr>
          <p:nvPr/>
        </p:nvSpPr>
        <p:spPr bwMode="auto">
          <a:xfrm>
            <a:off x="3222626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3100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3119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20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9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97497" y="1071564"/>
            <a:ext cx="6700091" cy="101747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000" b="1" dirty="0" err="1"/>
              <a:t>Câu</a:t>
            </a:r>
            <a:r>
              <a:rPr lang="en-US" sz="3000" b="1" dirty="0"/>
              <a:t> </a:t>
            </a:r>
            <a:r>
              <a:rPr lang="en-US" sz="3000" b="1" dirty="0" err="1"/>
              <a:t>nào</a:t>
            </a:r>
            <a:r>
              <a:rPr lang="en-US" sz="3000" b="1" dirty="0"/>
              <a:t> </a:t>
            </a:r>
            <a:r>
              <a:rPr lang="en-US" sz="3000" b="1" dirty="0" err="1"/>
              <a:t>sau</a:t>
            </a:r>
            <a:r>
              <a:rPr lang="en-US" sz="3000" b="1" dirty="0"/>
              <a:t> </a:t>
            </a:r>
            <a:r>
              <a:rPr lang="en-US" sz="3000" b="1" dirty="0" err="1"/>
              <a:t>đây</a:t>
            </a:r>
            <a:r>
              <a:rPr lang="en-US" sz="3000" b="1" dirty="0"/>
              <a:t> </a:t>
            </a:r>
            <a:r>
              <a:rPr lang="en-US" sz="3000" b="1" dirty="0" err="1"/>
              <a:t>đúng</a:t>
            </a:r>
            <a:r>
              <a:rPr lang="en-US" sz="3000" b="1" dirty="0"/>
              <a:t> </a:t>
            </a:r>
            <a:r>
              <a:rPr lang="en-US" sz="3000" b="1" dirty="0" err="1"/>
              <a:t>với</a:t>
            </a:r>
            <a:r>
              <a:rPr lang="en-US" sz="3000" b="1" dirty="0"/>
              <a:t> </a:t>
            </a:r>
            <a:r>
              <a:rPr lang="en-US" sz="3000" b="1" dirty="0" err="1"/>
              <a:t>bức</a:t>
            </a:r>
            <a:r>
              <a:rPr lang="en-US" sz="3000" b="1" dirty="0"/>
              <a:t> </a:t>
            </a:r>
            <a:r>
              <a:rPr lang="en-US" sz="3000" b="1" dirty="0" err="1"/>
              <a:t>tranh</a:t>
            </a:r>
            <a:r>
              <a:rPr lang="en-US" sz="3000" b="1" dirty="0"/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85332" y="2613320"/>
            <a:ext cx="5376067" cy="849075"/>
          </a:xfrm>
          <a:prstGeom prst="roundRect">
            <a:avLst>
              <a:gd name="adj" fmla="val 16667"/>
            </a:avLst>
          </a:prstGeom>
          <a:solidFill>
            <a:srgbClr val="D8A0D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400" b="1" dirty="0" err="1"/>
              <a:t>Chú</a:t>
            </a:r>
            <a:r>
              <a:rPr lang="en-US" sz="3400" b="1" dirty="0"/>
              <a:t> </a:t>
            </a:r>
            <a:r>
              <a:rPr lang="en-US" sz="3400" b="1" dirty="0" err="1"/>
              <a:t>thỏ</a:t>
            </a:r>
            <a:r>
              <a:rPr lang="en-US" sz="3400" b="1" dirty="0"/>
              <a:t> </a:t>
            </a:r>
            <a:r>
              <a:rPr lang="en-US" sz="3400" b="1" dirty="0" err="1"/>
              <a:t>nặng</a:t>
            </a:r>
            <a:r>
              <a:rPr lang="en-US" sz="3400" b="1" dirty="0"/>
              <a:t> </a:t>
            </a:r>
            <a:r>
              <a:rPr lang="en-US" sz="3400" b="1" dirty="0" err="1"/>
              <a:t>hơn</a:t>
            </a:r>
            <a:r>
              <a:rPr lang="en-US" sz="3400" b="1" dirty="0"/>
              <a:t> 3 kg</a:t>
            </a:r>
            <a:endParaRPr lang="en-US" altLang="en-US" sz="3400" b="1" dirty="0">
              <a:latin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27162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85332" y="3926905"/>
            <a:ext cx="5376067" cy="858953"/>
          </a:xfrm>
          <a:prstGeom prst="roundRect">
            <a:avLst>
              <a:gd name="adj" fmla="val 16667"/>
            </a:avLst>
          </a:prstGeom>
          <a:solidFill>
            <a:srgbClr val="D8A0D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400" b="1" dirty="0" err="1"/>
              <a:t>Chú</a:t>
            </a:r>
            <a:r>
              <a:rPr lang="en-US" sz="3400" b="1" dirty="0"/>
              <a:t> </a:t>
            </a:r>
            <a:r>
              <a:rPr lang="en-US" sz="3400" b="1" dirty="0" err="1"/>
              <a:t>thỏ</a:t>
            </a:r>
            <a:r>
              <a:rPr lang="en-US" sz="3400" b="1" dirty="0"/>
              <a:t> </a:t>
            </a:r>
            <a:r>
              <a:rPr lang="en-US" sz="3400" b="1" dirty="0" err="1"/>
              <a:t>nặng</a:t>
            </a:r>
            <a:r>
              <a:rPr lang="en-US" sz="3400" b="1" dirty="0"/>
              <a:t> </a:t>
            </a:r>
            <a:r>
              <a:rPr lang="en-US" sz="3400" b="1" dirty="0" err="1"/>
              <a:t>bằng</a:t>
            </a:r>
            <a:r>
              <a:rPr lang="en-US" sz="3400" b="1" dirty="0"/>
              <a:t> 3 kg</a:t>
            </a:r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29" y="424180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98" y="4006850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03012" y="409689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268895" y="420542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45781" y="5313624"/>
            <a:ext cx="5342278" cy="802751"/>
          </a:xfrm>
          <a:prstGeom prst="roundRect">
            <a:avLst>
              <a:gd name="adj" fmla="val 16667"/>
            </a:avLst>
          </a:prstGeom>
          <a:solidFill>
            <a:srgbClr val="D8A0D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3400" b="1" dirty="0" err="1"/>
              <a:t>Chú</a:t>
            </a:r>
            <a:r>
              <a:rPr lang="en-US" sz="3400" b="1" dirty="0"/>
              <a:t> </a:t>
            </a:r>
            <a:r>
              <a:rPr lang="en-US" sz="3400" b="1" dirty="0" err="1"/>
              <a:t>thỏ</a:t>
            </a:r>
            <a:r>
              <a:rPr lang="en-US" sz="3400" b="1" dirty="0"/>
              <a:t> </a:t>
            </a:r>
            <a:r>
              <a:rPr lang="en-US" sz="3400" b="1" dirty="0" err="1"/>
              <a:t>nặng</a:t>
            </a:r>
            <a:r>
              <a:rPr lang="en-US" sz="3400" b="1" dirty="0"/>
              <a:t> 2 kg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5622132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83" y="5390357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491162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65364" y="5566966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2</a:t>
            </a:r>
          </a:p>
        </p:txBody>
      </p:sp>
      <p:pic>
        <p:nvPicPr>
          <p:cNvPr id="412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WordArt 30"/>
          <p:cNvSpPr>
            <a:spLocks noChangeArrowheads="1" noChangeShapeType="1" noTextEdit="1"/>
          </p:cNvSpPr>
          <p:nvPr/>
        </p:nvSpPr>
        <p:spPr bwMode="auto">
          <a:xfrm>
            <a:off x="3162301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pic>
        <p:nvPicPr>
          <p:cNvPr id="4124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272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315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282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9288464" y="4100919"/>
            <a:ext cx="1752600" cy="1752600"/>
            <a:chOff x="4320" y="2928"/>
            <a:chExt cx="1104" cy="1104"/>
          </a:xfrm>
        </p:grpSpPr>
        <p:sp>
          <p:nvSpPr>
            <p:cNvPr id="414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4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58699"/>
              </p:ext>
            </p:extLst>
          </p:nvPr>
        </p:nvGraphicFramePr>
        <p:xfrm>
          <a:off x="9415270" y="667359"/>
          <a:ext cx="2740413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4" imgW="2980952" imgH="2200582" progId="Paint.Picture">
                  <p:embed/>
                </p:oleObj>
              </mc:Choice>
              <mc:Fallback>
                <p:oleObj name="Bitmap Image" r:id="rId14" imgW="2980952" imgH="220058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5270" y="667359"/>
                        <a:ext cx="2740413" cy="2182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6704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4.81481E-6 L -3.95833E-6 -0.07223 " pathEditMode="relative" rAng="0" ptsTypes="AA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043238" y="1133873"/>
            <a:ext cx="6096000" cy="1066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</a:rPr>
              <a:t>12</a:t>
            </a:r>
            <a:r>
              <a:rPr lang="en-US" altLang="en-US" sz="5400" b="1" i="1" dirty="0">
                <a:latin typeface="Times New Roman" panose="02020603050405020304" pitchFamily="18" charset="0"/>
              </a:rPr>
              <a:t> l – 3 l = ?</a:t>
            </a: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85332" y="2613320"/>
            <a:ext cx="5376067" cy="849075"/>
          </a:xfrm>
          <a:prstGeom prst="roundRect">
            <a:avLst>
              <a:gd name="adj" fmla="val 16667"/>
            </a:avLst>
          </a:prstGeom>
          <a:solidFill>
            <a:srgbClr val="D8A0D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27162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85332" y="3926905"/>
            <a:ext cx="5376067" cy="858953"/>
          </a:xfrm>
          <a:prstGeom prst="roundRect">
            <a:avLst>
              <a:gd name="adj" fmla="val 16667"/>
            </a:avLst>
          </a:prstGeom>
          <a:solidFill>
            <a:srgbClr val="D8A0D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29" y="424180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98" y="4006850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03012" y="409689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268895" y="420542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19121" y="5413036"/>
            <a:ext cx="5342278" cy="802751"/>
          </a:xfrm>
          <a:prstGeom prst="roundRect">
            <a:avLst>
              <a:gd name="adj" fmla="val 16667"/>
            </a:avLst>
          </a:prstGeom>
          <a:solidFill>
            <a:srgbClr val="D8A0D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5622132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83" y="5390357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491162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65364" y="5566966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3</a:t>
            </a:r>
          </a:p>
        </p:txBody>
      </p:sp>
      <p:pic>
        <p:nvPicPr>
          <p:cNvPr id="412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WordArt 30"/>
          <p:cNvSpPr>
            <a:spLocks noChangeArrowheads="1" noChangeShapeType="1" noTextEdit="1"/>
          </p:cNvSpPr>
          <p:nvPr/>
        </p:nvSpPr>
        <p:spPr bwMode="auto">
          <a:xfrm>
            <a:off x="3162301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pic>
        <p:nvPicPr>
          <p:cNvPr id="4124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272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315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282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9072563" y="1048544"/>
            <a:ext cx="1752600" cy="1752600"/>
            <a:chOff x="4320" y="2928"/>
            <a:chExt cx="1104" cy="1104"/>
          </a:xfrm>
        </p:grpSpPr>
        <p:sp>
          <p:nvSpPr>
            <p:cNvPr id="414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4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63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4.81481E-6 L -3.95833E-6 -0.07223 " pathEditMode="relative" rAng="0" ptsTypes="AA">
                                      <p:cBhvr>
                                        <p:cTn id="1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54275" name="WordArt 3"/>
          <p:cNvSpPr>
            <a:spLocks noChangeArrowheads="1" noChangeShapeType="1" noTextEdit="1"/>
          </p:cNvSpPr>
          <p:nvPr/>
        </p:nvSpPr>
        <p:spPr bwMode="auto">
          <a:xfrm>
            <a:off x="3200400" y="8382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</a:rPr>
              <a:t>Binh ...Boong...</a:t>
            </a:r>
          </a:p>
        </p:txBody>
      </p:sp>
      <p:pic>
        <p:nvPicPr>
          <p:cNvPr id="54276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PUL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 descr="PUL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 descr="PUL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 descr="Pictur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4" descr="Pictur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5" descr="Pictur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6" descr="Pictur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4" y="1371601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Rung chuong vang - Buc Tuong [NCT 0445427527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WordArt 18"/>
          <p:cNvSpPr>
            <a:spLocks noChangeArrowheads="1" noChangeShapeType="1" noTextEdit="1"/>
          </p:cNvSpPr>
          <p:nvPr/>
        </p:nvSpPr>
        <p:spPr bwMode="auto">
          <a:xfrm>
            <a:off x="2965450" y="5334000"/>
            <a:ext cx="6477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chiến thắng!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810000" y="2982914"/>
            <a:ext cx="4572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 Cái bình </a:t>
            </a:r>
            <a:r>
              <a:rPr lang="en-US" altLang="en-US" sz="1800" b="1">
                <a:solidFill>
                  <a:srgbClr val="FFFF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 trong viện bảo tàng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có đính hạt ngọc ở </a:t>
            </a:r>
            <a:r>
              <a:rPr lang="en-US" altLang="en-US" sz="1800" b="1">
                <a:solidFill>
                  <a:srgbClr val="FFFF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 bình.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Căp từ </a:t>
            </a:r>
            <a:r>
              <a:rPr lang="en-US" altLang="en-US" sz="1600" b="1">
                <a:solidFill>
                  <a:srgbClr val="FFFF00"/>
                </a:solidFill>
                <a:latin typeface="Times New Roman" panose="02020603050405020304" pitchFamily="18" charset="0"/>
              </a:rPr>
              <a:t>“cổ” </a:t>
            </a:r>
            <a:r>
              <a: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trong câu thuộc cặp từ gì?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63" name="WordArt 30"/>
          <p:cNvSpPr>
            <a:spLocks noChangeArrowheads="1" noChangeShapeType="1" noTextEdit="1"/>
          </p:cNvSpPr>
          <p:nvPr/>
        </p:nvSpPr>
        <p:spPr bwMode="auto">
          <a:xfrm>
            <a:off x="33528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pic>
        <p:nvPicPr>
          <p:cNvPr id="6164" name="Picture 31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96265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2286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20726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9" descr="an3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3376"/>
            <a:ext cx="59436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11"/>
          <p:cNvSpPr txBox="1">
            <a:spLocks noChangeArrowheads="1"/>
          </p:cNvSpPr>
          <p:nvPr/>
        </p:nvSpPr>
        <p:spPr bwMode="auto">
          <a:xfrm flipH="1">
            <a:off x="8610600" y="7010400"/>
            <a:ext cx="838200" cy="769938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4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941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54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3062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9"/>
                </p:tgtEl>
              </p:cMediaNode>
            </p:audio>
          </p:childTnLst>
        </p:cTn>
      </p:par>
    </p:tnLst>
    <p:bldLst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18: LUYỆN TẬP CHUNG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707822" y="105962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LÀM QUEN VỚI KHỐI LƯỢNG, DUNG TÍCH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694" y="6252323"/>
            <a:ext cx="4867835" cy="51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938" y="6534150"/>
            <a:ext cx="44100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428</Words>
  <Application>Microsoft Office PowerPoint</Application>
  <PresentationFormat>Widescreen</PresentationFormat>
  <Paragraphs>109</Paragraphs>
  <Slides>16</Slides>
  <Notes>1</Notes>
  <HiddenSlides>0</HiddenSlides>
  <MMClips>8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等线</vt:lpstr>
      <vt:lpstr>.VnBahamasBH</vt:lpstr>
      <vt:lpstr>.VnHelvetInsH</vt:lpstr>
      <vt:lpstr>.VnTime</vt:lpstr>
      <vt:lpstr>.VnTimeH</vt:lpstr>
      <vt:lpstr>Arial</vt:lpstr>
      <vt:lpstr>Arial-Rounded</vt:lpstr>
      <vt:lpstr>Calibri</vt:lpstr>
      <vt:lpstr>Calibri Light</vt:lpstr>
      <vt:lpstr>Impact</vt:lpstr>
      <vt:lpstr>Times New Roman</vt:lpstr>
      <vt:lpstr>VNI-Times</vt:lpstr>
      <vt:lpstr>Office Theme</vt:lpstr>
      <vt:lpstr>1_Office Theme</vt:lpstr>
      <vt:lpstr>3_Office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27</cp:revision>
  <dcterms:created xsi:type="dcterms:W3CDTF">2021-07-24T01:07:49Z</dcterms:created>
  <dcterms:modified xsi:type="dcterms:W3CDTF">2025-04-03T07:39:22Z</dcterms:modified>
</cp:coreProperties>
</file>