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8"/>
  </p:notesMasterIdLst>
  <p:sldIdLst>
    <p:sldId id="296" r:id="rId4"/>
    <p:sldId id="257" r:id="rId5"/>
    <p:sldId id="278" r:id="rId6"/>
    <p:sldId id="279" r:id="rId7"/>
    <p:sldId id="280" r:id="rId8"/>
    <p:sldId id="281" r:id="rId9"/>
    <p:sldId id="282" r:id="rId10"/>
    <p:sldId id="283" r:id="rId11"/>
    <p:sldId id="256" r:id="rId12"/>
    <p:sldId id="258" r:id="rId13"/>
    <p:sldId id="262" r:id="rId14"/>
    <p:sldId id="263" r:id="rId15"/>
    <p:sldId id="285" r:id="rId16"/>
    <p:sldId id="260" r:id="rId17"/>
    <p:sldId id="286" r:id="rId18"/>
    <p:sldId id="287" r:id="rId19"/>
    <p:sldId id="288" r:id="rId20"/>
    <p:sldId id="289" r:id="rId21"/>
    <p:sldId id="290" r:id="rId22"/>
    <p:sldId id="291" r:id="rId23"/>
    <p:sldId id="292" r:id="rId24"/>
    <p:sldId id="293" r:id="rId25"/>
    <p:sldId id="294" r:id="rId26"/>
    <p:sldId id="265"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862" autoAdjust="0"/>
  </p:normalViewPr>
  <p:slideViewPr>
    <p:cSldViewPr showGuides="1">
      <p:cViewPr varScale="1">
        <p:scale>
          <a:sx n="35" d="100"/>
          <a:sy n="35" d="100"/>
        </p:scale>
        <p:origin x="133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671E8-F40E-4850-AD1A-06DA77F9A240}" type="slidenum">
              <a:rPr lang="en-US" smtClean="0"/>
              <a:t>1</a:t>
            </a:fld>
            <a:endParaRPr lang="en-US"/>
          </a:p>
        </p:txBody>
      </p:sp>
    </p:spTree>
    <p:extLst>
      <p:ext uri="{BB962C8B-B14F-4D97-AF65-F5344CB8AC3E}">
        <p14:creationId xmlns:p14="http://schemas.microsoft.com/office/powerpoint/2010/main" val="3097572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smtClean="0"/>
              <a:t>cô</a:t>
            </a:r>
            <a:r>
              <a:rPr lang="en-US" baseline="0" dirty="0" smtClean="0"/>
              <a:t> </a:t>
            </a:r>
            <a:r>
              <a:rPr lang="en-US" baseline="0" dirty="0" err="1" smtClean="0"/>
              <a:t>tiên</a:t>
            </a:r>
            <a:r>
              <a:rPr lang="en-US" baseline="0" dirty="0" smtClean="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tiên</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đây</a:t>
            </a:r>
            <a:endParaRPr lang="en-US" baseline="0" dirty="0"/>
          </a:p>
          <a:p>
            <a:r>
              <a:rPr lang="en-US" baseline="0" dirty="0"/>
              <a:t>Click </a:t>
            </a:r>
            <a:r>
              <a:rPr lang="en-US" baseline="0" dirty="0" err="1"/>
              <a:t>vào</a:t>
            </a:r>
            <a:r>
              <a:rPr lang="en-US" baseline="0" dirty="0"/>
              <a:t> </a:t>
            </a:r>
            <a:r>
              <a:rPr lang="en-US" baseline="0" dirty="0" err="1"/>
              <a:t>cây</a:t>
            </a:r>
            <a:r>
              <a:rPr lang="en-US" baseline="0" dirty="0"/>
              <a:t> </a:t>
            </a:r>
            <a:r>
              <a:rPr lang="en-US" baseline="0" dirty="0" err="1"/>
              <a:t>nấm</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10/04/2025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10/4/2025</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18.svg"/><Relationship Id="rId12"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52.sv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9.png"/><Relationship Id="rId10" Type="http://schemas.openxmlformats.org/officeDocument/2006/relationships/image" Target="../media/image20.svg"/><Relationship Id="rId4" Type="http://schemas.openxmlformats.org/officeDocument/2006/relationships/image" Target="../media/image39.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9.png"/><Relationship Id="rId5" Type="http://schemas.openxmlformats.org/officeDocument/2006/relationships/image" Target="../media/image41.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6.svg"/><Relationship Id="rId17" Type="http://schemas.openxmlformats.org/officeDocument/2006/relationships/image" Target="../media/image11.png"/><Relationship Id="rId2" Type="http://schemas.openxmlformats.org/officeDocument/2006/relationships/image" Target="../media/image3.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7.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6.svg"/><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18" Type="http://schemas.openxmlformats.org/officeDocument/2006/relationships/image" Target="../media/image19.GIF"/><Relationship Id="rId3" Type="http://schemas.openxmlformats.org/officeDocument/2006/relationships/slideLayout" Target="../slideLayouts/slideLayout18.xml"/><Relationship Id="rId21" Type="http://schemas.openxmlformats.org/officeDocument/2006/relationships/image" Target="../media/image21.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12.jpeg"/><Relationship Id="rId15" Type="http://schemas.openxmlformats.org/officeDocument/2006/relationships/slide" Target="slide8.xml"/><Relationship Id="rId23" Type="http://schemas.openxmlformats.org/officeDocument/2006/relationships/image" Target="../media/image23.png"/><Relationship Id="rId10" Type="http://schemas.openxmlformats.org/officeDocument/2006/relationships/image" Target="../media/image14.png"/><Relationship Id="rId19" Type="http://schemas.openxmlformats.org/officeDocument/2006/relationships/image" Target="../media/image20.GIF"/><Relationship Id="rId4" Type="http://schemas.openxmlformats.org/officeDocument/2006/relationships/notesSlide" Target="../notesSlides/notesSlide2.xml"/><Relationship Id="rId9" Type="http://schemas.openxmlformats.org/officeDocument/2006/relationships/slide" Target="slide7.xml"/><Relationship Id="rId14" Type="http://schemas.openxmlformats.org/officeDocument/2006/relationships/image" Target="../media/image16.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12.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12.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2.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image" Target="../media/image12.jpeg"/><Relationship Id="rId9" Type="http://schemas.openxmlformats.org/officeDocument/2006/relationships/image" Target="../media/image29.GIF"/></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0.png"/><Relationship Id="rId5" Type="http://schemas.openxmlformats.org/officeDocument/2006/relationships/image" Target="../media/image31.png"/><Relationship Id="rId15" Type="http://schemas.openxmlformats.org/officeDocument/2006/relationships/image" Target="../media/image35.png"/><Relationship Id="rId10" Type="http://schemas.openxmlformats.org/officeDocument/2006/relationships/image" Target="../media/image18.svg"/><Relationship Id="rId4" Type="http://schemas.openxmlformats.org/officeDocument/2006/relationships/image" Target="../media/image42.svg"/><Relationship Id="rId9" Type="http://schemas.openxmlformats.org/officeDocument/2006/relationships/image" Target="../media/image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042556" y="435179"/>
            <a:ext cx="12888686" cy="137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930" b="1" dirty="0">
                <a:latin typeface="Times New Roman" panose="02020603050405020304" pitchFamily="18" charset="0"/>
              </a:rPr>
              <a:t>UỶ BAN NHÂN DÂN QUẬN HỒNG BÀNG</a:t>
            </a:r>
          </a:p>
          <a:p>
            <a:pPr algn="ctr" eaLnBrk="1" hangingPunct="1"/>
            <a:r>
              <a:rPr lang="en-US" altLang="en-US" sz="3930" b="1" dirty="0">
                <a:latin typeface="Times New Roman" panose="02020603050405020304" pitchFamily="18" charset="0"/>
              </a:rPr>
              <a:t>TRƯỜNG TIỂU HỌC AN HỒNG</a:t>
            </a:r>
          </a:p>
        </p:txBody>
      </p:sp>
      <p:sp>
        <p:nvSpPr>
          <p:cNvPr id="11" name="Text Box 17"/>
          <p:cNvSpPr txBox="1">
            <a:spLocks noChangeArrowheads="1"/>
          </p:cNvSpPr>
          <p:nvPr/>
        </p:nvSpPr>
        <p:spPr bwMode="auto">
          <a:xfrm>
            <a:off x="921224" y="2959454"/>
            <a:ext cx="16725332" cy="24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6744" b="1" dirty="0" smtClean="0">
                <a:solidFill>
                  <a:srgbClr val="FF0000"/>
                </a:solidFill>
                <a:effectLst>
                  <a:outerShdw blurRad="38100" dist="38100" dir="2700000" algn="tl">
                    <a:srgbClr val="000000">
                      <a:alpha val="43137"/>
                    </a:srgbClr>
                  </a:outerShdw>
                </a:effectLst>
                <a:latin typeface="Times New Roman" panose="02020603050405020304" pitchFamily="18" charset="0"/>
              </a:rPr>
              <a:t>KHOA HỌC 5</a:t>
            </a:r>
            <a:endParaRPr lang="en-US" sz="6744" b="1" dirty="0">
              <a:solidFill>
                <a:srgbClr val="FF0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lnSpc>
                <a:spcPct val="150000"/>
              </a:lnSpc>
              <a:defRPr/>
            </a:pPr>
            <a:r>
              <a:rPr lang="en-US" altLang="en-US" sz="5400" b="1" dirty="0" err="1">
                <a:latin typeface="Times New Roman" panose="02020603050405020304" pitchFamily="18" charset="0"/>
                <a:cs typeface="Times New Roman" panose="02020603050405020304" pitchFamily="18" charset="0"/>
              </a:rPr>
              <a:t>Bài</a:t>
            </a:r>
            <a:r>
              <a:rPr lang="en-US" altLang="en-US" sz="5400" b="1" dirty="0">
                <a:latin typeface="Times New Roman" panose="02020603050405020304" pitchFamily="18" charset="0"/>
                <a:cs typeface="Times New Roman" panose="02020603050405020304" pitchFamily="18" charset="0"/>
              </a:rPr>
              <a:t> </a:t>
            </a:r>
            <a:r>
              <a:rPr lang="en-US" altLang="en-US" sz="5400" b="1" dirty="0" smtClean="0">
                <a:latin typeface="Times New Roman" panose="02020603050405020304" pitchFamily="18" charset="0"/>
                <a:cs typeface="Times New Roman" panose="02020603050405020304" pitchFamily="18" charset="0"/>
              </a:rPr>
              <a:t>7: </a:t>
            </a:r>
            <a:r>
              <a:rPr lang="en-US" altLang="en-US" sz="5400" b="1" dirty="0" smtClean="0">
                <a:latin typeface="Times New Roman" panose="02020603050405020304" pitchFamily="18" charset="0"/>
                <a:cs typeface="Times New Roman" panose="02020603050405020304" pitchFamily="18" charset="0"/>
              </a:rPr>
              <a:t>SỬ DỤNG NĂNG LƯỢNG ĐIỆN ( TIẾT 2)</a:t>
            </a:r>
          </a:p>
        </p:txBody>
      </p:sp>
      <p:cxnSp>
        <p:nvCxnSpPr>
          <p:cNvPr id="13" name="Straight Connector 12"/>
          <p:cNvCxnSpPr/>
          <p:nvPr/>
        </p:nvCxnSpPr>
        <p:spPr>
          <a:xfrm flipV="1">
            <a:off x="6124119" y="1661474"/>
            <a:ext cx="6725556"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784985" y="-223854"/>
            <a:ext cx="2287640" cy="27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2429033" y="7341284"/>
            <a:ext cx="14499771" cy="237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4800" b="1" dirty="0" err="1">
                <a:latin typeface="Times New Roman" panose="02020603050405020304" pitchFamily="18" charset="0"/>
                <a:cs typeface="Times New Roman" panose="02020603050405020304" pitchFamily="18" charset="0"/>
              </a:rPr>
              <a:t>Giáo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viên</a:t>
            </a:r>
            <a:r>
              <a:rPr lang="en-US" altLang="en-US" sz="4800" b="1" dirty="0">
                <a:latin typeface="Times New Roman" panose="02020603050405020304" pitchFamily="18" charset="0"/>
                <a:cs typeface="Times New Roman" panose="02020603050405020304" pitchFamily="18" charset="0"/>
              </a:rPr>
              <a:t>  : </a:t>
            </a:r>
            <a:r>
              <a:rPr lang="en-US" altLang="en-US" sz="4800" b="1" i="1" dirty="0" err="1">
                <a:latin typeface="Times New Roman" panose="02020603050405020304" pitchFamily="18" charset="0"/>
                <a:cs typeface="Times New Roman" panose="02020603050405020304" pitchFamily="18" charset="0"/>
              </a:rPr>
              <a:t>Lê</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Thị</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Duyên</a:t>
            </a:r>
            <a:endParaRPr lang="en-US" altLang="en-US" sz="4800" b="1" i="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4800" b="1" i="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Giảng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dạy</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Lớp</a:t>
            </a:r>
            <a:r>
              <a:rPr lang="en-US" altLang="en-US" sz="4800" b="1" dirty="0">
                <a:latin typeface="Times New Roman" panose="02020603050405020304" pitchFamily="18" charset="0"/>
                <a:cs typeface="Times New Roman" panose="02020603050405020304" pitchFamily="18" charset="0"/>
              </a:rPr>
              <a:t> 5A1</a:t>
            </a:r>
            <a:endParaRPr lang="vi-VN" altLang="en-US" sz="4800" b="1" dirty="0">
              <a:latin typeface="Times New Roman" panose="02020603050405020304" pitchFamily="18" charset="0"/>
              <a:cs typeface="Times New Roman" panose="02020603050405020304" pitchFamily="18" charset="0"/>
            </a:endParaRPr>
          </a:p>
        </p:txBody>
      </p:sp>
      <p:pic>
        <p:nvPicPr>
          <p:cNvPr id="3"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63"/>
            <a:ext cx="2346753" cy="280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5392399" y="7303033"/>
            <a:ext cx="2895602" cy="31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61156" y="7526753"/>
            <a:ext cx="2668821" cy="319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209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90"/>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90"/>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90"/>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5"/>
              </a:lnSpc>
            </a:pPr>
            <a:r>
              <a:rPr lang="vi-VN" sz="3440"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2"/>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903;p44"/>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oogle Shape;906;p44"/>
          <p:cNvGrpSpPr/>
          <p:nvPr/>
        </p:nvGrpSpPr>
        <p:grpSpPr>
          <a:xfrm>
            <a:off x="4724400" y="3009900"/>
            <a:ext cx="814489" cy="713174"/>
            <a:chOff x="4311633" y="1449102"/>
            <a:chExt cx="520573" cy="455819"/>
          </a:xfrm>
        </p:grpSpPr>
        <p:sp>
          <p:nvSpPr>
            <p:cNvPr id="30"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90"/>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7"/>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stretch>
              <a:fillRect/>
            </a:stretch>
          </a:blipFill>
        </p:spPr>
        <p:txBody>
          <a:bodyPr/>
          <a:lstStyle/>
          <a:p>
            <a:endParaRPr lang="en-US"/>
          </a:p>
        </p:txBody>
      </p:sp>
      <p:sp>
        <p:nvSpPr>
          <p:cNvPr id="28" name="Google Shape;903;p44"/>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p:cNvGrpSpPr/>
          <p:nvPr/>
        </p:nvGrpSpPr>
        <p:grpSpPr>
          <a:xfrm>
            <a:off x="4724400" y="3009900"/>
            <a:ext cx="814489" cy="713174"/>
            <a:chOff x="4311633" y="1449102"/>
            <a:chExt cx="520573" cy="455819"/>
          </a:xfrm>
        </p:grpSpPr>
        <p:sp>
          <p:nvSpPr>
            <p:cNvPr id="30"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3"/>
          <p:cNvGrpSpPr/>
          <p:nvPr/>
        </p:nvGrpSpPr>
        <p:grpSpPr>
          <a:xfrm>
            <a:off x="533400" y="190500"/>
            <a:ext cx="17145000" cy="1676400"/>
            <a:chOff x="0" y="0"/>
            <a:chExt cx="2516133" cy="955432"/>
          </a:xfrm>
        </p:grpSpPr>
        <p:sp>
          <p:nvSpPr>
            <p:cNvPr id="15"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3"/>
          <a:stretch>
            <a:fillRect/>
          </a:stretch>
        </p:blipFill>
        <p:spPr>
          <a:xfrm>
            <a:off x="4800600" y="2171700"/>
            <a:ext cx="8957872" cy="769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0000"/>
                    </a:ext>
                  </a:extLst>
                </a:gridCol>
                <a:gridCol w="4838700">
                  <a:extLst>
                    <a:ext uri="{9D8B030D-6E8A-4147-A177-3AD203B41FA5}">
                      <a16:colId xmlns:a16="http://schemas.microsoft.com/office/drawing/2014/main" val="20001"/>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p:cNvGraphicFramePr>
            <a:graphicFrameLocks noGrp="1"/>
          </p:cNvGraphicFramePr>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0000"/>
                    </a:ext>
                  </a:extLst>
                </a:gridCol>
                <a:gridCol w="8382000">
                  <a:extLst>
                    <a:ext uri="{9D8B030D-6E8A-4147-A177-3AD203B41FA5}">
                      <a16:colId xmlns:a16="http://schemas.microsoft.com/office/drawing/2014/main" val="20001"/>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5" name="TextBox 14"/>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green and red text on a black background&#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Bật bình nóng lạnh cả ngày có tốn điện? - Báo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p:cNvGrpSpPr/>
          <p:nvPr/>
        </p:nvGrpSpPr>
        <p:grpSpPr>
          <a:xfrm>
            <a:off x="13106400" y="2933700"/>
            <a:ext cx="814489" cy="713174"/>
            <a:chOff x="4311633" y="1449102"/>
            <a:chExt cx="520573" cy="455819"/>
          </a:xfrm>
        </p:grpSpPr>
        <p:sp>
          <p:nvSpPr>
            <p:cNvPr id="11"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90"/>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903;p44"/>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oogle Shape;906;p44"/>
          <p:cNvGrpSpPr/>
          <p:nvPr/>
        </p:nvGrpSpPr>
        <p:grpSpPr>
          <a:xfrm>
            <a:off x="13106400" y="2933700"/>
            <a:ext cx="814489" cy="713174"/>
            <a:chOff x="4311633" y="1449102"/>
            <a:chExt cx="520573" cy="455819"/>
          </a:xfrm>
        </p:grpSpPr>
        <p:sp>
          <p:nvSpPr>
            <p:cNvPr id="11" name="Google Shape;907;p44"/>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908;p44"/>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Box 16"/>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3"/>
          <p:cNvGrpSpPr/>
          <p:nvPr/>
        </p:nvGrpSpPr>
        <p:grpSpPr>
          <a:xfrm>
            <a:off x="533400" y="190500"/>
            <a:ext cx="17145000" cy="1676400"/>
            <a:chOff x="0" y="0"/>
            <a:chExt cx="2516133" cy="955432"/>
          </a:xfrm>
        </p:grpSpPr>
        <p:sp>
          <p:nvSpPr>
            <p:cNvPr id="15"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9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1" fmla="*/ 0 w 6210300"/>
              <a:gd name="connsiteY0-2" fmla="*/ 514350 h 514350"/>
              <a:gd name="connsiteX1-3" fmla="*/ 166689 w 6210300"/>
              <a:gd name="connsiteY1-4" fmla="*/ 57150 h 514350"/>
              <a:gd name="connsiteX2-5" fmla="*/ 5929311 w 6210300"/>
              <a:gd name="connsiteY2-6" fmla="*/ 0 h 514350"/>
              <a:gd name="connsiteX3-7" fmla="*/ 6210300 w 6210300"/>
              <a:gd name="connsiteY3-8" fmla="*/ 514350 h 514350"/>
              <a:gd name="connsiteX4-9" fmla="*/ 0 w 6210300"/>
              <a:gd name="connsiteY4-10" fmla="*/ 514350 h 514350"/>
              <a:gd name="connsiteX0-11" fmla="*/ 0 w 6210300"/>
              <a:gd name="connsiteY0-12" fmla="*/ 495300 h 495300"/>
              <a:gd name="connsiteX1-13" fmla="*/ 166689 w 6210300"/>
              <a:gd name="connsiteY1-14" fmla="*/ 38100 h 495300"/>
              <a:gd name="connsiteX2-15" fmla="*/ 6062661 w 6210300"/>
              <a:gd name="connsiteY2-16" fmla="*/ 0 h 495300"/>
              <a:gd name="connsiteX3-17" fmla="*/ 6210300 w 6210300"/>
              <a:gd name="connsiteY3-18" fmla="*/ 495300 h 495300"/>
              <a:gd name="connsiteX4-19" fmla="*/ 0 w 6210300"/>
              <a:gd name="connsiteY4-20" fmla="*/ 495300 h 495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p:cNvPicPr>
            <a:picLocks noChangeAspect="1"/>
          </p:cNvPicPr>
          <p:nvPr/>
        </p:nvPicPr>
        <p:blipFill>
          <a:blip r:embed="rId4"/>
          <a:stretch>
            <a:fillRect/>
          </a:stretch>
        </p:blipFill>
        <p:spPr>
          <a:xfrm>
            <a:off x="2438400" y="571500"/>
            <a:ext cx="13881795" cy="1792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838200" y="2933700"/>
            <a:ext cx="4800600" cy="4343400"/>
            <a:chOff x="914400" y="2247900"/>
            <a:chExt cx="4800600" cy="4343400"/>
          </a:xfrm>
        </p:grpSpPr>
        <p:sp>
          <p:nvSpPr>
            <p:cNvPr id="3" name="Freeform 8"/>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90"/>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6"/>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6"/>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7"/>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stretch>
              <a:fillRect/>
            </a:stretch>
          </a:blipFill>
        </p:spPr>
        <p:txBody>
          <a:bodyPr/>
          <a:lstStyle/>
          <a:p>
            <a:endParaRPr lang="en-US"/>
          </a:p>
        </p:txBody>
      </p:sp>
      <p:pic>
        <p:nvPicPr>
          <p:cNvPr id="17" name="Picture 16"/>
          <p:cNvPicPr>
            <a:picLocks noChangeAspect="1"/>
          </p:cNvPicPr>
          <p:nvPr/>
        </p:nvPicPr>
        <p:blipFill>
          <a:blip r:embed="rId10"/>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90"/>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90"/>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861</Words>
  <Application>Microsoft Office PowerPoint</Application>
  <PresentationFormat>Custom</PresentationFormat>
  <Paragraphs>62</Paragraphs>
  <Slides>24</Slides>
  <Notes>12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#9Slide07 HoneyCream</vt:lpstr>
      <vt:lpstr>Arial</vt:lpstr>
      <vt:lpstr>Arial Rounded MT Bold</vt:lpstr>
      <vt:lpstr>Arial-Rounded</vt:lpstr>
      <vt:lpstr>Calibri</vt:lpstr>
      <vt:lpstr>Calibri Light</vt:lpstr>
      <vt:lpstr>Cambria</vt:lpstr>
      <vt:lpstr>Kollektif</vt:lpstr>
      <vt:lpstr>Kollektif Bold</vt:lpstr>
      <vt:lpstr>Times New Roman</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27</cp:revision>
  <dcterms:created xsi:type="dcterms:W3CDTF">2006-08-16T00:00:00Z</dcterms:created>
  <dcterms:modified xsi:type="dcterms:W3CDTF">2025-04-10T15:44:24Z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36CB645605BF49B9B5A9B8AFEE370E6B_12</vt:lpwstr>
  </property>
  <property fmtid="{D5CDD505-2E9C-101B-9397-08002B2CF9AE}" pid="3" name="KSOProductBuildVer">
    <vt:lpwstr>1033-12.2.0.18607</vt:lpwstr>
  </property>
</Properties>
</file>